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4" d="100"/>
          <a:sy n="64" d="100"/>
        </p:scale>
        <p:origin x="67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DC03D98-DE61-467D-917C-A6F57200AE15}" type="datetimeFigureOut">
              <a:rPr lang="en-US" smtClean="0"/>
              <a:t>2/7/2024</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4107773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C03D98-DE61-467D-917C-A6F57200AE15}"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57546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DC03D98-DE61-467D-917C-A6F57200AE1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3198019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DC03D98-DE61-467D-917C-A6F57200AE1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4030204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03D98-DE61-467D-917C-A6F57200AE1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2411782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DC03D98-DE61-467D-917C-A6F57200AE15}" type="datetimeFigureOut">
              <a:rPr lang="en-US" smtClean="0"/>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476987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DC03D98-DE61-467D-917C-A6F57200AE15}" type="datetimeFigureOut">
              <a:rPr lang="en-US" smtClean="0"/>
              <a:t>2/7/2024</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886264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DC03D98-DE61-467D-917C-A6F57200AE1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2000281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DC03D98-DE61-467D-917C-A6F57200AE1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3807113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C03D98-DE61-467D-917C-A6F57200AE1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2320178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03D98-DE61-467D-917C-A6F57200AE1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92537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C03D98-DE61-467D-917C-A6F57200AE15}"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115984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C03D98-DE61-467D-917C-A6F57200AE15}" type="datetimeFigureOut">
              <a:rPr lang="en-US" smtClean="0"/>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337145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C03D98-DE61-467D-917C-A6F57200AE15}" type="datetimeFigureOut">
              <a:rPr lang="en-US" smtClean="0"/>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400978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03D98-DE61-467D-917C-A6F57200AE15}" type="datetimeFigureOut">
              <a:rPr lang="en-US" smtClean="0"/>
              <a:t>2/7/2024</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1642695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C03D98-DE61-467D-917C-A6F57200AE15}"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253567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C03D98-DE61-467D-917C-A6F57200AE15}"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1AFF9EA-F2A4-4883-B66A-889BC43F6FA4}" type="slidenum">
              <a:rPr lang="en-US" smtClean="0"/>
              <a:t>‹#›</a:t>
            </a:fld>
            <a:endParaRPr lang="en-US"/>
          </a:p>
        </p:txBody>
      </p:sp>
    </p:spTree>
    <p:extLst>
      <p:ext uri="{BB962C8B-B14F-4D97-AF65-F5344CB8AC3E}">
        <p14:creationId xmlns:p14="http://schemas.microsoft.com/office/powerpoint/2010/main" val="242795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DC03D98-DE61-467D-917C-A6F57200AE15}" type="datetimeFigureOut">
              <a:rPr lang="en-US" smtClean="0"/>
              <a:t>2/7/2024</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1AFF9EA-F2A4-4883-B66A-889BC43F6FA4}" type="slidenum">
              <a:rPr lang="en-US" smtClean="0"/>
              <a:t>‹#›</a:t>
            </a:fld>
            <a:endParaRPr lang="en-US"/>
          </a:p>
        </p:txBody>
      </p:sp>
    </p:spTree>
    <p:extLst>
      <p:ext uri="{BB962C8B-B14F-4D97-AF65-F5344CB8AC3E}">
        <p14:creationId xmlns:p14="http://schemas.microsoft.com/office/powerpoint/2010/main" val="1712041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mpowerbh.com/service/aba-feeding-therapy/" TargetMode="External"/><Relationship Id="rId2" Type="http://schemas.openxmlformats.org/officeDocument/2006/relationships/hyperlink" Target="https://www.verbalbeginnings.com/aba-blog/a-behavioral-approach-to-feeding-therapy/" TargetMode="External"/><Relationship Id="rId1" Type="http://schemas.openxmlformats.org/officeDocument/2006/relationships/slideLayout" Target="../slideLayouts/slideLayout2.xml"/><Relationship Id="rId4" Type="http://schemas.openxmlformats.org/officeDocument/2006/relationships/hyperlink" Target="https://www.biermanautism.com/resources/blog/effective-feeding-therapy-using-aba-principl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autismspeaks.org/applied-behavior-analysis" TargetMode="External"/><Relationship Id="rId2" Type="http://schemas.openxmlformats.org/officeDocument/2006/relationships/hyperlink" Target="https://anybehavior.com/the-evolution-of-modern-aba-therapy/" TargetMode="External"/><Relationship Id="rId1" Type="http://schemas.openxmlformats.org/officeDocument/2006/relationships/slideLayout" Target="../slideLayouts/slideLayout2.xml"/><Relationship Id="rId4" Type="http://schemas.openxmlformats.org/officeDocument/2006/relationships/hyperlink" Target="https://www.caymanaba.com/blog/2020/4/9/aba-in-everyday-lif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53EE5-0250-66C3-493F-7E7C683BD341}"/>
              </a:ext>
            </a:extLst>
          </p:cNvPr>
          <p:cNvSpPr>
            <a:spLocks noGrp="1"/>
          </p:cNvSpPr>
          <p:nvPr>
            <p:ph type="ctrTitle"/>
          </p:nvPr>
        </p:nvSpPr>
        <p:spPr/>
        <p:txBody>
          <a:bodyPr/>
          <a:lstStyle/>
          <a:p>
            <a:r>
              <a:rPr lang="en-US" dirty="0"/>
              <a:t>Changing Behaviors with ABA</a:t>
            </a:r>
          </a:p>
        </p:txBody>
      </p:sp>
      <p:sp>
        <p:nvSpPr>
          <p:cNvPr id="3" name="Subtitle 2">
            <a:extLst>
              <a:ext uri="{FF2B5EF4-FFF2-40B4-BE49-F238E27FC236}">
                <a16:creationId xmlns:a16="http://schemas.microsoft.com/office/drawing/2014/main" id="{840F5DCB-9CFF-D0EB-C608-ADEAEBF8F1F6}"/>
              </a:ext>
            </a:extLst>
          </p:cNvPr>
          <p:cNvSpPr>
            <a:spLocks noGrp="1"/>
          </p:cNvSpPr>
          <p:nvPr>
            <p:ph type="subTitle" idx="1"/>
          </p:nvPr>
        </p:nvSpPr>
        <p:spPr/>
        <p:txBody>
          <a:bodyPr/>
          <a:lstStyle/>
          <a:p>
            <a:r>
              <a:rPr lang="en-US" dirty="0"/>
              <a:t>Cherie LaFlamme, MS, BCBA</a:t>
            </a:r>
          </a:p>
        </p:txBody>
      </p:sp>
    </p:spTree>
    <p:extLst>
      <p:ext uri="{BB962C8B-B14F-4D97-AF65-F5344CB8AC3E}">
        <p14:creationId xmlns:p14="http://schemas.microsoft.com/office/powerpoint/2010/main" val="8537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190C9-8366-B912-0FAA-F338DAA57224}"/>
              </a:ext>
            </a:extLst>
          </p:cNvPr>
          <p:cNvSpPr>
            <a:spLocks noGrp="1"/>
          </p:cNvSpPr>
          <p:nvPr>
            <p:ph type="title"/>
          </p:nvPr>
        </p:nvSpPr>
        <p:spPr/>
        <p:txBody>
          <a:bodyPr/>
          <a:lstStyle/>
          <a:p>
            <a:r>
              <a:rPr lang="en-US" dirty="0"/>
              <a:t>Why applied behavior analysis (ABA) gets a bad rap</a:t>
            </a:r>
          </a:p>
        </p:txBody>
      </p:sp>
      <p:sp>
        <p:nvSpPr>
          <p:cNvPr id="3" name="Content Placeholder 2">
            <a:extLst>
              <a:ext uri="{FF2B5EF4-FFF2-40B4-BE49-F238E27FC236}">
                <a16:creationId xmlns:a16="http://schemas.microsoft.com/office/drawing/2014/main" id="{5D59ECF8-69CB-C3EB-6925-4093C62C7E8C}"/>
              </a:ext>
            </a:extLst>
          </p:cNvPr>
          <p:cNvSpPr>
            <a:spLocks noGrp="1"/>
          </p:cNvSpPr>
          <p:nvPr>
            <p:ph idx="1"/>
          </p:nvPr>
        </p:nvSpPr>
        <p:spPr>
          <a:xfrm>
            <a:off x="1154954" y="2337683"/>
            <a:ext cx="8825659" cy="3682117"/>
          </a:xfrm>
        </p:spPr>
        <p:txBody>
          <a:bodyPr/>
          <a:lstStyle/>
          <a:p>
            <a:pPr algn="l" fontAlgn="base"/>
            <a:r>
              <a:rPr lang="en-US" b="1" i="0" dirty="0">
                <a:solidFill>
                  <a:schemeClr val="tx1"/>
                </a:solidFill>
                <a:effectLst/>
                <a:latin typeface="Poppins" panose="00000500000000000000" pitchFamily="2" charset="0"/>
              </a:rPr>
              <a:t>Previously practiced ABA therapy included the following techniques. </a:t>
            </a:r>
          </a:p>
          <a:p>
            <a:pPr algn="l" fontAlgn="base">
              <a:buFont typeface="Arial" panose="020B0604020202020204" pitchFamily="34" charset="0"/>
              <a:buChar char="•"/>
            </a:pPr>
            <a:r>
              <a:rPr lang="en-US" b="0" i="0" dirty="0">
                <a:solidFill>
                  <a:srgbClr val="666666"/>
                </a:solidFill>
                <a:effectLst/>
                <a:latin typeface="Poppins" panose="00000500000000000000" pitchFamily="2" charset="0"/>
              </a:rPr>
              <a:t>Forced prolonged eye contact</a:t>
            </a:r>
          </a:p>
          <a:p>
            <a:pPr algn="l" fontAlgn="base">
              <a:buFont typeface="Arial" panose="020B0604020202020204" pitchFamily="34" charset="0"/>
              <a:buChar char="•"/>
            </a:pPr>
            <a:r>
              <a:rPr lang="en-US" b="0" i="0" dirty="0">
                <a:solidFill>
                  <a:srgbClr val="666666"/>
                </a:solidFill>
                <a:effectLst/>
                <a:latin typeface="Poppins" panose="00000500000000000000" pitchFamily="2" charset="0"/>
              </a:rPr>
              <a:t>Withholding basic needs (such as access to food/drink)</a:t>
            </a:r>
          </a:p>
          <a:p>
            <a:pPr algn="l" fontAlgn="base">
              <a:buFont typeface="Arial" panose="020B0604020202020204" pitchFamily="34" charset="0"/>
              <a:buChar char="•"/>
            </a:pPr>
            <a:r>
              <a:rPr lang="en-US" b="0" i="0" dirty="0">
                <a:solidFill>
                  <a:srgbClr val="666666"/>
                </a:solidFill>
                <a:effectLst/>
                <a:latin typeface="Poppins" panose="00000500000000000000" pitchFamily="2" charset="0"/>
              </a:rPr>
              <a:t>Entirely restricting access to self-stimulatory behaviors</a:t>
            </a:r>
          </a:p>
          <a:p>
            <a:pPr algn="l" fontAlgn="base">
              <a:buFont typeface="Arial" panose="020B0604020202020204" pitchFamily="34" charset="0"/>
              <a:buChar char="•"/>
            </a:pPr>
            <a:r>
              <a:rPr lang="en-US" b="0" i="0" dirty="0">
                <a:solidFill>
                  <a:srgbClr val="666666"/>
                </a:solidFill>
                <a:effectLst/>
                <a:latin typeface="Poppins" panose="00000500000000000000" pitchFamily="2" charset="0"/>
              </a:rPr>
              <a:t>Forcibly extinguishing other uniquely autistic traits  </a:t>
            </a:r>
          </a:p>
          <a:p>
            <a:pPr algn="l" fontAlgn="base">
              <a:buFont typeface="Arial" panose="020B0604020202020204" pitchFamily="34" charset="0"/>
              <a:buChar char="•"/>
            </a:pPr>
            <a:r>
              <a:rPr lang="en-US" b="0" i="0" dirty="0">
                <a:solidFill>
                  <a:srgbClr val="666666"/>
                </a:solidFill>
                <a:effectLst/>
                <a:latin typeface="Poppins" panose="00000500000000000000" pitchFamily="2" charset="0"/>
              </a:rPr>
              <a:t>Promises to make their child “indistinguishable” from their peers. </a:t>
            </a:r>
          </a:p>
          <a:p>
            <a:pPr algn="l" fontAlgn="base">
              <a:buFont typeface="Arial" panose="020B0604020202020204" pitchFamily="34" charset="0"/>
              <a:buChar char="•"/>
            </a:pPr>
            <a:r>
              <a:rPr lang="en-US" dirty="0">
                <a:solidFill>
                  <a:srgbClr val="666666"/>
                </a:solidFill>
                <a:latin typeface="Poppins" panose="00000500000000000000" pitchFamily="2" charset="0"/>
              </a:rPr>
              <a:t>I</a:t>
            </a:r>
            <a:r>
              <a:rPr lang="en-US" b="0" i="0" dirty="0">
                <a:solidFill>
                  <a:srgbClr val="666666"/>
                </a:solidFill>
                <a:effectLst/>
                <a:latin typeface="Poppins" panose="00000500000000000000" pitchFamily="2" charset="0"/>
              </a:rPr>
              <a:t>ncreased prompt dependency and promoted unnatural, robotic responses.</a:t>
            </a:r>
          </a:p>
          <a:p>
            <a:endParaRPr lang="en-US" dirty="0"/>
          </a:p>
        </p:txBody>
      </p:sp>
    </p:spTree>
    <p:extLst>
      <p:ext uri="{BB962C8B-B14F-4D97-AF65-F5344CB8AC3E}">
        <p14:creationId xmlns:p14="http://schemas.microsoft.com/office/powerpoint/2010/main" val="54707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23AEB-A5EA-B12B-C29F-5C177223DF09}"/>
              </a:ext>
            </a:extLst>
          </p:cNvPr>
          <p:cNvSpPr>
            <a:spLocks noGrp="1"/>
          </p:cNvSpPr>
          <p:nvPr>
            <p:ph type="title"/>
          </p:nvPr>
        </p:nvSpPr>
        <p:spPr/>
        <p:txBody>
          <a:bodyPr/>
          <a:lstStyle/>
          <a:p>
            <a:r>
              <a:rPr lang="en-US" dirty="0"/>
              <a:t>So, what is ABA?</a:t>
            </a:r>
          </a:p>
        </p:txBody>
      </p:sp>
      <p:sp>
        <p:nvSpPr>
          <p:cNvPr id="3" name="Content Placeholder 2">
            <a:extLst>
              <a:ext uri="{FF2B5EF4-FFF2-40B4-BE49-F238E27FC236}">
                <a16:creationId xmlns:a16="http://schemas.microsoft.com/office/drawing/2014/main" id="{8A93705D-6F22-B5C8-61DF-EA3A4993130F}"/>
              </a:ext>
            </a:extLst>
          </p:cNvPr>
          <p:cNvSpPr>
            <a:spLocks noGrp="1"/>
          </p:cNvSpPr>
          <p:nvPr>
            <p:ph idx="1"/>
          </p:nvPr>
        </p:nvSpPr>
        <p:spPr>
          <a:xfrm>
            <a:off x="1154954" y="2361537"/>
            <a:ext cx="8825659" cy="3658263"/>
          </a:xfrm>
        </p:spPr>
        <p:txBody>
          <a:bodyPr>
            <a:normAutofit fontScale="92500" lnSpcReduction="10000"/>
          </a:bodyPr>
          <a:lstStyle/>
          <a:p>
            <a:pPr algn="l"/>
            <a:r>
              <a:rPr lang="en-US" b="0" i="1" dirty="0">
                <a:solidFill>
                  <a:srgbClr val="666666"/>
                </a:solidFill>
                <a:effectLst/>
                <a:latin typeface="robotolight"/>
              </a:rPr>
              <a:t>Applied Behavior Analysis (ABA) is the practice of applying the psychological principles of learning theory in a systematic way to modify behavior. The practice is used most extensively in special education and the treatment of autism spectrum disorder (ASD), but also in healthcare, animal training, and even business. ABA is widely recognized as the only scientifically valid therapy available for treating behavioral issues associated with ASD.</a:t>
            </a:r>
          </a:p>
          <a:p>
            <a:pPr algn="l"/>
            <a:r>
              <a:rPr lang="en-US" sz="1800" b="0" i="0" dirty="0">
                <a:solidFill>
                  <a:srgbClr val="5D6369"/>
                </a:solidFill>
                <a:effectLst/>
                <a:latin typeface="ff-real-headline-pro"/>
              </a:rPr>
              <a:t>Behavior analysis helps us to understand:</a:t>
            </a:r>
          </a:p>
          <a:p>
            <a:pPr algn="l">
              <a:buFont typeface="Arial" panose="020B0604020202020204" pitchFamily="34" charset="0"/>
              <a:buChar char="•"/>
            </a:pPr>
            <a:r>
              <a:rPr lang="en-US" b="0" i="0" dirty="0">
                <a:solidFill>
                  <a:srgbClr val="272F37"/>
                </a:solidFill>
                <a:effectLst/>
                <a:latin typeface="open-sans"/>
              </a:rPr>
              <a:t>How behavior works</a:t>
            </a:r>
          </a:p>
          <a:p>
            <a:pPr algn="l">
              <a:buFont typeface="Arial" panose="020B0604020202020204" pitchFamily="34" charset="0"/>
              <a:buChar char="•"/>
            </a:pPr>
            <a:r>
              <a:rPr lang="en-US" b="0" i="0" dirty="0">
                <a:solidFill>
                  <a:srgbClr val="272F37"/>
                </a:solidFill>
                <a:effectLst/>
                <a:latin typeface="open-sans"/>
              </a:rPr>
              <a:t>How behavior is affected by the environment</a:t>
            </a:r>
          </a:p>
          <a:p>
            <a:pPr algn="l">
              <a:buFont typeface="Arial" panose="020B0604020202020204" pitchFamily="34" charset="0"/>
              <a:buChar char="•"/>
            </a:pPr>
            <a:r>
              <a:rPr lang="en-US" b="0" i="0" dirty="0">
                <a:solidFill>
                  <a:srgbClr val="272F37"/>
                </a:solidFill>
                <a:effectLst/>
                <a:latin typeface="open-sans"/>
              </a:rPr>
              <a:t>How learning takes place</a:t>
            </a:r>
          </a:p>
          <a:p>
            <a:pPr algn="l"/>
            <a:r>
              <a:rPr lang="en-US" b="0" i="0" dirty="0">
                <a:solidFill>
                  <a:srgbClr val="272F37"/>
                </a:solidFill>
                <a:effectLst/>
                <a:latin typeface="open-sans"/>
              </a:rPr>
              <a:t>ABA therapy applies our understanding of how behavior works to real situations. The goal is to increase behaviors that are helpful and decrease behaviors that are harmful or affect learning.</a:t>
            </a:r>
          </a:p>
          <a:p>
            <a:endParaRPr lang="en-US" dirty="0"/>
          </a:p>
        </p:txBody>
      </p:sp>
    </p:spTree>
    <p:extLst>
      <p:ext uri="{BB962C8B-B14F-4D97-AF65-F5344CB8AC3E}">
        <p14:creationId xmlns:p14="http://schemas.microsoft.com/office/powerpoint/2010/main" val="308499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97E5F-B0BB-318A-10AB-39955CDEC2EF}"/>
              </a:ext>
            </a:extLst>
          </p:cNvPr>
          <p:cNvSpPr>
            <a:spLocks noGrp="1"/>
          </p:cNvSpPr>
          <p:nvPr>
            <p:ph type="title"/>
          </p:nvPr>
        </p:nvSpPr>
        <p:spPr/>
        <p:txBody>
          <a:bodyPr/>
          <a:lstStyle/>
          <a:p>
            <a:r>
              <a:rPr lang="en-US" dirty="0"/>
              <a:t>Current ABA Practices</a:t>
            </a:r>
          </a:p>
        </p:txBody>
      </p:sp>
      <p:sp>
        <p:nvSpPr>
          <p:cNvPr id="3" name="Content Placeholder 2">
            <a:extLst>
              <a:ext uri="{FF2B5EF4-FFF2-40B4-BE49-F238E27FC236}">
                <a16:creationId xmlns:a16="http://schemas.microsoft.com/office/drawing/2014/main" id="{B9C4065C-8EC3-9F32-D7D0-8E35F06AE7C4}"/>
              </a:ext>
            </a:extLst>
          </p:cNvPr>
          <p:cNvSpPr>
            <a:spLocks noGrp="1"/>
          </p:cNvSpPr>
          <p:nvPr>
            <p:ph idx="1"/>
          </p:nvPr>
        </p:nvSpPr>
        <p:spPr>
          <a:xfrm>
            <a:off x="1154954" y="2321781"/>
            <a:ext cx="8825659" cy="3698019"/>
          </a:xfrm>
        </p:spPr>
        <p:txBody>
          <a:bodyPr/>
          <a:lstStyle/>
          <a:p>
            <a:r>
              <a:rPr lang="en-US" dirty="0"/>
              <a:t>ABA has always focused on shaping behaviors and teaching skills that increase independence and improve quality of life</a:t>
            </a:r>
          </a:p>
          <a:p>
            <a:r>
              <a:rPr lang="en-US" b="0" i="0" dirty="0">
                <a:solidFill>
                  <a:srgbClr val="666666"/>
                </a:solidFill>
                <a:effectLst/>
              </a:rPr>
              <a:t>A shift away from coercion and punishment procedures to positive encouragement and reinforcement. </a:t>
            </a:r>
          </a:p>
          <a:p>
            <a:r>
              <a:rPr lang="en-US" dirty="0">
                <a:solidFill>
                  <a:srgbClr val="666666"/>
                </a:solidFill>
              </a:rPr>
              <a:t>C</a:t>
            </a:r>
            <a:r>
              <a:rPr lang="en-US" b="0" i="0" dirty="0">
                <a:solidFill>
                  <a:srgbClr val="666666"/>
                </a:solidFill>
                <a:effectLst/>
              </a:rPr>
              <a:t>ontinuing to expand the capacity to respect bodily autonomy and neurodiversity. </a:t>
            </a:r>
          </a:p>
          <a:p>
            <a:r>
              <a:rPr lang="en-US" dirty="0"/>
              <a:t>Increased understanding of trauma informed practices and compassionate care</a:t>
            </a:r>
          </a:p>
        </p:txBody>
      </p:sp>
    </p:spTree>
    <p:extLst>
      <p:ext uri="{BB962C8B-B14F-4D97-AF65-F5344CB8AC3E}">
        <p14:creationId xmlns:p14="http://schemas.microsoft.com/office/powerpoint/2010/main" val="135823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0967D-2A37-5F93-FA15-98232280B643}"/>
              </a:ext>
            </a:extLst>
          </p:cNvPr>
          <p:cNvSpPr>
            <a:spLocks noGrp="1"/>
          </p:cNvSpPr>
          <p:nvPr>
            <p:ph type="title"/>
          </p:nvPr>
        </p:nvSpPr>
        <p:spPr/>
        <p:txBody>
          <a:bodyPr/>
          <a:lstStyle/>
          <a:p>
            <a:r>
              <a:rPr lang="en-US" sz="3200" dirty="0"/>
              <a:t>What can ABA do for your patients/clients?</a:t>
            </a:r>
          </a:p>
        </p:txBody>
      </p:sp>
      <p:sp>
        <p:nvSpPr>
          <p:cNvPr id="3" name="Content Placeholder 2">
            <a:extLst>
              <a:ext uri="{FF2B5EF4-FFF2-40B4-BE49-F238E27FC236}">
                <a16:creationId xmlns:a16="http://schemas.microsoft.com/office/drawing/2014/main" id="{C59EC6BF-15A1-43D9-4505-22DC45B478B9}"/>
              </a:ext>
            </a:extLst>
          </p:cNvPr>
          <p:cNvSpPr>
            <a:spLocks noGrp="1"/>
          </p:cNvSpPr>
          <p:nvPr>
            <p:ph idx="1"/>
          </p:nvPr>
        </p:nvSpPr>
        <p:spPr>
          <a:xfrm>
            <a:off x="1154954" y="2202511"/>
            <a:ext cx="8825659" cy="3817289"/>
          </a:xfrm>
        </p:spPr>
        <p:txBody>
          <a:bodyPr>
            <a:normAutofit fontScale="92500" lnSpcReduction="10000"/>
          </a:bodyPr>
          <a:lstStyle/>
          <a:p>
            <a:pPr algn="l"/>
            <a:r>
              <a:rPr lang="en-US" b="0" i="0" dirty="0">
                <a:solidFill>
                  <a:srgbClr val="272F37"/>
                </a:solidFill>
                <a:effectLst/>
                <a:latin typeface="open-sans"/>
              </a:rPr>
              <a:t>Applied Behavior Analysis involves many techniques for understanding and changing behavior. </a:t>
            </a:r>
            <a:r>
              <a:rPr lang="en-US" b="1" i="0" dirty="0">
                <a:solidFill>
                  <a:srgbClr val="272F37"/>
                </a:solidFill>
                <a:effectLst/>
                <a:latin typeface="open-sans"/>
              </a:rPr>
              <a:t>ABA is a flexible treatment: </a:t>
            </a:r>
            <a:r>
              <a:rPr lang="en-US" b="0" i="0" dirty="0">
                <a:solidFill>
                  <a:srgbClr val="272F37"/>
                </a:solidFill>
                <a:effectLst/>
                <a:latin typeface="open-sans"/>
              </a:rPr>
              <a:t> </a:t>
            </a:r>
          </a:p>
          <a:p>
            <a:pPr algn="l">
              <a:buFont typeface="Arial" panose="020B0604020202020204" pitchFamily="34" charset="0"/>
              <a:buChar char="•"/>
            </a:pPr>
            <a:r>
              <a:rPr lang="en-US" b="0" i="0" dirty="0">
                <a:solidFill>
                  <a:srgbClr val="272F37"/>
                </a:solidFill>
                <a:effectLst/>
                <a:latin typeface="open-sans"/>
              </a:rPr>
              <a:t>Increase language and communication skills</a:t>
            </a:r>
          </a:p>
          <a:p>
            <a:pPr algn="l">
              <a:buFont typeface="Arial" panose="020B0604020202020204" pitchFamily="34" charset="0"/>
              <a:buChar char="•"/>
            </a:pPr>
            <a:r>
              <a:rPr lang="en-US" b="0" i="0" dirty="0">
                <a:solidFill>
                  <a:srgbClr val="272F37"/>
                </a:solidFill>
                <a:effectLst/>
                <a:latin typeface="open-sans"/>
              </a:rPr>
              <a:t>Improve attention, focus, social skills, memory, and academics </a:t>
            </a:r>
          </a:p>
          <a:p>
            <a:pPr algn="l">
              <a:buFont typeface="Arial" panose="020B0604020202020204" pitchFamily="34" charset="0"/>
              <a:buChar char="•"/>
            </a:pPr>
            <a:r>
              <a:rPr lang="en-US" b="0" i="0" dirty="0">
                <a:solidFill>
                  <a:srgbClr val="272F37"/>
                </a:solidFill>
                <a:effectLst/>
                <a:latin typeface="open-sans"/>
              </a:rPr>
              <a:t>Decrease problem behaviors</a:t>
            </a:r>
          </a:p>
          <a:p>
            <a:pPr algn="l">
              <a:buFont typeface="Arial" panose="020B0604020202020204" pitchFamily="34" charset="0"/>
              <a:buChar char="•"/>
            </a:pPr>
            <a:r>
              <a:rPr lang="en-US" b="0" i="0" dirty="0">
                <a:solidFill>
                  <a:srgbClr val="272F37"/>
                </a:solidFill>
                <a:effectLst/>
                <a:latin typeface="open-sans"/>
              </a:rPr>
              <a:t>Can be adapted to meet the needs of each unique person</a:t>
            </a:r>
          </a:p>
          <a:p>
            <a:pPr algn="l">
              <a:buFont typeface="Arial" panose="020B0604020202020204" pitchFamily="34" charset="0"/>
              <a:buChar char="•"/>
            </a:pPr>
            <a:r>
              <a:rPr lang="en-US" b="0" i="0" dirty="0">
                <a:solidFill>
                  <a:srgbClr val="272F37"/>
                </a:solidFill>
                <a:effectLst/>
                <a:latin typeface="open-sans"/>
              </a:rPr>
              <a:t>Provided in many different locations – at home, at school, and in the community</a:t>
            </a:r>
          </a:p>
          <a:p>
            <a:pPr algn="l">
              <a:buFont typeface="Arial" panose="020B0604020202020204" pitchFamily="34" charset="0"/>
              <a:buChar char="•"/>
            </a:pPr>
            <a:r>
              <a:rPr lang="en-US" b="0" i="0" dirty="0">
                <a:solidFill>
                  <a:srgbClr val="272F37"/>
                </a:solidFill>
                <a:effectLst/>
                <a:latin typeface="open-sans"/>
              </a:rPr>
              <a:t>Teaches skills that are useful in everyday life</a:t>
            </a:r>
          </a:p>
          <a:p>
            <a:pPr algn="l">
              <a:buFont typeface="Arial" panose="020B0604020202020204" pitchFamily="34" charset="0"/>
              <a:buChar char="•"/>
            </a:pPr>
            <a:r>
              <a:rPr lang="en-US" b="0" i="0" dirty="0">
                <a:solidFill>
                  <a:srgbClr val="272F37"/>
                </a:solidFill>
                <a:effectLst/>
                <a:latin typeface="open-sans"/>
              </a:rPr>
              <a:t>Can involve one-to-one teaching or group instruction</a:t>
            </a:r>
          </a:p>
          <a:p>
            <a:pPr algn="l">
              <a:buFont typeface="Wingdings" panose="05000000000000000000" pitchFamily="2" charset="2"/>
              <a:buChar char="Ø"/>
            </a:pPr>
            <a:r>
              <a:rPr lang="en-US" b="0" i="0" dirty="0">
                <a:solidFill>
                  <a:srgbClr val="272F37"/>
                </a:solidFill>
                <a:effectLst/>
                <a:latin typeface="open-sans"/>
              </a:rPr>
              <a:t>Support referrals to ABA programs in schools</a:t>
            </a:r>
          </a:p>
          <a:p>
            <a:pPr algn="l">
              <a:buFont typeface="Wingdings" panose="05000000000000000000" pitchFamily="2" charset="2"/>
              <a:buChar char="Ø"/>
            </a:pPr>
            <a:r>
              <a:rPr lang="en-US" b="0" i="0" dirty="0">
                <a:solidFill>
                  <a:srgbClr val="272F37"/>
                </a:solidFill>
                <a:effectLst/>
                <a:latin typeface="open-sans"/>
              </a:rPr>
              <a:t>Consider referrals for Specialized Section 28 Home and Community Supports</a:t>
            </a:r>
          </a:p>
          <a:p>
            <a:endParaRPr lang="en-US" dirty="0"/>
          </a:p>
        </p:txBody>
      </p:sp>
    </p:spTree>
    <p:extLst>
      <p:ext uri="{BB962C8B-B14F-4D97-AF65-F5344CB8AC3E}">
        <p14:creationId xmlns:p14="http://schemas.microsoft.com/office/powerpoint/2010/main" val="3449176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5A7D5-1996-F25C-536C-FEECAF92B99D}"/>
              </a:ext>
            </a:extLst>
          </p:cNvPr>
          <p:cNvSpPr>
            <a:spLocks noGrp="1"/>
          </p:cNvSpPr>
          <p:nvPr>
            <p:ph type="title"/>
          </p:nvPr>
        </p:nvSpPr>
        <p:spPr/>
        <p:txBody>
          <a:bodyPr/>
          <a:lstStyle/>
          <a:p>
            <a:r>
              <a:rPr lang="en-US" dirty="0"/>
              <a:t>ABA changes lives: just a few stories</a:t>
            </a:r>
          </a:p>
        </p:txBody>
      </p:sp>
      <p:sp>
        <p:nvSpPr>
          <p:cNvPr id="3" name="Content Placeholder 2">
            <a:extLst>
              <a:ext uri="{FF2B5EF4-FFF2-40B4-BE49-F238E27FC236}">
                <a16:creationId xmlns:a16="http://schemas.microsoft.com/office/drawing/2014/main" id="{944C7B54-41AA-3A92-6DB7-EA4FA3B06ED3}"/>
              </a:ext>
            </a:extLst>
          </p:cNvPr>
          <p:cNvSpPr>
            <a:spLocks noGrp="1"/>
          </p:cNvSpPr>
          <p:nvPr>
            <p:ph idx="1"/>
          </p:nvPr>
        </p:nvSpPr>
        <p:spPr>
          <a:xfrm>
            <a:off x="1154954" y="2603500"/>
            <a:ext cx="8825659" cy="3590566"/>
          </a:xfrm>
        </p:spPr>
        <p:txBody>
          <a:bodyPr/>
          <a:lstStyle/>
          <a:p>
            <a:r>
              <a:rPr lang="en-US" dirty="0"/>
              <a:t>Non-speaking at age 3, crying during every learning activity, cried when he heard his name. 3 years later- speaking in full sentences, asking his friends to play, headed off to kindergarten</a:t>
            </a:r>
          </a:p>
          <a:p>
            <a:r>
              <a:rPr lang="en-US" dirty="0"/>
              <a:t>4 </a:t>
            </a:r>
            <a:r>
              <a:rPr lang="en-US" dirty="0" err="1"/>
              <a:t>yr</a:t>
            </a:r>
            <a:r>
              <a:rPr lang="en-US" dirty="0"/>
              <a:t> old who was terrified of the swimming pool, crying to the point of vomiting just entering the locker room. 6 months later happily getting in the pool</a:t>
            </a:r>
          </a:p>
          <a:p>
            <a:r>
              <a:rPr lang="en-US" dirty="0"/>
              <a:t>11 year old non-speaking, no means of communication, not toilet trained. Over the course of 5 years: able to use PECS to ask for what he wants, able to tolerate hair cuts, able to tolerate blood draws, enjoying community outings and watching local softball games, and, the </a:t>
            </a:r>
            <a:r>
              <a:rPr lang="en-US" b="1" i="1" u="sng" dirty="0"/>
              <a:t>never give up </a:t>
            </a:r>
            <a:r>
              <a:rPr lang="en-US" dirty="0"/>
              <a:t>story- at 16 </a:t>
            </a:r>
            <a:r>
              <a:rPr lang="en-US" dirty="0" err="1"/>
              <a:t>yrs</a:t>
            </a:r>
            <a:r>
              <a:rPr lang="en-US" dirty="0"/>
              <a:t> old Finally toilet trained! </a:t>
            </a:r>
          </a:p>
        </p:txBody>
      </p:sp>
    </p:spTree>
    <p:extLst>
      <p:ext uri="{BB962C8B-B14F-4D97-AF65-F5344CB8AC3E}">
        <p14:creationId xmlns:p14="http://schemas.microsoft.com/office/powerpoint/2010/main" val="1062498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0676E-A0A6-DCF1-619C-2AC767B328EC}"/>
              </a:ext>
            </a:extLst>
          </p:cNvPr>
          <p:cNvSpPr>
            <a:spLocks noGrp="1"/>
          </p:cNvSpPr>
          <p:nvPr>
            <p:ph type="title"/>
          </p:nvPr>
        </p:nvSpPr>
        <p:spPr/>
        <p:txBody>
          <a:bodyPr/>
          <a:lstStyle/>
          <a:p>
            <a:r>
              <a:rPr lang="en-US" dirty="0"/>
              <a:t>Some feeding therapy links</a:t>
            </a:r>
          </a:p>
        </p:txBody>
      </p:sp>
      <p:sp>
        <p:nvSpPr>
          <p:cNvPr id="3" name="Content Placeholder 2">
            <a:extLst>
              <a:ext uri="{FF2B5EF4-FFF2-40B4-BE49-F238E27FC236}">
                <a16:creationId xmlns:a16="http://schemas.microsoft.com/office/drawing/2014/main" id="{C27578CD-B654-BFE5-2821-175C3428518C}"/>
              </a:ext>
            </a:extLst>
          </p:cNvPr>
          <p:cNvSpPr>
            <a:spLocks noGrp="1"/>
          </p:cNvSpPr>
          <p:nvPr>
            <p:ph idx="1"/>
          </p:nvPr>
        </p:nvSpPr>
        <p:spPr>
          <a:xfrm>
            <a:off x="1154954" y="2242268"/>
            <a:ext cx="8825659" cy="4094922"/>
          </a:xfrm>
        </p:spPr>
        <p:txBody>
          <a:bodyPr>
            <a:normAutofit fontScale="77500" lnSpcReduction="20000"/>
          </a:bodyPr>
          <a:lstStyle/>
          <a:p>
            <a:r>
              <a:rPr lang="en-US" dirty="0">
                <a:hlinkClick r:id="rId2"/>
              </a:rPr>
              <a:t>https://www.verbalbeginnings.com/aba-blog/a-behavioral-approach-to-feeding-therapy/</a:t>
            </a:r>
            <a:endParaRPr lang="en-US" dirty="0"/>
          </a:p>
          <a:p>
            <a:r>
              <a:rPr lang="en-US" b="1" i="1" dirty="0">
                <a:solidFill>
                  <a:srgbClr val="545460"/>
                </a:solidFill>
                <a:effectLst/>
                <a:latin typeface="interstate"/>
              </a:rPr>
              <a:t>Behavior Analysts</a:t>
            </a:r>
            <a:r>
              <a:rPr lang="en-US" b="0" i="0" dirty="0">
                <a:solidFill>
                  <a:srgbClr val="545460"/>
                </a:solidFill>
                <a:effectLst/>
                <a:latin typeface="interstate"/>
              </a:rPr>
              <a:t> – Evaluate environment factors maintaining maladaptive behaviors that occur at mealtime, such as the caregivers’ response to the child. Using this information, treatments that employ the core principles of applied behavior analysis (ABA) are developed specific to the child. Reinforcement for engaging in desired behaviors (taking bites, chewing, swallowing, using utensils, etcetera) is incorporated.</a:t>
            </a:r>
            <a:endParaRPr lang="en-US" dirty="0"/>
          </a:p>
          <a:p>
            <a:r>
              <a:rPr lang="en-US" dirty="0">
                <a:hlinkClick r:id="rId3"/>
              </a:rPr>
              <a:t>https://www.empowerbh.com/service/aba-feeding-therapy/</a:t>
            </a:r>
            <a:endParaRPr lang="en-US" dirty="0"/>
          </a:p>
          <a:p>
            <a:r>
              <a:rPr lang="en-US" dirty="0"/>
              <a:t>Pediatric Feeding Disorders</a:t>
            </a:r>
          </a:p>
          <a:p>
            <a:r>
              <a:rPr lang="en-US" dirty="0"/>
              <a:t>Feeding problems that begin in childhood with clinically adverse effects on health and development are classified as pediatric feeding disorders (PFD). PFDs are learned biobehavioral conditions characterized by consumption of a highly limited variety of nutritive foods or drinks, and are commonly accompanied by challenging mealtime behavior disruptive to family mealtimes. Sometimes PFDs can involve oral-motor delays or deficits, or a need for medical intervention to address inadequate caloric intake, growth deficiencies, or other difficulties.</a:t>
            </a:r>
          </a:p>
          <a:p>
            <a:r>
              <a:rPr lang="en-US" dirty="0">
                <a:hlinkClick r:id="rId4"/>
              </a:rPr>
              <a:t>https://www.biermanautism.com/resources/blog/effective-feeding-therapy-using-aba-principles/</a:t>
            </a:r>
            <a:endParaRPr lang="en-US" dirty="0"/>
          </a:p>
          <a:p>
            <a:r>
              <a:rPr lang="en-US" dirty="0"/>
              <a:t>We often use techniques such as positive reinforcement, shaping, desensitization and food chaining to increase healthy eating. </a:t>
            </a:r>
          </a:p>
          <a:p>
            <a:endParaRPr lang="en-US" dirty="0"/>
          </a:p>
        </p:txBody>
      </p:sp>
    </p:spTree>
    <p:extLst>
      <p:ext uri="{BB962C8B-B14F-4D97-AF65-F5344CB8AC3E}">
        <p14:creationId xmlns:p14="http://schemas.microsoft.com/office/powerpoint/2010/main" val="2241939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8CA6E-8743-057D-639D-504368DB6F8F}"/>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CDE72F11-4CC9-1193-DEB0-92369EA623B2}"/>
              </a:ext>
            </a:extLst>
          </p:cNvPr>
          <p:cNvSpPr>
            <a:spLocks noGrp="1"/>
          </p:cNvSpPr>
          <p:nvPr>
            <p:ph idx="1"/>
          </p:nvPr>
        </p:nvSpPr>
        <p:spPr/>
        <p:txBody>
          <a:bodyPr/>
          <a:lstStyle/>
          <a:p>
            <a:r>
              <a:rPr lang="en-US" dirty="0">
                <a:hlinkClick r:id="rId2"/>
              </a:rPr>
              <a:t>https://anybehavior.com/the-evolution-of-modern-aba-therapy/</a:t>
            </a:r>
            <a:endParaRPr lang="en-US" dirty="0"/>
          </a:p>
          <a:p>
            <a:r>
              <a:rPr lang="en-US" dirty="0">
                <a:hlinkClick r:id="rId3"/>
              </a:rPr>
              <a:t>https://www.autismspeaks.org/applied-behavior-analysis</a:t>
            </a:r>
            <a:endParaRPr lang="en-US" dirty="0"/>
          </a:p>
          <a:p>
            <a:r>
              <a:rPr lang="en-US" dirty="0">
                <a:hlinkClick r:id="rId4"/>
              </a:rPr>
              <a:t>https://www.caymanaba.com/blog/2020/4/9/aba-in-everyday-life</a:t>
            </a:r>
            <a:endParaRPr lang="en-US" dirty="0"/>
          </a:p>
          <a:p>
            <a:r>
              <a:rPr lang="en-US" dirty="0"/>
              <a:t>chrome-extension://</a:t>
            </a:r>
            <a:r>
              <a:rPr lang="en-US" dirty="0" err="1"/>
              <a:t>efaidnbmnnnibpcajpcglclefindmkaj</a:t>
            </a:r>
            <a:r>
              <a:rPr lang="en-US" dirty="0"/>
              <a:t>/https://files.eric.ed.gov/fulltext/EJ800970.pdf</a:t>
            </a:r>
          </a:p>
          <a:p>
            <a:r>
              <a:rPr lang="en-US" dirty="0"/>
              <a:t>https://www.appliedbehavioranalysisedu.org/what-is-aba/</a:t>
            </a:r>
          </a:p>
        </p:txBody>
      </p:sp>
    </p:spTree>
    <p:extLst>
      <p:ext uri="{BB962C8B-B14F-4D97-AF65-F5344CB8AC3E}">
        <p14:creationId xmlns:p14="http://schemas.microsoft.com/office/powerpoint/2010/main" val="5553482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972379C1217649A024DD896C263D9D" ma:contentTypeVersion="17" ma:contentTypeDescription="Create a new document." ma:contentTypeScope="" ma:versionID="b3d2d6c5e44b1c7586f14fe70d54a81f">
  <xsd:schema xmlns:xsd="http://www.w3.org/2001/XMLSchema" xmlns:xs="http://www.w3.org/2001/XMLSchema" xmlns:p="http://schemas.microsoft.com/office/2006/metadata/properties" xmlns:ns2="be843ae6-996a-4a1b-9bb5-75d435ef9eb3" xmlns:ns3="d1780f8d-2e7b-465e-9e62-1bbf58b2b8e6" targetNamespace="http://schemas.microsoft.com/office/2006/metadata/properties" ma:root="true" ma:fieldsID="9a7413efd6537010ba35f5cde4e93088" ns2:_="" ns3:_="">
    <xsd:import namespace="be843ae6-996a-4a1b-9bb5-75d435ef9eb3"/>
    <xsd:import namespace="d1780f8d-2e7b-465e-9e62-1bbf58b2b8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843ae6-996a-4a1b-9bb5-75d435ef9e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9c650ed-6de9-4464-9db8-aeb2218dfff2"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780f8d-2e7b-465e-9e62-1bbf58b2b8e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921fa84-2545-4a3f-9f03-6ca350788f14}" ma:internalName="TaxCatchAll" ma:showField="CatchAllData" ma:web="d1780f8d-2e7b-465e-9e62-1bbf58b2b8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e843ae6-996a-4a1b-9bb5-75d435ef9eb3">
      <Terms xmlns="http://schemas.microsoft.com/office/infopath/2007/PartnerControls"/>
    </lcf76f155ced4ddcb4097134ff3c332f>
    <TaxCatchAll xmlns="d1780f8d-2e7b-465e-9e62-1bbf58b2b8e6" xsi:nil="true"/>
  </documentManagement>
</p:properties>
</file>

<file path=customXml/itemProps1.xml><?xml version="1.0" encoding="utf-8"?>
<ds:datastoreItem xmlns:ds="http://schemas.openxmlformats.org/officeDocument/2006/customXml" ds:itemID="{87EFC6B8-F3FB-473E-9266-F178D9DCF59B}"/>
</file>

<file path=customXml/itemProps2.xml><?xml version="1.0" encoding="utf-8"?>
<ds:datastoreItem xmlns:ds="http://schemas.openxmlformats.org/officeDocument/2006/customXml" ds:itemID="{9E1EB474-7F93-4513-AA52-2050DEB6C514}"/>
</file>

<file path=customXml/itemProps3.xml><?xml version="1.0" encoding="utf-8"?>
<ds:datastoreItem xmlns:ds="http://schemas.openxmlformats.org/officeDocument/2006/customXml" ds:itemID="{9D6A1A63-71D1-4766-B1BB-06106529404F}"/>
</file>

<file path=docProps/app.xml><?xml version="1.0" encoding="utf-8"?>
<Properties xmlns="http://schemas.openxmlformats.org/officeDocument/2006/extended-properties" xmlns:vt="http://schemas.openxmlformats.org/officeDocument/2006/docPropsVTypes">
  <Template>Ion Boardroom</Template>
  <TotalTime>52</TotalTime>
  <Words>798</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Century Gothic</vt:lpstr>
      <vt:lpstr>ff-real-headline-pro</vt:lpstr>
      <vt:lpstr>interstate</vt:lpstr>
      <vt:lpstr>open-sans</vt:lpstr>
      <vt:lpstr>Poppins</vt:lpstr>
      <vt:lpstr>robotolight</vt:lpstr>
      <vt:lpstr>Wingdings</vt:lpstr>
      <vt:lpstr>Wingdings 3</vt:lpstr>
      <vt:lpstr>Ion Boardroom</vt:lpstr>
      <vt:lpstr>Changing Behaviors with ABA</vt:lpstr>
      <vt:lpstr>Why applied behavior analysis (ABA) gets a bad rap</vt:lpstr>
      <vt:lpstr>So, what is ABA?</vt:lpstr>
      <vt:lpstr>Current ABA Practices</vt:lpstr>
      <vt:lpstr>What can ABA do for your patients/clients?</vt:lpstr>
      <vt:lpstr>ABA changes lives: just a few stories</vt:lpstr>
      <vt:lpstr>Some feeding therapy links</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Behaviors with ABA</dc:title>
  <dc:creator>Cherie LaFlamme</dc:creator>
  <cp:lastModifiedBy>Sherri Billings</cp:lastModifiedBy>
  <cp:revision>2</cp:revision>
  <dcterms:created xsi:type="dcterms:W3CDTF">2024-02-01T11:59:51Z</dcterms:created>
  <dcterms:modified xsi:type="dcterms:W3CDTF">2024-02-07T20:04:36Z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0x0101007C972379C1217649A024DD896C263D9D</vt:lpwstr>
  </property>
</Properties>
</file>