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0"/>
  </p:notesMasterIdLst>
  <p:sldIdLst>
    <p:sldId id="256" r:id="rId2"/>
    <p:sldId id="274" r:id="rId3"/>
    <p:sldId id="275" r:id="rId4"/>
    <p:sldId id="273" r:id="rId5"/>
    <p:sldId id="268" r:id="rId6"/>
    <p:sldId id="266" r:id="rId7"/>
    <p:sldId id="26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70" r:id="rId16"/>
    <p:sldId id="269" r:id="rId17"/>
    <p:sldId id="271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475F9-7F7F-4F11-B4C3-98DE2B8ABF09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DD626-4430-4C41-815A-407D93FC3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3/6/2023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eubiorev.2021.01.017" TargetMode="External"/><Relationship Id="rId2" Type="http://schemas.openxmlformats.org/officeDocument/2006/relationships/hyperlink" Target="https://www.uptodate.com/contents/pediatric-bipolar-disorder-assessment-and-diagnosis?search=pediatric%20bipolar%20disorder&amp;source=search_result&amp;selectedTitle=2~150&amp;usage_type=default&amp;display_rank=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Pediatric bipolar disorder and ADHD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19"/>
            <a:ext cx="8576570" cy="227293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February 1, 2023</a:t>
            </a:r>
          </a:p>
          <a:p>
            <a:pPr algn="ctr"/>
            <a:r>
              <a:rPr lang="en-US" dirty="0"/>
              <a:t>Amy Mayhew, MD, MPH</a:t>
            </a:r>
          </a:p>
          <a:p>
            <a:pPr algn="ctr"/>
            <a:r>
              <a:rPr lang="en-US" dirty="0"/>
              <a:t>Clinical Director</a:t>
            </a:r>
          </a:p>
          <a:p>
            <a:pPr algn="ctr"/>
            <a:r>
              <a:rPr lang="en-US" dirty="0"/>
              <a:t>MMC Outpatient Child and Adolescent Psychiatry Clinic</a:t>
            </a:r>
          </a:p>
          <a:p>
            <a:pPr algn="ctr"/>
            <a:r>
              <a:rPr lang="en-US" dirty="0"/>
              <a:t>PIER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77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935" y="267904"/>
            <a:ext cx="7572894" cy="6358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10353" y="6156960"/>
            <a:ext cx="1001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Aiken, 2018</a:t>
            </a:r>
          </a:p>
        </p:txBody>
      </p:sp>
    </p:spTree>
    <p:extLst>
      <p:ext uri="{BB962C8B-B14F-4D97-AF65-F5344CB8AC3E}">
        <p14:creationId xmlns:p14="http://schemas.microsoft.com/office/powerpoint/2010/main" val="180121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78" y="56792"/>
            <a:ext cx="6687483" cy="118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325" y="1254683"/>
            <a:ext cx="6915250" cy="5362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10353" y="6156960"/>
            <a:ext cx="1001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Aiken, 2018</a:t>
            </a:r>
          </a:p>
        </p:txBody>
      </p:sp>
    </p:spTree>
    <p:extLst>
      <p:ext uri="{BB962C8B-B14F-4D97-AF65-F5344CB8AC3E}">
        <p14:creationId xmlns:p14="http://schemas.microsoft.com/office/powerpoint/2010/main" val="9094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Bipolarity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Scores ≥50 have a high sensitivity (0.9) and specificity (0.9) for bipolar disorder</a:t>
            </a:r>
          </a:p>
          <a:p>
            <a:r>
              <a:rPr lang="en-US" dirty="0"/>
              <a:t> Scores in the 40-50 range suggest the patient is at risk of conversion to bipolar disorder and would benefit from careful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2" y="3355270"/>
            <a:ext cx="10552712" cy="30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26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bipolarity index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34" y="1728823"/>
            <a:ext cx="9533646" cy="491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8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bipolarity index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633071"/>
            <a:ext cx="9271184" cy="1594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10" y="3227658"/>
            <a:ext cx="9365282" cy="348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6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Cannabis and bipolar disorder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228965"/>
            <a:ext cx="3038475" cy="4051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0931" y="2377178"/>
            <a:ext cx="694112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Relatively well-known association between marijuana and psychotic spectrum illnesses</a:t>
            </a:r>
          </a:p>
          <a:p>
            <a:endParaRPr lang="en-US" dirty="0"/>
          </a:p>
          <a:p>
            <a:r>
              <a:rPr lang="en-US" dirty="0"/>
              <a:t>Several articles have shown that marijuana may worsen manic symptoms in those with bipolar disorder</a:t>
            </a:r>
          </a:p>
          <a:p>
            <a:endParaRPr lang="en-US" dirty="0"/>
          </a:p>
          <a:p>
            <a:r>
              <a:rPr lang="en-US" dirty="0"/>
              <a:t>Cannabis may also be a causal risk factor, with an increased incidence of up to three-fold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100" i="1" dirty="0"/>
              <a:t>Cannabis use and mania symptoms: a systematic review and meta-analysis, Gibbs, M, et al; J Affective </a:t>
            </a:r>
            <a:r>
              <a:rPr lang="en-US" sz="1100" i="1" dirty="0" err="1"/>
              <a:t>Disord</a:t>
            </a:r>
            <a:r>
              <a:rPr lang="en-US" sz="1100" i="1" dirty="0"/>
              <a:t> Jan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2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13 </a:t>
            </a:r>
            <a:r>
              <a:rPr lang="en-US" dirty="0" err="1"/>
              <a:t>yo</a:t>
            </a:r>
            <a:r>
              <a:rPr lang="en-US" dirty="0"/>
              <a:t> European-American female 8</a:t>
            </a:r>
            <a:r>
              <a:rPr lang="en-US" baseline="30000" dirty="0"/>
              <a:t>th</a:t>
            </a:r>
            <a:r>
              <a:rPr lang="en-US" dirty="0"/>
              <a:t> grader, presenting with depression and anxiety, some risk-taking behaviors, including some sexting</a:t>
            </a:r>
          </a:p>
          <a:p>
            <a:r>
              <a:rPr lang="en-US" dirty="0"/>
              <a:t>Father with two sisters with bipolar disorder; after long discussion agreed to start SSRI and watch for emergence of mania</a:t>
            </a:r>
          </a:p>
          <a:p>
            <a:r>
              <a:rPr lang="en-US" dirty="0"/>
              <a:t>Patient engaged in therapy and psychiatry, parents setting appropriate limits</a:t>
            </a:r>
          </a:p>
          <a:p>
            <a:r>
              <a:rPr lang="en-US" dirty="0"/>
              <a:t>Anxiety and depression responded well to Lexapro</a:t>
            </a:r>
          </a:p>
          <a:p>
            <a:r>
              <a:rPr lang="en-US" dirty="0"/>
              <a:t>At 14 </a:t>
            </a:r>
            <a:r>
              <a:rPr lang="en-US" dirty="0" err="1"/>
              <a:t>yo</a:t>
            </a:r>
            <a:r>
              <a:rPr lang="en-US" dirty="0"/>
              <a:t> as patient started high school, ADHD, inattentive type became more apparent</a:t>
            </a:r>
          </a:p>
          <a:p>
            <a:r>
              <a:rPr lang="en-US" dirty="0"/>
              <a:t>Responded to low dose </a:t>
            </a:r>
            <a:r>
              <a:rPr lang="en-US" dirty="0" err="1"/>
              <a:t>Vyvanse</a:t>
            </a:r>
            <a:r>
              <a:rPr lang="en-US" dirty="0"/>
              <a:t>; doing well from anxiety and ADHD perspective</a:t>
            </a:r>
          </a:p>
          <a:p>
            <a:r>
              <a:rPr lang="en-US" dirty="0"/>
              <a:t>At 15 </a:t>
            </a:r>
            <a:r>
              <a:rPr lang="en-US" dirty="0" err="1"/>
              <a:t>yo</a:t>
            </a:r>
            <a:r>
              <a:rPr lang="en-US" dirty="0"/>
              <a:t>, after the onset of puberty, hypomanic episodes became more apparent</a:t>
            </a:r>
          </a:p>
          <a:p>
            <a:r>
              <a:rPr lang="en-US" dirty="0"/>
              <a:t>Responded and stabilized on lamotrigine; patient moved out of state at 16 </a:t>
            </a:r>
            <a:r>
              <a:rPr lang="en-US" dirty="0" err="1"/>
              <a:t>yo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9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142" y="251876"/>
            <a:ext cx="10058400" cy="1609344"/>
          </a:xfrm>
        </p:spPr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171" y="1780586"/>
            <a:ext cx="11529753" cy="497766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12/2019:  14 </a:t>
            </a:r>
            <a:r>
              <a:rPr lang="en-US" dirty="0" err="1"/>
              <a:t>yo</a:t>
            </a:r>
            <a:r>
              <a:rPr lang="en-US" dirty="0"/>
              <a:t> European-American male c ADHD, referred for depression, difficulty leaving room at times</a:t>
            </a:r>
          </a:p>
          <a:p>
            <a:r>
              <a:rPr lang="en-US" dirty="0"/>
              <a:t>Mother wonders if he is antisocial or oppositional</a:t>
            </a:r>
          </a:p>
          <a:p>
            <a:r>
              <a:rPr lang="en-US" dirty="0"/>
              <a:t>Describes more verbal explosions, anhedonia, decreased moods, erratic sleep</a:t>
            </a:r>
          </a:p>
          <a:p>
            <a:r>
              <a:rPr lang="en-US" dirty="0"/>
              <a:t>Taking Adderall XR for ADHD; works well</a:t>
            </a:r>
          </a:p>
          <a:p>
            <a:r>
              <a:rPr lang="en-US" dirty="0"/>
              <a:t>Family history of autism (brother), anxiety, depression, ADHD</a:t>
            </a:r>
          </a:p>
          <a:p>
            <a:r>
              <a:rPr lang="en-US" dirty="0"/>
              <a:t>Pt denies anxiety or depression interfering with functioning; ‘doesn’t know’ why he doesn’t go to school</a:t>
            </a:r>
          </a:p>
          <a:p>
            <a:r>
              <a:rPr lang="en-US" dirty="0"/>
              <a:t>2/2020:  Sudden shift after two months and </a:t>
            </a:r>
            <a:r>
              <a:rPr lang="en-US" dirty="0" err="1"/>
              <a:t>pt</a:t>
            </a:r>
            <a:r>
              <a:rPr lang="en-US" dirty="0"/>
              <a:t> returned to school-unclear why</a:t>
            </a:r>
          </a:p>
          <a:p>
            <a:r>
              <a:rPr lang="en-US" dirty="0"/>
              <a:t>12/2020: doing work online; wanting to try </a:t>
            </a:r>
            <a:r>
              <a:rPr lang="en-US" dirty="0" err="1"/>
              <a:t>Vyvanse</a:t>
            </a:r>
            <a:r>
              <a:rPr lang="en-US" dirty="0"/>
              <a:t> for ADHD</a:t>
            </a:r>
          </a:p>
          <a:p>
            <a:r>
              <a:rPr lang="en-US" dirty="0"/>
              <a:t>1/2021: doing poorly again, unknown reasons.  Wondering about </a:t>
            </a:r>
            <a:r>
              <a:rPr lang="en-US" dirty="0" err="1"/>
              <a:t>pt</a:t>
            </a:r>
            <a:r>
              <a:rPr lang="en-US" dirty="0"/>
              <a:t> ability to describe internal state (</a:t>
            </a:r>
            <a:r>
              <a:rPr lang="en-US" dirty="0" err="1"/>
              <a:t>neuroatypical</a:t>
            </a:r>
            <a:r>
              <a:rPr lang="en-US" dirty="0"/>
              <a:t>)</a:t>
            </a:r>
          </a:p>
          <a:p>
            <a:r>
              <a:rPr lang="en-US" dirty="0"/>
              <a:t>3/2021: </a:t>
            </a:r>
            <a:r>
              <a:rPr lang="en-US" dirty="0" err="1"/>
              <a:t>pt</a:t>
            </a:r>
            <a:r>
              <a:rPr lang="en-US" dirty="0"/>
              <a:t> says he thinks he has bipolar disorder:  periods of sleeping a lot, feeling sad, some normal weeks, some energized periods, talking more, doing things out of </a:t>
            </a:r>
            <a:r>
              <a:rPr lang="en-US" dirty="0" err="1"/>
              <a:t>charaacter</a:t>
            </a:r>
            <a:r>
              <a:rPr lang="en-US" dirty="0"/>
              <a:t>.  Mother remembers her brother and grandfather had bipolar disorder</a:t>
            </a:r>
          </a:p>
          <a:p>
            <a:r>
              <a:rPr lang="en-US" dirty="0"/>
              <a:t>4/2021: rash ? on lamotrigine; tolerated.  Continued titration </a:t>
            </a:r>
          </a:p>
          <a:p>
            <a:r>
              <a:rPr lang="en-US" dirty="0"/>
              <a:t>4-12/2021: benefit at first but backslide on 125 mg; did not improve up to 200 mg.  </a:t>
            </a:r>
          </a:p>
          <a:p>
            <a:r>
              <a:rPr lang="en-US" dirty="0"/>
              <a:t>3/2022 switched to lithium.  Depression contained by 4-5/2022.  Reemergence of some mood symptoms (both mild depression and some hypomania) 2/23; increasing lithium slightly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273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6" y="2093976"/>
            <a:ext cx="11251473" cy="451452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Aiken, C. (2018). How to Diagnose Mixed Features without </a:t>
            </a:r>
            <a:r>
              <a:rPr lang="en-US" dirty="0" err="1"/>
              <a:t>Overdiagnosing</a:t>
            </a:r>
            <a:r>
              <a:rPr lang="en-US" dirty="0"/>
              <a:t> Bipolar. </a:t>
            </a:r>
            <a:r>
              <a:rPr lang="en-US" i="1" dirty="0"/>
              <a:t>Psychiatric Times.</a:t>
            </a:r>
            <a:r>
              <a:rPr lang="en-US" dirty="0"/>
              <a:t> 2018 Sep 6: Vol 35, Issue 9.</a:t>
            </a:r>
          </a:p>
          <a:p>
            <a:r>
              <a:rPr lang="en-US" dirty="0"/>
              <a:t>Aiken, CB, </a:t>
            </a:r>
            <a:r>
              <a:rPr lang="en-US" dirty="0" err="1"/>
              <a:t>Weisler</a:t>
            </a:r>
            <a:r>
              <a:rPr lang="en-US" dirty="0"/>
              <a:t>, RH, Sachs, GS.  (2015). The Bipolarity index:  a clinician-rated measure of diagnostic confidence</a:t>
            </a:r>
            <a:r>
              <a:rPr lang="en-US" i="1" dirty="0"/>
              <a:t>. J Affect </a:t>
            </a:r>
            <a:r>
              <a:rPr lang="en-US" i="1" dirty="0" err="1"/>
              <a:t>Disord</a:t>
            </a:r>
            <a:r>
              <a:rPr lang="en-US" i="1" dirty="0"/>
              <a:t>. </a:t>
            </a:r>
            <a:r>
              <a:rPr lang="en-US" dirty="0"/>
              <a:t> 2015 May 15;177:59-64. </a:t>
            </a:r>
            <a:r>
              <a:rPr lang="en-US" dirty="0" err="1"/>
              <a:t>doi</a:t>
            </a:r>
            <a:r>
              <a:rPr lang="en-US" dirty="0"/>
              <a:t>: 10.1016/j.jad.2015.02.004. </a:t>
            </a:r>
            <a:r>
              <a:rPr lang="en-US" dirty="0" err="1"/>
              <a:t>Epub</a:t>
            </a:r>
            <a:r>
              <a:rPr lang="en-US" dirty="0"/>
              <a:t> 2015 Feb 12</a:t>
            </a:r>
            <a:endParaRPr lang="en-US" i="1" dirty="0"/>
          </a:p>
          <a:p>
            <a:r>
              <a:rPr lang="en-US" dirty="0" err="1"/>
              <a:t>Asherson</a:t>
            </a:r>
            <a:r>
              <a:rPr lang="en-US" dirty="0"/>
              <a:t>, P, </a:t>
            </a:r>
            <a:r>
              <a:rPr lang="en-US" dirty="0" err="1"/>
              <a:t>Buitelaar</a:t>
            </a:r>
            <a:r>
              <a:rPr lang="en-US" dirty="0"/>
              <a:t>, J, </a:t>
            </a:r>
            <a:r>
              <a:rPr lang="en-US" dirty="0" err="1"/>
              <a:t>Faraone</a:t>
            </a:r>
            <a:r>
              <a:rPr lang="en-US" dirty="0"/>
              <a:t>, SV, Rohde LA. (2016). Adult attention-deficit hyperactivity disorder: key conceptual issues. </a:t>
            </a:r>
            <a:r>
              <a:rPr lang="en-US" i="1" dirty="0"/>
              <a:t>Lancet Psychiatry</a:t>
            </a:r>
            <a:r>
              <a:rPr lang="en-US" dirty="0"/>
              <a:t>. 2016-06-01, Volume 3, Issue 6, Pages 568-578</a:t>
            </a:r>
          </a:p>
          <a:p>
            <a:r>
              <a:rPr lang="en-US" dirty="0" err="1"/>
              <a:t>Birmaher</a:t>
            </a:r>
            <a:r>
              <a:rPr lang="en-US" dirty="0"/>
              <a:t>, B, Brent, D, Solomon, D.  (2021). Pediatric bipolar disorder: Assessment and diagnosis. </a:t>
            </a:r>
            <a:r>
              <a:rPr lang="en-US" i="1" dirty="0">
                <a:hlinkClick r:id="rId2"/>
              </a:rPr>
              <a:t>Pediatric bipolar disorder: Assessment and diagnosis – </a:t>
            </a:r>
            <a:r>
              <a:rPr lang="en-US" i="1" dirty="0" err="1">
                <a:hlinkClick r:id="rId2"/>
              </a:rPr>
              <a:t>UpToDate</a:t>
            </a:r>
            <a:r>
              <a:rPr lang="en-US" dirty="0"/>
              <a:t>, lit review updated February 2023.</a:t>
            </a:r>
          </a:p>
          <a:p>
            <a:r>
              <a:rPr lang="en-US" dirty="0"/>
              <a:t>Gibbs, M, </a:t>
            </a:r>
            <a:r>
              <a:rPr lang="en-US" dirty="0" err="1"/>
              <a:t>Winsper</a:t>
            </a:r>
            <a:r>
              <a:rPr lang="en-US" dirty="0"/>
              <a:t>, C, </a:t>
            </a:r>
            <a:r>
              <a:rPr lang="en-US" dirty="0" err="1"/>
              <a:t>Marwaha</a:t>
            </a:r>
            <a:r>
              <a:rPr lang="en-US" dirty="0"/>
              <a:t>, S, Gilbert, E, Broome, M, Singh, SP.  (2015). Cannabis use and mania symptoms: a systematic review and meta-analysis. </a:t>
            </a:r>
            <a:r>
              <a:rPr lang="en-US" i="1" dirty="0"/>
              <a:t>J Affect </a:t>
            </a:r>
            <a:r>
              <a:rPr lang="en-US" i="1" dirty="0" err="1"/>
              <a:t>Disord</a:t>
            </a:r>
            <a:r>
              <a:rPr lang="en-US" dirty="0"/>
              <a:t>. 2015 Jan 15;171:39-47. </a:t>
            </a:r>
            <a:r>
              <a:rPr lang="en-US" dirty="0" err="1"/>
              <a:t>doi</a:t>
            </a:r>
            <a:r>
              <a:rPr lang="en-US" dirty="0"/>
              <a:t>: 10.1016/j.jad.2014.09.016. </a:t>
            </a:r>
            <a:r>
              <a:rPr lang="en-US" dirty="0" err="1"/>
              <a:t>Epub</a:t>
            </a:r>
            <a:r>
              <a:rPr lang="en-US" dirty="0"/>
              <a:t> 2014 Sep 23.</a:t>
            </a:r>
          </a:p>
          <a:p>
            <a:r>
              <a:rPr lang="en-US" dirty="0" err="1"/>
              <a:t>Merikangas</a:t>
            </a:r>
            <a:r>
              <a:rPr lang="en-US" dirty="0"/>
              <a:t>, KR, </a:t>
            </a:r>
            <a:r>
              <a:rPr lang="en-US" dirty="0" err="1"/>
              <a:t>Jin</a:t>
            </a:r>
            <a:r>
              <a:rPr lang="en-US" dirty="0"/>
              <a:t>, R, He, JP, Kessler, RC, Lee, S, et al. (2011). Prevalence and correlates of bipolar spectrum disorder in the world mental health </a:t>
            </a:r>
            <a:r>
              <a:rPr lang="en-US" dirty="0" err="1"/>
              <a:t>survery</a:t>
            </a:r>
            <a:r>
              <a:rPr lang="en-US" dirty="0"/>
              <a:t> initiative. </a:t>
            </a:r>
            <a:r>
              <a:rPr lang="en-US" i="1" dirty="0"/>
              <a:t>Arch Gen Psychiatry. </a:t>
            </a:r>
            <a:r>
              <a:rPr lang="en-US" dirty="0"/>
              <a:t>2011 Mar;68(3):241-51.doi: 10.1001/archgenpsychiatry.2011.12.</a:t>
            </a:r>
          </a:p>
          <a:p>
            <a:r>
              <a:rPr lang="en-US" dirty="0" err="1"/>
              <a:t>Polanczyk</a:t>
            </a:r>
            <a:r>
              <a:rPr lang="en-US" dirty="0"/>
              <a:t> G, de Lima MS, </a:t>
            </a:r>
            <a:r>
              <a:rPr lang="en-US" dirty="0" err="1"/>
              <a:t>Horta</a:t>
            </a:r>
            <a:r>
              <a:rPr lang="en-US" dirty="0"/>
              <a:t> BL, </a:t>
            </a:r>
            <a:r>
              <a:rPr lang="en-US" dirty="0" err="1"/>
              <a:t>Biederman</a:t>
            </a:r>
            <a:r>
              <a:rPr lang="en-US" dirty="0"/>
              <a:t> J, Rohde LA: The worldwide prevalence of ADHD: a systematic review and meta-regression analysis. </a:t>
            </a:r>
            <a:r>
              <a:rPr lang="en-US" i="1" dirty="0"/>
              <a:t>Am J Psychiatry 2007</a:t>
            </a:r>
            <a:r>
              <a:rPr lang="en-US" dirty="0"/>
              <a:t>; 164: pp. 942-948.</a:t>
            </a:r>
          </a:p>
          <a:p>
            <a:r>
              <a:rPr lang="en-US" dirty="0" err="1"/>
              <a:t>Schiweck</a:t>
            </a:r>
            <a:r>
              <a:rPr lang="en-US" dirty="0"/>
              <a:t>, C, Arteaga-Henriquez, G, </a:t>
            </a:r>
            <a:r>
              <a:rPr lang="en-US" dirty="0" err="1"/>
              <a:t>Aichholzer</a:t>
            </a:r>
            <a:r>
              <a:rPr lang="en-US" dirty="0"/>
              <a:t>, M, </a:t>
            </a:r>
            <a:r>
              <a:rPr lang="en-US" dirty="0" err="1"/>
              <a:t>Thanarajah</a:t>
            </a:r>
            <a:r>
              <a:rPr lang="en-US" dirty="0"/>
              <a:t>, SE, Vargas-</a:t>
            </a:r>
            <a:r>
              <a:rPr lang="en-US" dirty="0" err="1"/>
              <a:t>Cáceres</a:t>
            </a:r>
            <a:r>
              <a:rPr lang="en-US" dirty="0"/>
              <a:t>, S, Matura, S, ... &amp; </a:t>
            </a:r>
            <a:r>
              <a:rPr lang="en-US" dirty="0" err="1"/>
              <a:t>Reif</a:t>
            </a:r>
            <a:r>
              <a:rPr lang="en-US" dirty="0"/>
              <a:t>, A. (2021). Comorbidity of ADHD and adult bipolar disorder: A systematic review and meta-analysis. </a:t>
            </a:r>
            <a:r>
              <a:rPr lang="en-US" i="1" dirty="0"/>
              <a:t>Neuroscience &amp; </a:t>
            </a:r>
            <a:r>
              <a:rPr lang="en-US" i="1" dirty="0" err="1"/>
              <a:t>Biobehavioral</a:t>
            </a:r>
            <a:r>
              <a:rPr lang="en-US" i="1" dirty="0"/>
              <a:t> Reviews</a:t>
            </a:r>
            <a:r>
              <a:rPr lang="en-US" dirty="0"/>
              <a:t>. </a:t>
            </a:r>
            <a:r>
              <a:rPr lang="en-US" dirty="0">
                <a:hlinkClick r:id="rId3" tooltip="Persistent link using digital object identifier"/>
              </a:rPr>
              <a:t>https://doi.org/10.1016/j.neubiorev.2021.01.017</a:t>
            </a:r>
            <a:endParaRPr lang="en-US" dirty="0"/>
          </a:p>
          <a:p>
            <a:r>
              <a:rPr lang="en-US" dirty="0"/>
              <a:t>Singh, MK, Post, RM, </a:t>
            </a:r>
            <a:r>
              <a:rPr lang="en-US" dirty="0" err="1"/>
              <a:t>Miklowitz</a:t>
            </a:r>
            <a:r>
              <a:rPr lang="en-US" dirty="0"/>
              <a:t>, DJ, </a:t>
            </a:r>
            <a:r>
              <a:rPr lang="en-US" dirty="0" err="1"/>
              <a:t>Birmaher</a:t>
            </a:r>
            <a:r>
              <a:rPr lang="en-US" dirty="0"/>
              <a:t>, B, </a:t>
            </a:r>
            <a:r>
              <a:rPr lang="en-US" dirty="0" err="1"/>
              <a:t>Youngstrom</a:t>
            </a:r>
            <a:r>
              <a:rPr lang="en-US" dirty="0"/>
              <a:t>, E, Goldstein, B, </a:t>
            </a:r>
            <a:r>
              <a:rPr lang="en-US" dirty="0" err="1"/>
              <a:t>Soutullo</a:t>
            </a:r>
            <a:r>
              <a:rPr lang="en-US" dirty="0"/>
              <a:t>, C, </a:t>
            </a:r>
            <a:r>
              <a:rPr lang="en-US" dirty="0" err="1"/>
              <a:t>Axelson</a:t>
            </a:r>
            <a:r>
              <a:rPr lang="en-US" dirty="0"/>
              <a:t>, D, Chang, KD, </a:t>
            </a:r>
            <a:r>
              <a:rPr lang="en-US" dirty="0" err="1"/>
              <a:t>DelBello</a:t>
            </a:r>
            <a:r>
              <a:rPr lang="en-US" dirty="0"/>
              <a:t>, MP. (2021). A commentary on youth onset bipolar disorder. </a:t>
            </a:r>
            <a:r>
              <a:rPr lang="en-US" i="1" dirty="0"/>
              <a:t>Bipolar Disorders</a:t>
            </a:r>
            <a:r>
              <a:rPr lang="en-US" dirty="0"/>
              <a:t>. 2021 Dec;23(8):834-837.doi: 10.1111/bdi.13148. </a:t>
            </a:r>
            <a:r>
              <a:rPr lang="en-US" dirty="0" err="1"/>
              <a:t>Epub</a:t>
            </a:r>
            <a:r>
              <a:rPr lang="en-US" dirty="0"/>
              <a:t> 2021 Oct 29.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4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Basic ADHD and bipolar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ADHD has a worldwide prevalence of between 5-6 % </a:t>
            </a:r>
            <a:r>
              <a:rPr lang="da-DK" dirty="0"/>
              <a:t>(Asherson et al., 2016; Polanczyk et al., 2007)</a:t>
            </a:r>
            <a:endParaRPr lang="en-US" dirty="0"/>
          </a:p>
          <a:p>
            <a:r>
              <a:rPr lang="en-US" dirty="0"/>
              <a:t>65% of patients with ADHD continue to have impairing symptoms into adulthood</a:t>
            </a:r>
          </a:p>
          <a:p>
            <a:r>
              <a:rPr lang="en-US" dirty="0"/>
              <a:t>Hyperactivity generally diminishes over time; inattention and emotional issues continue to be prevalent</a:t>
            </a:r>
          </a:p>
          <a:p>
            <a:r>
              <a:rPr lang="en-US" dirty="0"/>
              <a:t>Bipolar disorder has a worldwide prevalence of 1-3%, depending on narrowness of diagnostic criteria </a:t>
            </a:r>
            <a:r>
              <a:rPr lang="da-DK" dirty="0"/>
              <a:t>(Merikangas et al., 2011)</a:t>
            </a:r>
          </a:p>
          <a:p>
            <a:r>
              <a:rPr lang="da-DK" dirty="0"/>
              <a:t>ADHD consists of traits that are generally consistent over time; bipolar disorder more characterized by states or episodes, although there may be cognitive deficits in euthymic states for up to 40% of patients</a:t>
            </a:r>
          </a:p>
          <a:p>
            <a:r>
              <a:rPr lang="da-DK" dirty="0"/>
              <a:t>Often find an earlier age of onset for bipolar disorder with comorbid ADHD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ADHD vs bipolar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ADHD</a:t>
            </a:r>
          </a:p>
          <a:p>
            <a:r>
              <a:rPr lang="en-US" dirty="0"/>
              <a:t>concentration problems and inattention</a:t>
            </a:r>
          </a:p>
          <a:p>
            <a:r>
              <a:rPr lang="en-US" dirty="0"/>
              <a:t>mind wandering/daydreaming</a:t>
            </a:r>
          </a:p>
          <a:p>
            <a:r>
              <a:rPr lang="en-US" dirty="0"/>
              <a:t>problems staying on task or keeping deadlines</a:t>
            </a:r>
          </a:p>
          <a:p>
            <a:r>
              <a:rPr lang="en-US" dirty="0"/>
              <a:t>impulsive behavior </a:t>
            </a:r>
          </a:p>
          <a:p>
            <a:r>
              <a:rPr lang="en-US" dirty="0"/>
              <a:t>restlessness</a:t>
            </a:r>
          </a:p>
          <a:p>
            <a:r>
              <a:rPr lang="en-US" dirty="0"/>
              <a:t>difficulty regulating emotions triggered by external stimuli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64223" y="2194560"/>
            <a:ext cx="5566519" cy="397764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Bipolar disorder and manic/ hypomanic state</a:t>
            </a:r>
          </a:p>
          <a:p>
            <a:r>
              <a:rPr lang="en-US" dirty="0"/>
              <a:t>increased energy and drive</a:t>
            </a:r>
          </a:p>
          <a:p>
            <a:r>
              <a:rPr lang="en-US" dirty="0"/>
              <a:t>psychomotor hyperactivity</a:t>
            </a:r>
          </a:p>
          <a:p>
            <a:r>
              <a:rPr lang="en-US" dirty="0"/>
              <a:t>restlessness</a:t>
            </a:r>
          </a:p>
          <a:p>
            <a:r>
              <a:rPr lang="en-US" dirty="0"/>
              <a:t>euphoria or irritability</a:t>
            </a:r>
          </a:p>
          <a:p>
            <a:r>
              <a:rPr lang="en-US" dirty="0"/>
              <a:t>increased impulsivity</a:t>
            </a:r>
          </a:p>
          <a:p>
            <a:r>
              <a:rPr lang="en-US" dirty="0"/>
              <a:t>also are sub-</a:t>
            </a:r>
            <a:r>
              <a:rPr lang="en-US" dirty="0" err="1"/>
              <a:t>syndromal</a:t>
            </a:r>
            <a:r>
              <a:rPr lang="en-US" dirty="0"/>
              <a:t> mood states and mixed episodes, rapid cycling</a:t>
            </a:r>
          </a:p>
        </p:txBody>
      </p:sp>
    </p:spTree>
    <p:extLst>
      <p:ext uri="{BB962C8B-B14F-4D97-AF65-F5344CB8AC3E}">
        <p14:creationId xmlns:p14="http://schemas.microsoft.com/office/powerpoint/2010/main" val="124145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Bipolar disorder and </a:t>
            </a:r>
            <a:r>
              <a:rPr lang="en-US" dirty="0" err="1"/>
              <a:t>Adhd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2020 meta-analysis of ADHD/bipolar disorder in </a:t>
            </a:r>
            <a:r>
              <a:rPr lang="en-US" b="1" dirty="0"/>
              <a:t>adults </a:t>
            </a:r>
            <a:r>
              <a:rPr lang="en-US" dirty="0"/>
              <a:t>(</a:t>
            </a:r>
            <a:r>
              <a:rPr lang="en-US" dirty="0" err="1"/>
              <a:t>Schiweck</a:t>
            </a:r>
            <a:r>
              <a:rPr lang="en-US" dirty="0"/>
              <a:t> C, 2021)</a:t>
            </a:r>
          </a:p>
          <a:p>
            <a:r>
              <a:rPr lang="en-US" dirty="0"/>
              <a:t>71 studies, 646,766 participants, 18 countries</a:t>
            </a:r>
          </a:p>
          <a:p>
            <a:r>
              <a:rPr lang="en-US" dirty="0"/>
              <a:t>1 in 13 adults with ADHD also diagnosed with bipolar disorder  (7.95 %; 95 % CI: 5.31–11.06)</a:t>
            </a:r>
          </a:p>
          <a:p>
            <a:r>
              <a:rPr lang="en-US" dirty="0"/>
              <a:t>1 in six adults with bipolar disorder also diagnosed with ADHD  (17.11 %; 95 % CI: 13.05–21.59 %)</a:t>
            </a:r>
          </a:p>
          <a:p>
            <a:endParaRPr lang="en-US" dirty="0"/>
          </a:p>
          <a:p>
            <a:r>
              <a:rPr lang="en-US" dirty="0"/>
              <a:t>Co-occurrence is common; thought by some to be particular subtypes of psychiatric illness as there are common roots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5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59" y="484632"/>
            <a:ext cx="10964091" cy="1609344"/>
          </a:xfrm>
        </p:spPr>
        <p:txBody>
          <a:bodyPr/>
          <a:lstStyle/>
          <a:p>
            <a:r>
              <a:rPr lang="en-US" dirty="0"/>
              <a:t>Thoughts on pediatric Bipolar disorder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One-third of youths with “unipolar” depression turn out to have bipolar disorder</a:t>
            </a:r>
          </a:p>
          <a:p>
            <a:r>
              <a:rPr lang="en-US" dirty="0"/>
              <a:t>Age of onset averaged 26 years in individuals without a family history of psychiatric illness or adversity in childhood</a:t>
            </a:r>
          </a:p>
          <a:p>
            <a:r>
              <a:rPr lang="en-US" dirty="0"/>
              <a:t>For those with a loaded family history and much adversity in childhood, the average age of onset was almost always below age 13</a:t>
            </a:r>
          </a:p>
          <a:p>
            <a:r>
              <a:rPr lang="en-US" dirty="0"/>
              <a:t>Adolescents who later develop bipolar disorder often present with </a:t>
            </a:r>
            <a:r>
              <a:rPr lang="en-US" dirty="0" err="1"/>
              <a:t>subsyndromal</a:t>
            </a:r>
            <a:r>
              <a:rPr lang="en-US" dirty="0"/>
              <a:t> mania as well as anxiety and ADHD comorbidities in childhood that are equally impairing</a:t>
            </a:r>
          </a:p>
          <a:p>
            <a:r>
              <a:rPr lang="en-US" dirty="0"/>
              <a:t>Studies of over 1000 patients with pediatric bipolar disorder</a:t>
            </a:r>
          </a:p>
          <a:p>
            <a:pPr lvl="1"/>
            <a:r>
              <a:rPr lang="en-US" dirty="0"/>
              <a:t>80% illness persisted into adulthood</a:t>
            </a:r>
          </a:p>
          <a:p>
            <a:pPr lvl="1"/>
            <a:r>
              <a:rPr lang="en-US" dirty="0"/>
              <a:t>Average age of onset is 11–12 years of age, indicating that many must have had a </a:t>
            </a:r>
            <a:r>
              <a:rPr lang="en-US" dirty="0" err="1"/>
              <a:t>prepubertal</a:t>
            </a:r>
            <a:r>
              <a:rPr lang="en-US" dirty="0"/>
              <a:t> onset. </a:t>
            </a:r>
          </a:p>
          <a:p>
            <a:pPr lvl="1"/>
            <a:r>
              <a:rPr lang="en-US" dirty="0"/>
              <a:t>Study of adults with BD (n = 3,658) showed 70% reported mood onset before age 18 and 30% were before age 12</a:t>
            </a:r>
          </a:p>
        </p:txBody>
      </p:sp>
      <p:sp>
        <p:nvSpPr>
          <p:cNvPr id="4" name="Rectangle 3"/>
          <p:cNvSpPr/>
          <p:nvPr/>
        </p:nvSpPr>
        <p:spPr>
          <a:xfrm>
            <a:off x="555184" y="6286792"/>
            <a:ext cx="56941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A commentary on youth onset bipolar disorder, Bipolar Disorder, Singh, et al, Dec 2021</a:t>
            </a:r>
          </a:p>
        </p:txBody>
      </p:sp>
    </p:spTree>
    <p:extLst>
      <p:ext uri="{BB962C8B-B14F-4D97-AF65-F5344CB8AC3E}">
        <p14:creationId xmlns:p14="http://schemas.microsoft.com/office/powerpoint/2010/main" val="2717813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2494" y="2156157"/>
            <a:ext cx="10934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Bipolar disorder is a lifelong condition that most frequently begins in childhood or adolescence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493" y="2828842"/>
            <a:ext cx="10418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2. Onset of puberty is occurring earlier, which may contribute to mood disorders in younger populations than previously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19" y="3928144"/>
            <a:ext cx="10618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3. Clinicians may be just as likely to miss mania (false negative) than to overcall it (false positive)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2492" y="4779614"/>
            <a:ext cx="10634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4. Bipolar disorder is a familial disorder that predisposes individuals toward developing a major mood disorder compared with the general population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9119" y="5824956"/>
            <a:ext cx="10618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5. Despite opinions to the contrary, bipolar disorder has been observed in youth around the world, not just in the United States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750" y="6399188"/>
            <a:ext cx="5694158" cy="3048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" y="259558"/>
            <a:ext cx="1096765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1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54" y="2198764"/>
            <a:ext cx="10449450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3" y="2828788"/>
            <a:ext cx="10967655" cy="7681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2172" y="3895544"/>
            <a:ext cx="9163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8. Youth who are misdiagnosed or left undiagnosed tend to do poorly long term</a:t>
            </a:r>
          </a:p>
        </p:txBody>
      </p:sp>
      <p:sp>
        <p:nvSpPr>
          <p:cNvPr id="9" name="Rectangle 8"/>
          <p:cNvSpPr/>
          <p:nvPr/>
        </p:nvSpPr>
        <p:spPr>
          <a:xfrm>
            <a:off x="612172" y="4613347"/>
            <a:ext cx="107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9. There are multiple evidence-based pharmacologic treatments that were studied in thousands of youths down to age 7 with PBD with large effect sizes for treatment compared with placebo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121" y="6123661"/>
            <a:ext cx="5694158" cy="3048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32" y="349509"/>
            <a:ext cx="1096765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3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43" y="484632"/>
            <a:ext cx="10637797" cy="1609344"/>
          </a:xfrm>
        </p:spPr>
        <p:txBody>
          <a:bodyPr/>
          <a:lstStyle/>
          <a:p>
            <a:r>
              <a:rPr lang="en-US" dirty="0"/>
              <a:t>Clusters pointing to pediatric bipolar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47889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Persistently increased activity and/or silliness more than expected for the developmental age of the child and not accounted by the situation, other psychiatric disorders, or medications</a:t>
            </a:r>
          </a:p>
          <a:p>
            <a:r>
              <a:rPr lang="en-US" dirty="0"/>
              <a:t>Decreased need for sleep for several nights (</a:t>
            </a:r>
            <a:r>
              <a:rPr lang="en-US" dirty="0" err="1"/>
              <a:t>eg</a:t>
            </a:r>
            <a:r>
              <a:rPr lang="en-US" dirty="0"/>
              <a:t>, four), especially if the child is not tired or sleepy the day after having slept only three to four hours during the night</a:t>
            </a:r>
          </a:p>
          <a:p>
            <a:r>
              <a:rPr lang="en-US" dirty="0"/>
              <a:t>Inappropriate sexual behaviors that are out of character, not expected for the mental/chronological age of the child/adolescent, and occur without a history of exposure to sexual activity (</a:t>
            </a:r>
            <a:r>
              <a:rPr lang="en-US" dirty="0" err="1"/>
              <a:t>eg</a:t>
            </a:r>
            <a:r>
              <a:rPr lang="en-US" dirty="0"/>
              <a:t>, abuse or videos)</a:t>
            </a:r>
          </a:p>
          <a:p>
            <a:r>
              <a:rPr lang="en-US" dirty="0"/>
              <a:t>The presence of psychosis should raise the question of bipolar disorder  </a:t>
            </a:r>
          </a:p>
          <a:p>
            <a:r>
              <a:rPr lang="en-US" dirty="0"/>
              <a:t>Psychotic symptoms in the context of depression is a strong predictor of bipolar disorder, esp. with a family </a:t>
            </a:r>
            <a:r>
              <a:rPr lang="en-US" dirty="0" err="1"/>
              <a:t>hisotry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300" i="1" dirty="0" err="1"/>
              <a:t>Uptodate</a:t>
            </a:r>
            <a:r>
              <a:rPr lang="en-US" sz="1300" i="1" dirty="0"/>
              <a:t>:  Pediatric bipolar disorder: Assessment and diagnosis, </a:t>
            </a:r>
            <a:r>
              <a:rPr lang="en-US" sz="1300" i="1" dirty="0" err="1"/>
              <a:t>Birmaher</a:t>
            </a:r>
            <a:r>
              <a:rPr lang="en-US" sz="1300" i="1" dirty="0"/>
              <a:t>, B and D Brent,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38928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64" y="84780"/>
            <a:ext cx="6687483" cy="6773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37119" y="5885546"/>
            <a:ext cx="4119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Adapted from: Van Meter AR, Burke C,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Kowatch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RA, et al. Ten-year updated meta-analysis of the clinical characteristics of pediatric mania and hypomania. Bipolar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Disord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2016; 18:19;</a:t>
            </a:r>
          </a:p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UptoDate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1266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972379C1217649A024DD896C263D9D" ma:contentTypeVersion="15" ma:contentTypeDescription="Create a new document." ma:contentTypeScope="" ma:versionID="14e3abeee3fb40b539e86b5a1782353c">
  <xsd:schema xmlns:xsd="http://www.w3.org/2001/XMLSchema" xmlns:xs="http://www.w3.org/2001/XMLSchema" xmlns:p="http://schemas.microsoft.com/office/2006/metadata/properties" xmlns:ns2="be843ae6-996a-4a1b-9bb5-75d435ef9eb3" xmlns:ns3="d1780f8d-2e7b-465e-9e62-1bbf58b2b8e6" targetNamespace="http://schemas.microsoft.com/office/2006/metadata/properties" ma:root="true" ma:fieldsID="ddcd6d67f0c9b19d31c70b5920ca2632" ns2:_="" ns3:_="">
    <xsd:import namespace="be843ae6-996a-4a1b-9bb5-75d435ef9eb3"/>
    <xsd:import namespace="d1780f8d-2e7b-465e-9e62-1bbf58b2b8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43ae6-996a-4a1b-9bb5-75d435ef9e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9c650ed-6de9-4464-9db8-aeb2218dff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80f8d-2e7b-465e-9e62-1bbf58b2b8e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921fa84-2545-4a3f-9f03-6ca350788f14}" ma:internalName="TaxCatchAll" ma:showField="CatchAllData" ma:web="d1780f8d-2e7b-465e-9e62-1bbf58b2b8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843ae6-996a-4a1b-9bb5-75d435ef9eb3">
      <Terms xmlns="http://schemas.microsoft.com/office/infopath/2007/PartnerControls"/>
    </lcf76f155ced4ddcb4097134ff3c332f>
    <TaxCatchAll xmlns="d1780f8d-2e7b-465e-9e62-1bbf58b2b8e6" xsi:nil="true"/>
  </documentManagement>
</p:properties>
</file>

<file path=customXml/itemProps1.xml><?xml version="1.0" encoding="utf-8"?>
<ds:datastoreItem xmlns:ds="http://schemas.openxmlformats.org/officeDocument/2006/customXml" ds:itemID="{CD3D1015-5B60-4785-B1BB-F98A9DAADE5B}"/>
</file>

<file path=customXml/itemProps2.xml><?xml version="1.0" encoding="utf-8"?>
<ds:datastoreItem xmlns:ds="http://schemas.openxmlformats.org/officeDocument/2006/customXml" ds:itemID="{70B86573-F489-4D59-B40A-63BDEBC7ECC9}"/>
</file>

<file path=customXml/itemProps3.xml><?xml version="1.0" encoding="utf-8"?>
<ds:datastoreItem xmlns:ds="http://schemas.openxmlformats.org/officeDocument/2006/customXml" ds:itemID="{1ADA1F42-5C26-4190-92AC-B6C503BFB561}"/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2919</TotalTime>
  <Words>1741</Words>
  <Application>Microsoft Office PowerPoint</Application>
  <PresentationFormat>Widescreen</PresentationFormat>
  <Paragraphs>118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Rockwell</vt:lpstr>
      <vt:lpstr>Rockwell Condensed</vt:lpstr>
      <vt:lpstr>Wingdings</vt:lpstr>
      <vt:lpstr>Wood Type</vt:lpstr>
      <vt:lpstr>Pediatric bipolar disorder and ADHD</vt:lpstr>
      <vt:lpstr>Basic ADHD and bipolar facts</vt:lpstr>
      <vt:lpstr>ADHD vs bipolar </vt:lpstr>
      <vt:lpstr>Bipolar disorder and Adhd</vt:lpstr>
      <vt:lpstr>Thoughts on pediatric Bipolar disorder</vt:lpstr>
      <vt:lpstr>PowerPoint Presentation</vt:lpstr>
      <vt:lpstr>PowerPoint Presentation</vt:lpstr>
      <vt:lpstr>Clusters pointing to pediatric bipolar</vt:lpstr>
      <vt:lpstr>PowerPoint Presentation</vt:lpstr>
      <vt:lpstr>PowerPoint Presentation</vt:lpstr>
      <vt:lpstr>PowerPoint Presentation</vt:lpstr>
      <vt:lpstr>The Bipolarity Index</vt:lpstr>
      <vt:lpstr>The bipolarity index</vt:lpstr>
      <vt:lpstr>The bipolarity index</vt:lpstr>
      <vt:lpstr>Cannabis and bipolar disorder</vt:lpstr>
      <vt:lpstr>Case 1</vt:lpstr>
      <vt:lpstr>Case 2</vt:lpstr>
      <vt:lpstr>References</vt:lpstr>
    </vt:vector>
  </TitlesOfParts>
  <Company>MaineHealth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Pediatric bipolar disorder</dc:title>
  <dc:creator>Mayhew, Amy</dc:creator>
  <cp:lastModifiedBy>Sherri Billings</cp:lastModifiedBy>
  <cp:revision>24</cp:revision>
  <dcterms:created xsi:type="dcterms:W3CDTF">2022-12-06T14:27:56Z</dcterms:created>
  <dcterms:modified xsi:type="dcterms:W3CDTF">2023-03-06T18:11:21Z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0x0101007C972379C1217649A024DD896C263D9D</vt:lpwstr>
  </property>
</Properties>
</file>