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7"/>
  </p:notesMasterIdLst>
  <p:sldIdLst>
    <p:sldId id="256" r:id="rId2"/>
    <p:sldId id="279" r:id="rId3"/>
    <p:sldId id="284" r:id="rId4"/>
    <p:sldId id="280" r:id="rId5"/>
    <p:sldId id="272" r:id="rId6"/>
    <p:sldId id="261" r:id="rId7"/>
    <p:sldId id="290" r:id="rId8"/>
    <p:sldId id="281" r:id="rId9"/>
    <p:sldId id="285" r:id="rId10"/>
    <p:sldId id="277" r:id="rId11"/>
    <p:sldId id="286" r:id="rId12"/>
    <p:sldId id="287" r:id="rId13"/>
    <p:sldId id="289" r:id="rId14"/>
    <p:sldId id="288" r:id="rId15"/>
    <p:sldId id="257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59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/>
    <p:restoredTop sz="64065"/>
  </p:normalViewPr>
  <p:slideViewPr>
    <p:cSldViewPr snapToGrid="0">
      <p:cViewPr varScale="1">
        <p:scale>
          <a:sx n="55" d="100"/>
          <a:sy n="55" d="100"/>
        </p:scale>
        <p:origin x="151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1D6AD-CD85-4378-B885-3B834331BFE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78DFA5-8CD3-4447-8513-70586DD8E589}">
      <dgm:prSet/>
      <dgm:spPr/>
      <dgm:t>
        <a:bodyPr/>
        <a:lstStyle/>
        <a:p>
          <a:r>
            <a:rPr lang="en-US"/>
            <a:t>Psychological </a:t>
          </a:r>
        </a:p>
      </dgm:t>
    </dgm:pt>
    <dgm:pt modelId="{9B00BFD5-A055-4F9E-B864-0EE8A46E5C6D}" type="parTrans" cxnId="{5DFA96B1-C47E-4704-B35E-A20DC624FCFE}">
      <dgm:prSet/>
      <dgm:spPr/>
      <dgm:t>
        <a:bodyPr/>
        <a:lstStyle/>
        <a:p>
          <a:endParaRPr lang="en-US"/>
        </a:p>
      </dgm:t>
    </dgm:pt>
    <dgm:pt modelId="{FEDC55D4-3AD7-46B4-BC79-80C549C31AE7}" type="sibTrans" cxnId="{5DFA96B1-C47E-4704-B35E-A20DC624FCFE}">
      <dgm:prSet/>
      <dgm:spPr/>
      <dgm:t>
        <a:bodyPr/>
        <a:lstStyle/>
        <a:p>
          <a:endParaRPr lang="en-US"/>
        </a:p>
      </dgm:t>
    </dgm:pt>
    <dgm:pt modelId="{41351A2F-D49C-49DF-AA1F-5E10BF767463}">
      <dgm:prSet/>
      <dgm:spPr/>
      <dgm:t>
        <a:bodyPr/>
        <a:lstStyle/>
        <a:p>
          <a:r>
            <a:rPr lang="en-US"/>
            <a:t>Depression/mood lability</a:t>
          </a:r>
        </a:p>
      </dgm:t>
    </dgm:pt>
    <dgm:pt modelId="{9E5E4F7E-1BA4-4575-9408-753211EBFCD3}" type="parTrans" cxnId="{18FAFC9C-E5AC-4996-9AB4-6FC5DF731DAA}">
      <dgm:prSet/>
      <dgm:spPr/>
      <dgm:t>
        <a:bodyPr/>
        <a:lstStyle/>
        <a:p>
          <a:endParaRPr lang="en-US"/>
        </a:p>
      </dgm:t>
    </dgm:pt>
    <dgm:pt modelId="{9093C3F3-3C50-4389-BB1D-A23032C3D2E1}" type="sibTrans" cxnId="{18FAFC9C-E5AC-4996-9AB4-6FC5DF731DAA}">
      <dgm:prSet/>
      <dgm:spPr/>
      <dgm:t>
        <a:bodyPr/>
        <a:lstStyle/>
        <a:p>
          <a:endParaRPr lang="en-US"/>
        </a:p>
      </dgm:t>
    </dgm:pt>
    <dgm:pt modelId="{0FD65866-C4C6-4BB7-A6BF-0423D7A96D5D}">
      <dgm:prSet/>
      <dgm:spPr/>
      <dgm:t>
        <a:bodyPr/>
        <a:lstStyle/>
        <a:p>
          <a:r>
            <a:rPr lang="en-US"/>
            <a:t>Irritability</a:t>
          </a:r>
        </a:p>
      </dgm:t>
    </dgm:pt>
    <dgm:pt modelId="{3D9F0651-4093-4ABD-920C-27B40C1EE114}" type="parTrans" cxnId="{5B1B124B-4898-45C8-AABB-F97367B489F8}">
      <dgm:prSet/>
      <dgm:spPr/>
      <dgm:t>
        <a:bodyPr/>
        <a:lstStyle/>
        <a:p>
          <a:endParaRPr lang="en-US"/>
        </a:p>
      </dgm:t>
    </dgm:pt>
    <dgm:pt modelId="{ADD1A53B-E8E1-4824-B0E9-556AE3BE4F1A}" type="sibTrans" cxnId="{5B1B124B-4898-45C8-AABB-F97367B489F8}">
      <dgm:prSet/>
      <dgm:spPr/>
      <dgm:t>
        <a:bodyPr/>
        <a:lstStyle/>
        <a:p>
          <a:endParaRPr lang="en-US"/>
        </a:p>
      </dgm:t>
    </dgm:pt>
    <dgm:pt modelId="{965E083F-C936-4C41-8688-E46773550DA0}">
      <dgm:prSet/>
      <dgm:spPr/>
      <dgm:t>
        <a:bodyPr/>
        <a:lstStyle/>
        <a:p>
          <a:r>
            <a:rPr lang="en-US"/>
            <a:t>Oppositionality</a:t>
          </a:r>
        </a:p>
      </dgm:t>
    </dgm:pt>
    <dgm:pt modelId="{3B601AA8-0AC2-40BB-9CE6-DD8BD6C2181A}" type="parTrans" cxnId="{454AA036-9FB4-4173-B029-5557C025EFE6}">
      <dgm:prSet/>
      <dgm:spPr/>
      <dgm:t>
        <a:bodyPr/>
        <a:lstStyle/>
        <a:p>
          <a:endParaRPr lang="en-US"/>
        </a:p>
      </dgm:t>
    </dgm:pt>
    <dgm:pt modelId="{C6211917-00AD-4835-9AD8-9CD9B9EACA4F}" type="sibTrans" cxnId="{454AA036-9FB4-4173-B029-5557C025EFE6}">
      <dgm:prSet/>
      <dgm:spPr/>
      <dgm:t>
        <a:bodyPr/>
        <a:lstStyle/>
        <a:p>
          <a:endParaRPr lang="en-US"/>
        </a:p>
      </dgm:t>
    </dgm:pt>
    <dgm:pt modelId="{52D96477-2AF9-42B0-8A46-2B1C794C30EE}">
      <dgm:prSet/>
      <dgm:spPr/>
      <dgm:t>
        <a:bodyPr/>
        <a:lstStyle/>
        <a:p>
          <a:r>
            <a:rPr lang="en-US"/>
            <a:t>Anxiety</a:t>
          </a:r>
        </a:p>
      </dgm:t>
    </dgm:pt>
    <dgm:pt modelId="{484F1B16-91B5-4A9F-A81D-A37EEA53DE94}" type="parTrans" cxnId="{88897F20-E147-4364-B574-C247E232DE54}">
      <dgm:prSet/>
      <dgm:spPr/>
      <dgm:t>
        <a:bodyPr/>
        <a:lstStyle/>
        <a:p>
          <a:endParaRPr lang="en-US"/>
        </a:p>
      </dgm:t>
    </dgm:pt>
    <dgm:pt modelId="{DE0E19EE-105C-4EF4-A981-9E413E86415A}" type="sibTrans" cxnId="{88897F20-E147-4364-B574-C247E232DE54}">
      <dgm:prSet/>
      <dgm:spPr/>
      <dgm:t>
        <a:bodyPr/>
        <a:lstStyle/>
        <a:p>
          <a:endParaRPr lang="en-US"/>
        </a:p>
      </dgm:t>
    </dgm:pt>
    <dgm:pt modelId="{BA12B5D6-7C71-4090-96C0-7435A1C5FDF0}">
      <dgm:prSet/>
      <dgm:spPr/>
      <dgm:t>
        <a:bodyPr/>
        <a:lstStyle/>
        <a:p>
          <a:r>
            <a:rPr lang="en-US"/>
            <a:t>Fatigue/weakness</a:t>
          </a:r>
        </a:p>
      </dgm:t>
    </dgm:pt>
    <dgm:pt modelId="{D914FE2E-27BE-4C07-8385-E25554A61799}" type="parTrans" cxnId="{0D114F49-ECF5-4871-90DC-0DC245CDA049}">
      <dgm:prSet/>
      <dgm:spPr/>
      <dgm:t>
        <a:bodyPr/>
        <a:lstStyle/>
        <a:p>
          <a:endParaRPr lang="en-US"/>
        </a:p>
      </dgm:t>
    </dgm:pt>
    <dgm:pt modelId="{0E36C2AE-07ED-4DA4-A2D2-39B7EC443FDF}" type="sibTrans" cxnId="{0D114F49-ECF5-4871-90DC-0DC245CDA049}">
      <dgm:prSet/>
      <dgm:spPr/>
      <dgm:t>
        <a:bodyPr/>
        <a:lstStyle/>
        <a:p>
          <a:endParaRPr lang="en-US"/>
        </a:p>
      </dgm:t>
    </dgm:pt>
    <dgm:pt modelId="{1AD72E9D-2B73-4735-9B9B-20E5B524FF02}">
      <dgm:prSet/>
      <dgm:spPr/>
      <dgm:t>
        <a:bodyPr/>
        <a:lstStyle/>
        <a:p>
          <a:r>
            <a:rPr lang="en-US"/>
            <a:t>Neurocognitive</a:t>
          </a:r>
        </a:p>
      </dgm:t>
    </dgm:pt>
    <dgm:pt modelId="{3FCA731C-0E8A-4856-A902-E6A15C50277D}" type="parTrans" cxnId="{9E1BBCFB-F269-493D-8C02-CE4C4726D875}">
      <dgm:prSet/>
      <dgm:spPr/>
      <dgm:t>
        <a:bodyPr/>
        <a:lstStyle/>
        <a:p>
          <a:endParaRPr lang="en-US"/>
        </a:p>
      </dgm:t>
    </dgm:pt>
    <dgm:pt modelId="{6D872F95-7EB5-4586-BE1F-411B80BA6A21}" type="sibTrans" cxnId="{9E1BBCFB-F269-493D-8C02-CE4C4726D875}">
      <dgm:prSet/>
      <dgm:spPr/>
      <dgm:t>
        <a:bodyPr/>
        <a:lstStyle/>
        <a:p>
          <a:endParaRPr lang="en-US"/>
        </a:p>
      </dgm:t>
    </dgm:pt>
    <dgm:pt modelId="{E5ADA545-FED1-439E-A87C-DC28579E31E2}">
      <dgm:prSet/>
      <dgm:spPr/>
      <dgm:t>
        <a:bodyPr/>
        <a:lstStyle/>
        <a:p>
          <a:r>
            <a:rPr lang="en-US"/>
            <a:t>Deficits in attention, memory, learning	</a:t>
          </a:r>
        </a:p>
      </dgm:t>
    </dgm:pt>
    <dgm:pt modelId="{42F399FD-08B5-4F68-8C4D-234E43B93627}" type="parTrans" cxnId="{ECED2359-B429-4537-AA6D-9FF18CD48AA9}">
      <dgm:prSet/>
      <dgm:spPr/>
      <dgm:t>
        <a:bodyPr/>
        <a:lstStyle/>
        <a:p>
          <a:endParaRPr lang="en-US"/>
        </a:p>
      </dgm:t>
    </dgm:pt>
    <dgm:pt modelId="{419E2554-D7B1-4083-9C4A-E7D9C0EBAAE8}" type="sibTrans" cxnId="{ECED2359-B429-4537-AA6D-9FF18CD48AA9}">
      <dgm:prSet/>
      <dgm:spPr/>
      <dgm:t>
        <a:bodyPr/>
        <a:lstStyle/>
        <a:p>
          <a:endParaRPr lang="en-US"/>
        </a:p>
      </dgm:t>
    </dgm:pt>
    <dgm:pt modelId="{33E160D6-6454-4C14-B7E2-7267120D6AD3}">
      <dgm:prSet/>
      <dgm:spPr/>
      <dgm:t>
        <a:bodyPr/>
        <a:lstStyle/>
        <a:p>
          <a:r>
            <a:rPr lang="en-US"/>
            <a:t>Hyperactivity/impulsivity (more common in younger children)</a:t>
          </a:r>
        </a:p>
      </dgm:t>
    </dgm:pt>
    <dgm:pt modelId="{8A903DCD-9A00-4E0B-8C44-BFD75ED31775}" type="parTrans" cxnId="{A441F3DA-42EF-430B-93C2-56CF5013C9E8}">
      <dgm:prSet/>
      <dgm:spPr/>
      <dgm:t>
        <a:bodyPr/>
        <a:lstStyle/>
        <a:p>
          <a:endParaRPr lang="en-US"/>
        </a:p>
      </dgm:t>
    </dgm:pt>
    <dgm:pt modelId="{9650B8DD-04FA-4FDD-9A37-E4306E49B2E6}" type="sibTrans" cxnId="{A441F3DA-42EF-430B-93C2-56CF5013C9E8}">
      <dgm:prSet/>
      <dgm:spPr/>
      <dgm:t>
        <a:bodyPr/>
        <a:lstStyle/>
        <a:p>
          <a:endParaRPr lang="en-US"/>
        </a:p>
      </dgm:t>
    </dgm:pt>
    <dgm:pt modelId="{4DDC0100-196C-4D30-A925-D55EBBB914B0}">
      <dgm:prSet/>
      <dgm:spPr/>
      <dgm:t>
        <a:bodyPr/>
        <a:lstStyle/>
        <a:p>
          <a:r>
            <a:rPr lang="en-US"/>
            <a:t>Deficits in executive functioning</a:t>
          </a:r>
        </a:p>
      </dgm:t>
    </dgm:pt>
    <dgm:pt modelId="{603C4F3E-1F32-464D-92F2-643E774FA50A}" type="parTrans" cxnId="{DE9ECCA1-E583-460C-8327-EA2A5609B8FA}">
      <dgm:prSet/>
      <dgm:spPr/>
      <dgm:t>
        <a:bodyPr/>
        <a:lstStyle/>
        <a:p>
          <a:endParaRPr lang="en-US"/>
        </a:p>
      </dgm:t>
    </dgm:pt>
    <dgm:pt modelId="{02A6EFD8-284C-4642-838B-FB4BC4C398E0}" type="sibTrans" cxnId="{DE9ECCA1-E583-460C-8327-EA2A5609B8FA}">
      <dgm:prSet/>
      <dgm:spPr/>
      <dgm:t>
        <a:bodyPr/>
        <a:lstStyle/>
        <a:p>
          <a:endParaRPr lang="en-US"/>
        </a:p>
      </dgm:t>
    </dgm:pt>
    <dgm:pt modelId="{18A7E725-1A9F-4D51-8BD3-FFB94C5EB72F}">
      <dgm:prSet/>
      <dgm:spPr/>
      <dgm:t>
        <a:bodyPr/>
        <a:lstStyle/>
        <a:p>
          <a:r>
            <a:rPr lang="en-US"/>
            <a:t>Daytime sedation</a:t>
          </a:r>
        </a:p>
      </dgm:t>
    </dgm:pt>
    <dgm:pt modelId="{DD57DEC4-B303-427D-9F94-ED604F9BD0B9}" type="parTrans" cxnId="{668040F9-6894-4A09-A08F-257F73416555}">
      <dgm:prSet/>
      <dgm:spPr/>
      <dgm:t>
        <a:bodyPr/>
        <a:lstStyle/>
        <a:p>
          <a:endParaRPr lang="en-US"/>
        </a:p>
      </dgm:t>
    </dgm:pt>
    <dgm:pt modelId="{9EAAA864-B79A-4E3F-9826-A0D142A1EEC9}" type="sibTrans" cxnId="{668040F9-6894-4A09-A08F-257F73416555}">
      <dgm:prSet/>
      <dgm:spPr/>
      <dgm:t>
        <a:bodyPr/>
        <a:lstStyle/>
        <a:p>
          <a:endParaRPr lang="en-US"/>
        </a:p>
      </dgm:t>
    </dgm:pt>
    <dgm:pt modelId="{411F1DEF-4500-F949-913F-7FD315412680}" type="pres">
      <dgm:prSet presAssocID="{B811D6AD-CD85-4378-B885-3B834331BFE5}" presName="Name0" presStyleCnt="0">
        <dgm:presLayoutVars>
          <dgm:dir/>
          <dgm:animLvl val="lvl"/>
          <dgm:resizeHandles val="exact"/>
        </dgm:presLayoutVars>
      </dgm:prSet>
      <dgm:spPr/>
    </dgm:pt>
    <dgm:pt modelId="{49EE50A7-5C75-A14A-B118-A16EF8EFE0DD}" type="pres">
      <dgm:prSet presAssocID="{4B78DFA5-8CD3-4447-8513-70586DD8E589}" presName="composite" presStyleCnt="0"/>
      <dgm:spPr/>
    </dgm:pt>
    <dgm:pt modelId="{503B5076-67B0-744A-B6BF-A04D604E83F2}" type="pres">
      <dgm:prSet presAssocID="{4B78DFA5-8CD3-4447-8513-70586DD8E58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E633B2A-E6EE-3C49-897D-EDEF8ABD35F0}" type="pres">
      <dgm:prSet presAssocID="{4B78DFA5-8CD3-4447-8513-70586DD8E589}" presName="desTx" presStyleLbl="alignAccFollowNode1" presStyleIdx="0" presStyleCnt="2">
        <dgm:presLayoutVars>
          <dgm:bulletEnabled val="1"/>
        </dgm:presLayoutVars>
      </dgm:prSet>
      <dgm:spPr/>
    </dgm:pt>
    <dgm:pt modelId="{33EE63B8-15F3-5947-87E2-4608050E62B1}" type="pres">
      <dgm:prSet presAssocID="{FEDC55D4-3AD7-46B4-BC79-80C549C31AE7}" presName="space" presStyleCnt="0"/>
      <dgm:spPr/>
    </dgm:pt>
    <dgm:pt modelId="{BFD3C678-70E1-2944-8B9E-E2DD50E8997E}" type="pres">
      <dgm:prSet presAssocID="{1AD72E9D-2B73-4735-9B9B-20E5B524FF02}" presName="composite" presStyleCnt="0"/>
      <dgm:spPr/>
    </dgm:pt>
    <dgm:pt modelId="{D9186894-C090-6E42-A9CB-2334030797C4}" type="pres">
      <dgm:prSet presAssocID="{1AD72E9D-2B73-4735-9B9B-20E5B524FF0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DEF5069-5A31-A644-8ABD-15959D5C6967}" type="pres">
      <dgm:prSet presAssocID="{1AD72E9D-2B73-4735-9B9B-20E5B524FF0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EB7D403-6878-9D43-8C41-3A9B24251B95}" type="presOf" srcId="{33E160D6-6454-4C14-B7E2-7267120D6AD3}" destId="{ADEF5069-5A31-A644-8ABD-15959D5C6967}" srcOrd="0" destOrd="1" presId="urn:microsoft.com/office/officeart/2005/8/layout/hList1"/>
    <dgm:cxn modelId="{B5C2280A-B28C-D445-900D-5D8818B12558}" type="presOf" srcId="{1AD72E9D-2B73-4735-9B9B-20E5B524FF02}" destId="{D9186894-C090-6E42-A9CB-2334030797C4}" srcOrd="0" destOrd="0" presId="urn:microsoft.com/office/officeart/2005/8/layout/hList1"/>
    <dgm:cxn modelId="{BF10770A-A815-F344-95AC-84CB17F01886}" type="presOf" srcId="{E5ADA545-FED1-439E-A87C-DC28579E31E2}" destId="{ADEF5069-5A31-A644-8ABD-15959D5C6967}" srcOrd="0" destOrd="0" presId="urn:microsoft.com/office/officeart/2005/8/layout/hList1"/>
    <dgm:cxn modelId="{88897F20-E147-4364-B574-C247E232DE54}" srcId="{4B78DFA5-8CD3-4447-8513-70586DD8E589}" destId="{52D96477-2AF9-42B0-8A46-2B1C794C30EE}" srcOrd="3" destOrd="0" parTransId="{484F1B16-91B5-4A9F-A81D-A37EEA53DE94}" sibTransId="{DE0E19EE-105C-4EF4-A981-9E413E86415A}"/>
    <dgm:cxn modelId="{454AA036-9FB4-4173-B029-5557C025EFE6}" srcId="{4B78DFA5-8CD3-4447-8513-70586DD8E589}" destId="{965E083F-C936-4C41-8688-E46773550DA0}" srcOrd="2" destOrd="0" parTransId="{3B601AA8-0AC2-40BB-9CE6-DD8BD6C2181A}" sibTransId="{C6211917-00AD-4835-9AD8-9CD9B9EACA4F}"/>
    <dgm:cxn modelId="{0D114F49-ECF5-4871-90DC-0DC245CDA049}" srcId="{4B78DFA5-8CD3-4447-8513-70586DD8E589}" destId="{BA12B5D6-7C71-4090-96C0-7435A1C5FDF0}" srcOrd="4" destOrd="0" parTransId="{D914FE2E-27BE-4C07-8385-E25554A61799}" sibTransId="{0E36C2AE-07ED-4DA4-A2D2-39B7EC443FDF}"/>
    <dgm:cxn modelId="{5B1B124B-4898-45C8-AABB-F97367B489F8}" srcId="{4B78DFA5-8CD3-4447-8513-70586DD8E589}" destId="{0FD65866-C4C6-4BB7-A6BF-0423D7A96D5D}" srcOrd="1" destOrd="0" parTransId="{3D9F0651-4093-4ABD-920C-27B40C1EE114}" sibTransId="{ADD1A53B-E8E1-4824-B0E9-556AE3BE4F1A}"/>
    <dgm:cxn modelId="{47EFF74E-9A71-0743-AC26-0100758EB814}" type="presOf" srcId="{18A7E725-1A9F-4D51-8BD3-FFB94C5EB72F}" destId="{ADEF5069-5A31-A644-8ABD-15959D5C6967}" srcOrd="0" destOrd="3" presId="urn:microsoft.com/office/officeart/2005/8/layout/hList1"/>
    <dgm:cxn modelId="{770C2E4F-610F-D444-8C46-86AA04B40FF1}" type="presOf" srcId="{BA12B5D6-7C71-4090-96C0-7435A1C5FDF0}" destId="{3E633B2A-E6EE-3C49-897D-EDEF8ABD35F0}" srcOrd="0" destOrd="4" presId="urn:microsoft.com/office/officeart/2005/8/layout/hList1"/>
    <dgm:cxn modelId="{ECED2359-B429-4537-AA6D-9FF18CD48AA9}" srcId="{1AD72E9D-2B73-4735-9B9B-20E5B524FF02}" destId="{E5ADA545-FED1-439E-A87C-DC28579E31E2}" srcOrd="0" destOrd="0" parTransId="{42F399FD-08B5-4F68-8C4D-234E43B93627}" sibTransId="{419E2554-D7B1-4083-9C4A-E7D9C0EBAAE8}"/>
    <dgm:cxn modelId="{18FAFC9C-E5AC-4996-9AB4-6FC5DF731DAA}" srcId="{4B78DFA5-8CD3-4447-8513-70586DD8E589}" destId="{41351A2F-D49C-49DF-AA1F-5E10BF767463}" srcOrd="0" destOrd="0" parTransId="{9E5E4F7E-1BA4-4575-9408-753211EBFCD3}" sibTransId="{9093C3F3-3C50-4389-BB1D-A23032C3D2E1}"/>
    <dgm:cxn modelId="{DE9ECCA1-E583-460C-8327-EA2A5609B8FA}" srcId="{1AD72E9D-2B73-4735-9B9B-20E5B524FF02}" destId="{4DDC0100-196C-4D30-A925-D55EBBB914B0}" srcOrd="2" destOrd="0" parTransId="{603C4F3E-1F32-464D-92F2-643E774FA50A}" sibTransId="{02A6EFD8-284C-4642-838B-FB4BC4C398E0}"/>
    <dgm:cxn modelId="{EE7E06A4-2CCB-0143-AF20-6FD9FF3FA43D}" type="presOf" srcId="{965E083F-C936-4C41-8688-E46773550DA0}" destId="{3E633B2A-E6EE-3C49-897D-EDEF8ABD35F0}" srcOrd="0" destOrd="2" presId="urn:microsoft.com/office/officeart/2005/8/layout/hList1"/>
    <dgm:cxn modelId="{5DFA96B1-C47E-4704-B35E-A20DC624FCFE}" srcId="{B811D6AD-CD85-4378-B885-3B834331BFE5}" destId="{4B78DFA5-8CD3-4447-8513-70586DD8E589}" srcOrd="0" destOrd="0" parTransId="{9B00BFD5-A055-4F9E-B864-0EE8A46E5C6D}" sibTransId="{FEDC55D4-3AD7-46B4-BC79-80C549C31AE7}"/>
    <dgm:cxn modelId="{B7BE36BA-B362-2142-99ED-320B64864B77}" type="presOf" srcId="{0FD65866-C4C6-4BB7-A6BF-0423D7A96D5D}" destId="{3E633B2A-E6EE-3C49-897D-EDEF8ABD35F0}" srcOrd="0" destOrd="1" presId="urn:microsoft.com/office/officeart/2005/8/layout/hList1"/>
    <dgm:cxn modelId="{E7538AC5-17A5-6C4C-8015-1992A4FC45BE}" type="presOf" srcId="{52D96477-2AF9-42B0-8A46-2B1C794C30EE}" destId="{3E633B2A-E6EE-3C49-897D-EDEF8ABD35F0}" srcOrd="0" destOrd="3" presId="urn:microsoft.com/office/officeart/2005/8/layout/hList1"/>
    <dgm:cxn modelId="{57680ACB-C379-4943-B08E-613B4C7D4412}" type="presOf" srcId="{B811D6AD-CD85-4378-B885-3B834331BFE5}" destId="{411F1DEF-4500-F949-913F-7FD315412680}" srcOrd="0" destOrd="0" presId="urn:microsoft.com/office/officeart/2005/8/layout/hList1"/>
    <dgm:cxn modelId="{A441F3DA-42EF-430B-93C2-56CF5013C9E8}" srcId="{1AD72E9D-2B73-4735-9B9B-20E5B524FF02}" destId="{33E160D6-6454-4C14-B7E2-7267120D6AD3}" srcOrd="1" destOrd="0" parTransId="{8A903DCD-9A00-4E0B-8C44-BFD75ED31775}" sibTransId="{9650B8DD-04FA-4FDD-9A37-E4306E49B2E6}"/>
    <dgm:cxn modelId="{DF7770DD-84FF-A344-AD1C-4D31E4CC76ED}" type="presOf" srcId="{4B78DFA5-8CD3-4447-8513-70586DD8E589}" destId="{503B5076-67B0-744A-B6BF-A04D604E83F2}" srcOrd="0" destOrd="0" presId="urn:microsoft.com/office/officeart/2005/8/layout/hList1"/>
    <dgm:cxn modelId="{8F09EBF1-7E4F-2E43-B789-12CF3F6DCD50}" type="presOf" srcId="{4DDC0100-196C-4D30-A925-D55EBBB914B0}" destId="{ADEF5069-5A31-A644-8ABD-15959D5C6967}" srcOrd="0" destOrd="2" presId="urn:microsoft.com/office/officeart/2005/8/layout/hList1"/>
    <dgm:cxn modelId="{8756F2F3-B83F-2243-8B17-FFE26FCC2288}" type="presOf" srcId="{41351A2F-D49C-49DF-AA1F-5E10BF767463}" destId="{3E633B2A-E6EE-3C49-897D-EDEF8ABD35F0}" srcOrd="0" destOrd="0" presId="urn:microsoft.com/office/officeart/2005/8/layout/hList1"/>
    <dgm:cxn modelId="{668040F9-6894-4A09-A08F-257F73416555}" srcId="{1AD72E9D-2B73-4735-9B9B-20E5B524FF02}" destId="{18A7E725-1A9F-4D51-8BD3-FFB94C5EB72F}" srcOrd="3" destOrd="0" parTransId="{DD57DEC4-B303-427D-9F94-ED604F9BD0B9}" sibTransId="{9EAAA864-B79A-4E3F-9826-A0D142A1EEC9}"/>
    <dgm:cxn modelId="{9E1BBCFB-F269-493D-8C02-CE4C4726D875}" srcId="{B811D6AD-CD85-4378-B885-3B834331BFE5}" destId="{1AD72E9D-2B73-4735-9B9B-20E5B524FF02}" srcOrd="1" destOrd="0" parTransId="{3FCA731C-0E8A-4856-A902-E6A15C50277D}" sibTransId="{6D872F95-7EB5-4586-BE1F-411B80BA6A21}"/>
    <dgm:cxn modelId="{362BDB85-0E01-6E4A-8992-15F71047329D}" type="presParOf" srcId="{411F1DEF-4500-F949-913F-7FD315412680}" destId="{49EE50A7-5C75-A14A-B118-A16EF8EFE0DD}" srcOrd="0" destOrd="0" presId="urn:microsoft.com/office/officeart/2005/8/layout/hList1"/>
    <dgm:cxn modelId="{F61DB44C-5B0F-4B40-B23C-68384590E05F}" type="presParOf" srcId="{49EE50A7-5C75-A14A-B118-A16EF8EFE0DD}" destId="{503B5076-67B0-744A-B6BF-A04D604E83F2}" srcOrd="0" destOrd="0" presId="urn:microsoft.com/office/officeart/2005/8/layout/hList1"/>
    <dgm:cxn modelId="{5E2023E4-5FE3-6D4A-9EFE-0DB108D4A2FD}" type="presParOf" srcId="{49EE50A7-5C75-A14A-B118-A16EF8EFE0DD}" destId="{3E633B2A-E6EE-3C49-897D-EDEF8ABD35F0}" srcOrd="1" destOrd="0" presId="urn:microsoft.com/office/officeart/2005/8/layout/hList1"/>
    <dgm:cxn modelId="{C2ECF179-1176-0A4C-A05C-055C8B8199BE}" type="presParOf" srcId="{411F1DEF-4500-F949-913F-7FD315412680}" destId="{33EE63B8-15F3-5947-87E2-4608050E62B1}" srcOrd="1" destOrd="0" presId="urn:microsoft.com/office/officeart/2005/8/layout/hList1"/>
    <dgm:cxn modelId="{6F2A71AD-5878-894B-8911-59310A7C5CD1}" type="presParOf" srcId="{411F1DEF-4500-F949-913F-7FD315412680}" destId="{BFD3C678-70E1-2944-8B9E-E2DD50E8997E}" srcOrd="2" destOrd="0" presId="urn:microsoft.com/office/officeart/2005/8/layout/hList1"/>
    <dgm:cxn modelId="{5358F9C9-8161-494F-A118-FCC5EAF047D7}" type="presParOf" srcId="{BFD3C678-70E1-2944-8B9E-E2DD50E8997E}" destId="{D9186894-C090-6E42-A9CB-2334030797C4}" srcOrd="0" destOrd="0" presId="urn:microsoft.com/office/officeart/2005/8/layout/hList1"/>
    <dgm:cxn modelId="{F92A188C-590F-8246-905C-AAE5C205567E}" type="presParOf" srcId="{BFD3C678-70E1-2944-8B9E-E2DD50E8997E}" destId="{ADEF5069-5A31-A644-8ABD-15959D5C69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5076-67B0-744A-B6BF-A04D604E83F2}">
      <dsp:nvSpPr>
        <dsp:cNvPr id="0" name=""/>
        <dsp:cNvSpPr/>
      </dsp:nvSpPr>
      <dsp:spPr>
        <a:xfrm>
          <a:off x="38" y="55182"/>
          <a:ext cx="3698873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Psychological </a:t>
          </a:r>
        </a:p>
      </dsp:txBody>
      <dsp:txXfrm>
        <a:off x="38" y="55182"/>
        <a:ext cx="3698873" cy="604800"/>
      </dsp:txXfrm>
    </dsp:sp>
    <dsp:sp modelId="{3E633B2A-E6EE-3C49-897D-EDEF8ABD35F0}">
      <dsp:nvSpPr>
        <dsp:cNvPr id="0" name=""/>
        <dsp:cNvSpPr/>
      </dsp:nvSpPr>
      <dsp:spPr>
        <a:xfrm>
          <a:off x="38" y="659982"/>
          <a:ext cx="3698873" cy="26516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Depression/mood lability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Irritability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Oppositionality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Anxiety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Fatigue/weakness</a:t>
          </a:r>
        </a:p>
      </dsp:txBody>
      <dsp:txXfrm>
        <a:off x="38" y="659982"/>
        <a:ext cx="3698873" cy="2651670"/>
      </dsp:txXfrm>
    </dsp:sp>
    <dsp:sp modelId="{D9186894-C090-6E42-A9CB-2334030797C4}">
      <dsp:nvSpPr>
        <dsp:cNvPr id="0" name=""/>
        <dsp:cNvSpPr/>
      </dsp:nvSpPr>
      <dsp:spPr>
        <a:xfrm>
          <a:off x="4216754" y="55182"/>
          <a:ext cx="3698873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Neurocognitive</a:t>
          </a:r>
        </a:p>
      </dsp:txBody>
      <dsp:txXfrm>
        <a:off x="4216754" y="55182"/>
        <a:ext cx="3698873" cy="604800"/>
      </dsp:txXfrm>
    </dsp:sp>
    <dsp:sp modelId="{ADEF5069-5A31-A644-8ABD-15959D5C6967}">
      <dsp:nvSpPr>
        <dsp:cNvPr id="0" name=""/>
        <dsp:cNvSpPr/>
      </dsp:nvSpPr>
      <dsp:spPr>
        <a:xfrm>
          <a:off x="4216754" y="659982"/>
          <a:ext cx="3698873" cy="26516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Deficits in attention, memory, learning	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Hyperactivity/impulsivity (more common in younger children)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Deficits in executive functioning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Daytime sedation</a:t>
          </a:r>
        </a:p>
      </dsp:txBody>
      <dsp:txXfrm>
        <a:off x="4216754" y="659982"/>
        <a:ext cx="3698873" cy="265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F60C-FABE-5E40-A71F-52788E83659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2FA9-FF81-FF44-BDBE-150DEC6A1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89951/table/T1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­Sleep issues hypothesized to be combo of </a:t>
            </a:r>
            <a:r>
              <a:rPr lang="en-US" dirty="0" err="1"/>
              <a:t>hypoarousal</a:t>
            </a:r>
            <a:r>
              <a:rPr lang="en-US" dirty="0"/>
              <a:t> during day + compensatory hyperactivity to combat daytime </a:t>
            </a:r>
            <a:r>
              <a:rPr lang="en-US" dirty="0" err="1"/>
              <a:t>hypoarousal</a:t>
            </a:r>
            <a:r>
              <a:rPr lang="en-US" dirty="0"/>
              <a:t> and then inability to calm down at bedtime to fall asleep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 insomnia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disturbances due to an acute stressor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Momentous life event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sleeping environment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illness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improves with resolution of stressor or with adaptation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Idiopathic Insomnia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identifiable etiology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Onset during infancy or early childhood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Chronic, life-long course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sleep hygiene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or behavior that increases arousal or decreases sleep propensity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 watching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night snacks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Leptin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Released during sleep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Ghrelin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Paradoxical Insomnia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misperception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reports minimal or no sleeping during most nights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 sleep quality and architecture during polysomnography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daytime napping or impairment of daytime functioning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Psychophysiological insomnia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excessive worrying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 on not being able to sleep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Worried about being tired the next day (ruminate)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result, they become tense and anxious as bedtime approaches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engage in bad behaviors to try to fall asleep 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Sleeping pills, alcohol, spending too much time in bed hoping to fall asleep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9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Sodium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Oxybate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Hypothesis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Narcolepsy is caused by the brain’s inability to regular sleep-wake cycle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 be due to unwanted release of alerting neurotransmitters such as dopamine and norepinephrine at night resulting in frequent awakens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Sodium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oxybate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activates the GABA-B receptor which suppresses the release of dopamine and norepinephrine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morning there is a build-up and excess release of these neurotransmitters resulting in alertness during the day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Characterized by high sleep and waking PaCO2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Decreased ventilation response to hypercapnia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Causes:</a:t>
            </a:r>
          </a:p>
          <a:p>
            <a:pPr marL="120650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Neuromuscular disorders</a:t>
            </a:r>
          </a:p>
          <a:p>
            <a:pPr marL="1593850" lvl="3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Amyotrophic lateral sclerosis, myasthenia gravis, Guillain-Barre syndrome, muscular dystrophy </a:t>
            </a:r>
          </a:p>
          <a:p>
            <a:pPr marL="120650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use of long-acting opioids </a:t>
            </a:r>
          </a:p>
          <a:p>
            <a:pPr marL="1593850" lvl="3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Biot’s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respiration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01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Extrinsic type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 Lag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Easier to travel west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work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Affects people who work nights or rotating shifts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Intrinsic type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 sleep phase disorder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lark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sleep phase disorder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 owl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Free-running circadian disorder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 sleep-wake rhythm 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Alzheimer’s dementia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Parasomnias during NREM sleep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Confusional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arousals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in a strange and confused way as you wake up or just after waking 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speech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Confused thinking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memory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Blunt responses to questions or requests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 to occur as you wake from slow-wave sleep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terrors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remains asleep as opposed to nightmares which can wake the patient up . Usually not memory of it with sleep terrors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Sleepwalking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Precipitating factors include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deprivation (most important)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Zolpidem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 (improves with treatment)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 consumption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or no memory of the incident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Patient’s eyes are usually open 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can be as benign as 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Sitting up in bed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 to the bathroom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Hazardous as cooking or driving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Exploding head syndrome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related eating vs. nocturnal eating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9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Therapy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Clonazepam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by suppressing phasic REM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Melatonin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Restores tonic REM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5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b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</a:b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The symptoms cannot be explained by the effects of a drug of abuse or medication.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The nightmares cannot be attributed to another mental disorder (i.e., posttraumatic stress disorder, delirium) or medical condition.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Nightmares are frightening events for a child and may be concerning for the family; however, they are transient and developmentally normal for most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7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Antidepressants (serotonergic agonist/antagonist)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Fluoxetine (most common side effect – 33%)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Protriptyline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Vivactil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Beta-blockers (adrenergic antagonist)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 melatonin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Bronchodilators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Decongestants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Pseudoephedrine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Steroids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Stimulants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Caffeine, nicotine, amphetamines, ecstasy, energy drinks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“Let’s quickly review the sleep cycle”</a:t>
            </a:r>
          </a:p>
          <a:p>
            <a:r>
              <a:rPr lang="en-US" dirty="0"/>
              <a:t>One sleep cycle takes anywhere between 90-120 minutes</a:t>
            </a:r>
          </a:p>
          <a:p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Could be things like </a:t>
            </a:r>
          </a:p>
          <a:p>
            <a:pPr lvl="1">
              <a:lnSpc>
                <a:spcPct val="110000"/>
              </a:lnSpc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Confusional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arousals 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Sleep terrors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Sleepwalking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Exploding Head Disorder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Sleep related eating vs. nocturnal eating </a:t>
            </a:r>
          </a:p>
          <a:p>
            <a:pPr lvl="1">
              <a:lnSpc>
                <a:spcPct val="110000"/>
              </a:lnSpc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exsomnia</a:t>
            </a:r>
            <a:endParaRPr lang="en-US" sz="1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REM sleep is particularly important </a:t>
            </a:r>
            <a:r>
              <a:rPr lang="en-US" b="0" i="0" dirty="0" err="1">
                <a:solidFill>
                  <a:srgbClr val="707171"/>
                </a:solidFill>
                <a:effectLst/>
                <a:latin typeface="Open Sans" panose="020F0502020204030204" pitchFamily="34" charset="0"/>
              </a:rPr>
              <a:t>bc</a:t>
            </a:r>
            <a:r>
              <a:rPr lang="en-US" b="0" i="0" dirty="0">
                <a:solidFill>
                  <a:srgbClr val="707171"/>
                </a:solidFill>
                <a:effectLst/>
                <a:latin typeface="Open Sans" panose="020F0502020204030204" pitchFamily="34" charset="0"/>
              </a:rPr>
              <a:t> it has a major impact on your memory, mental focus, and mood. </a:t>
            </a:r>
            <a:r>
              <a:rPr lang="en-US" b="0" i="0" dirty="0">
                <a:solidFill>
                  <a:srgbClr val="707171"/>
                </a:solidFill>
                <a:effectLst/>
                <a:latin typeface="Open Sans" panose="020B0606030504020204" pitchFamily="34" charset="0"/>
              </a:rPr>
              <a:t>plays a significant role in helping your brain consolidate and process new information. This information is then retained in your long-term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blue is REM Sleep</a:t>
            </a:r>
          </a:p>
          <a:p>
            <a:r>
              <a:rPr lang="en-US" dirty="0"/>
              <a:t>Dark blue NREM sleep</a:t>
            </a:r>
          </a:p>
          <a:p>
            <a:r>
              <a:rPr lang="en-US" dirty="0"/>
              <a:t>REM sleep decreases as we age</a:t>
            </a:r>
          </a:p>
          <a:p>
            <a:endParaRPr lang="en-US" dirty="0"/>
          </a:p>
          <a:p>
            <a:r>
              <a:rPr lang="en-US" dirty="0"/>
              <a:t>As you can see, children require much more REM sleep than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200" dirty="0"/>
              <a:t>This discrepancy suggests that primary care providers may be underdiagnosing pediatric sleep disorders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“An EMR review was conducted over the course of one year for all well-child visits among 32 urban and suburban pediatric practices affiliated with a large children’s hospital. Sample included 154,957 children and adolescents”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 electronic medical record review was conducted for all well-child care visits that occurred between January 1, 2007, and December 31, 2007, in 32 urban or suburban pediatric practices (with 175 physicians and 22 nurse practitioners) affiliated with a large, tertiary care, children’s hospital. 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 sample included 154 957 children and adolescents (</a:t>
            </a:r>
            <a:r>
              <a:rPr lang="en-US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Table 1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For children with &gt;1 well-child care visit, only the most-recent visit was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Sleep disturbances can be a manifestation of numerous psychiatric disorders. Some of those include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- 30% experience severe insomnia</a:t>
            </a:r>
          </a:p>
          <a:p>
            <a:endParaRPr lang="en-US" dirty="0"/>
          </a:p>
          <a:p>
            <a:r>
              <a:rPr lang="en-US" dirty="0"/>
              <a:t>Insomnia alone is a risk factor for depression </a:t>
            </a:r>
          </a:p>
          <a:p>
            <a:endParaRPr lang="en-US" dirty="0"/>
          </a:p>
          <a:p>
            <a:r>
              <a:rPr lang="en-US" dirty="0"/>
              <a:t>It is also worth noting that </a:t>
            </a:r>
            <a:r>
              <a:rPr lang="en-US" dirty="0" err="1"/>
              <a:t>overlseeping</a:t>
            </a:r>
            <a:r>
              <a:rPr lang="en-US" dirty="0"/>
              <a:t> could also be a sign of depression. Some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Sleep onset may be delayed by close to an hour in anxious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Sleep disturbances in early childhood are significant predictors of anxiety disorders 20 years later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2FA9-FF81-FF44-BDBE-150DEC6A10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9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4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EC85B6-6D2E-A540-AD0C-AA027E83AF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54D9-B4AC-CF4B-92DE-7ACFFE706377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938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CDF26F-DB9B-4ED5-8037-2775A6544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5DA64-C150-4645-AF70-CA56AD643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8F0A4-8BB3-4E87-AFDB-931D30E77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4AF0C8-62DE-438D-A3B0-56B92E81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0A23B-55F2-45A5-AC19-C5D6E09AB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8A548E8-6774-49F6-B691-BFED728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631134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21568-CD77-618D-5FC0-83855D02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3" y="1584918"/>
            <a:ext cx="4835992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Sleep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2A36E-1C96-DA64-02CE-BCCBDB52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153" y="3122226"/>
            <a:ext cx="4378091" cy="1160213"/>
          </a:xfrm>
        </p:spPr>
        <p:txBody>
          <a:bodyPr>
            <a:normAutofit/>
          </a:bodyPr>
          <a:lstStyle/>
          <a:p>
            <a:r>
              <a:rPr lang="en-US" dirty="0"/>
              <a:t>Nick </a:t>
            </a:r>
            <a:r>
              <a:rPr lang="en-US" dirty="0" err="1"/>
              <a:t>Natalizio</a:t>
            </a:r>
            <a:r>
              <a:rPr lang="en-US" dirty="0"/>
              <a:t>, OMS-III 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B8CC1659-40A4-4F2C-8EDB-13C3772E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8874" y="0"/>
            <a:ext cx="40660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leep">
            <a:extLst>
              <a:ext uri="{FF2B5EF4-FFF2-40B4-BE49-F238E27FC236}">
                <a16:creationId xmlns:a16="http://schemas.microsoft.com/office/drawing/2014/main" id="{B9879C01-E358-A561-C644-BCD5B2BE5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0260" y="1716336"/>
            <a:ext cx="3425327" cy="3425327"/>
          </a:xfrm>
          <a:prstGeom prst="rect">
            <a:avLst/>
          </a:prstGeom>
          <a:ln w="12700">
            <a:noFill/>
          </a:ln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C170EDDD-62D4-47C2-9E15-63472A4C2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8" y="231959"/>
            <a:ext cx="3587890" cy="638391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F54F7DC-157C-488E-9AF1-6AC4A1DF3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D7A16-FE0E-23A0-8FF5-3EED2FE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Sleep Disturbances as a </a:t>
            </a:r>
            <a:br>
              <a:rPr lang="en-US" dirty="0"/>
            </a:br>
            <a:r>
              <a:rPr lang="en-US" dirty="0"/>
              <a:t>Psychiatric Disease Process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550A-02A5-2E54-0D95-082F2E48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r>
              <a:rPr lang="en-US" sz="1600" dirty="0"/>
              <a:t>Sleep disturbances can be physiological, behavioral or a symptom of psychiatric conditions in children </a:t>
            </a:r>
          </a:p>
          <a:p>
            <a:r>
              <a:rPr lang="en-US" sz="1600" dirty="0"/>
              <a:t>Sleep disturbances can be a manifestation of numerous psychiatric disorders including:</a:t>
            </a:r>
          </a:p>
          <a:p>
            <a:pPr lvl="1"/>
            <a:r>
              <a:rPr lang="en-US" sz="1600" dirty="0"/>
              <a:t>MDD</a:t>
            </a:r>
          </a:p>
          <a:p>
            <a:pPr lvl="1"/>
            <a:r>
              <a:rPr lang="en-US" sz="1600" dirty="0"/>
              <a:t>GAD</a:t>
            </a:r>
          </a:p>
          <a:p>
            <a:pPr lvl="1"/>
            <a:r>
              <a:rPr lang="en-US" sz="1600" dirty="0"/>
              <a:t>PTSD </a:t>
            </a:r>
          </a:p>
          <a:p>
            <a:pPr lvl="1"/>
            <a:r>
              <a:rPr lang="en-US" sz="1600" dirty="0"/>
              <a:t>ADHD</a:t>
            </a:r>
          </a:p>
          <a:p>
            <a:r>
              <a:rPr lang="en-US" sz="1600" dirty="0"/>
              <a:t>Important to differentiate as treatment strategies differ </a:t>
            </a:r>
          </a:p>
        </p:txBody>
      </p:sp>
    </p:spTree>
    <p:extLst>
      <p:ext uri="{BB962C8B-B14F-4D97-AF65-F5344CB8AC3E}">
        <p14:creationId xmlns:p14="http://schemas.microsoft.com/office/powerpoint/2010/main" val="253293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583BC-D78A-FE17-0CB3-27D1F6BD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Major Depressive Disorder and </a:t>
            </a:r>
            <a:br>
              <a:rPr lang="en-US" sz="2600" dirty="0"/>
            </a:br>
            <a:r>
              <a:rPr lang="en-US" sz="2600" dirty="0"/>
              <a:t>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2956-E626-019C-EC0D-F8B08976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216" y="1346670"/>
            <a:ext cx="4901548" cy="47745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75% of children with depression experience sleep disturbances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Over 50% experience insomnia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Insomnia is a risk factor for depression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4-5X increase among adolescents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Risk increases 8X with less than six hours of sleep per night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­Treat underlying condition in addition to relaxation techniques, positive reinforcement strategies, consistent bedtime schedules/routines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pression in Kids: How to Recognize Symptoms and Get Treatment">
            <a:extLst>
              <a:ext uri="{FF2B5EF4-FFF2-40B4-BE49-F238E27FC236}">
                <a16:creationId xmlns:a16="http://schemas.microsoft.com/office/drawing/2014/main" id="{4A6ACA74-702C-4715-DDE0-6E2D6B8E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r="9170" b="-2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308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A43FF-F389-A9C1-0B91-AC9B572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Generalized Anxiety Disorders and </a:t>
            </a:r>
            <a:br>
              <a:rPr lang="en-US" sz="2400"/>
            </a:br>
            <a:r>
              <a:rPr lang="en-US" sz="2400"/>
              <a:t>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E169-918D-E0C5-F4C8-05CB6B5A5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441" y="1544116"/>
            <a:ext cx="4901548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88% of pediatric patients with anxiety experienced at least one sleep-related problem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Over 50% had three or more sleep disturbances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Insomnia, nightmares, reluctance to sleep alone most common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42-66% of children with GAD experience insomnia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­Tx: underlying condition in addition to behavioral/environmental interventions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ew way to combat childhood anxiety: treat the parents | YaleNews">
            <a:extLst>
              <a:ext uri="{FF2B5EF4-FFF2-40B4-BE49-F238E27FC236}">
                <a16:creationId xmlns:a16="http://schemas.microsoft.com/office/drawing/2014/main" id="{9D246351-61FD-6BD5-D601-347B97E82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3" r="22931" b="-1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411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D0663B8-7899-4EF0-9FCA-2C3D7C99A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somnia in children How to overcome sleep problems in children?">
            <a:extLst>
              <a:ext uri="{FF2B5EF4-FFF2-40B4-BE49-F238E27FC236}">
                <a16:creationId xmlns:a16="http://schemas.microsoft.com/office/drawing/2014/main" id="{6BBD633A-D261-28AF-D095-8BEDA71BB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FB36EAE5-ADA5-4432-824B-52837A08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E94E0FA-8CC0-42C0-911B-364F81F2C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3F7F017-8921-4026-8712-EBEAF8E9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954C86B-B99F-4979-A113-B8172D0E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43C39DC-9CB3-4A53-A84F-65556EDD5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58920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4BAD4-63CE-9F8B-27E8-FE299421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119672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PTSD and Sleep Disorders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C8A1-E65B-2709-E2F3-964063F37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472" y="2052116"/>
            <a:ext cx="4603939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Associated w/ specific parasomnias (e.g., nightmares, night terrors, enuresis)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Childhood sexual abuse associated with significant sleep disturbances 10 years after traumatic event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­Treatment should be focused on behavioral therapy (e.g., trauma-focused CBT) vs meds such as prazosin given limited studies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6FC08667-9EF5-40ED-9E66-C828EF667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61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14693-09C8-1B99-B984-8E890253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ADHD and Sleep Disorders</a:t>
            </a:r>
          </a:p>
        </p:txBody>
      </p:sp>
      <p:pic>
        <p:nvPicPr>
          <p:cNvPr id="2050" name="Picture 2" descr="Understanding ADHD Symptoms in Kids | Coastal Kids">
            <a:extLst>
              <a:ext uri="{FF2B5EF4-FFF2-40B4-BE49-F238E27FC236}">
                <a16:creationId xmlns:a16="http://schemas.microsoft.com/office/drawing/2014/main" id="{881BC46A-74F0-30B7-2B19-11D9E8D2B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r="38646"/>
          <a:stretch/>
        </p:blipFill>
        <p:spPr bwMode="auto">
          <a:xfrm>
            <a:off x="1005401" y="227"/>
            <a:ext cx="442404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6EFE-6769-4849-36D2-BFFACFCB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dirty="0"/>
              <a:t>25-50% of children with ADHD experience sleep disorders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95% of patients with obstructive sleep apnea experience ADHD symptoms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Symptoms improve after successful treatment for OSA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­Other factors include disruptions in baseline circadian rhythm, sensory integration difficulties, stimulant rebound effects, comorbid psychiatric disorder (e.g., anxiety)</a:t>
            </a:r>
          </a:p>
          <a:p>
            <a:pPr marL="6160" indent="0">
              <a:lnSpc>
                <a:spcPct val="110000"/>
              </a:lnSpc>
              <a:buNone/>
            </a:pPr>
            <a:endParaRPr lang="en-US" sz="1300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47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1" name="Picture 1049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62" name="Picture 1051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63" name="Rectangle 1053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55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B148F-EFD8-B845-AD97-58DC16F7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Insomnia</a:t>
            </a:r>
          </a:p>
        </p:txBody>
      </p:sp>
      <p:pic>
        <p:nvPicPr>
          <p:cNvPr id="1026" name="Picture 2" descr="SLEEP DISORDER -">
            <a:extLst>
              <a:ext uri="{FF2B5EF4-FFF2-40B4-BE49-F238E27FC236}">
                <a16:creationId xmlns:a16="http://schemas.microsoft.com/office/drawing/2014/main" id="{56666F40-8CA4-F398-4ACF-A19785E6E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r="32630"/>
          <a:stretch/>
        </p:blipFill>
        <p:spPr bwMode="auto">
          <a:xfrm>
            <a:off x="1005401" y="227"/>
            <a:ext cx="442404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DF69-6A87-626D-9C15-D6B60C8D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1544116"/>
            <a:ext cx="4203365" cy="4894784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3 of the criteria are met: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Complaint of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 initiating sleep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 maintaining sleep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Waking up too early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that is chronically non-restorative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in quality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Occurs despite adequate opportunity for sleep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Produces deficits in daytime function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 of insomnia can be further divided into specific categories: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 Insomnia 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Idiopathic Insomnia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sleep Hygiene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Paradoxical Insomnia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Psychophysiological Insomnia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AFEA7893-80E8-4E8E-A946-E8F60F233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B3776717-4554-4EDB-8692-9E895318F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A6AF1A4F-94EC-4BF3-8C22-A248EDC7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EC5437B1-4721-4AA6-A3A6-9F1DAE1B4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29FBAC4-5D1E-42E5-A0F9-CDF64B14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82311-970E-942E-9CBF-F7F1943C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Hypersomnolence</a:t>
            </a:r>
          </a:p>
        </p:txBody>
      </p:sp>
      <p:pic>
        <p:nvPicPr>
          <p:cNvPr id="26" name="Picture 4" descr="A kitten sleeping on a rug">
            <a:extLst>
              <a:ext uri="{FF2B5EF4-FFF2-40B4-BE49-F238E27FC236}">
                <a16:creationId xmlns:a16="http://schemas.microsoft.com/office/drawing/2014/main" id="{BDEAB7E6-98B4-E045-D36A-7CB8ABA21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75" r="42424" b="-2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A7DB21-5F4C-4FF7-AC79-4436A7548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003C-FDAC-27BB-6575-6BCF3C5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7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Self-reported excessive sleepiness despite a main sleep period lasting at least 7 hours, with at least one of the following symptoms:</a:t>
            </a:r>
          </a:p>
          <a:p>
            <a:pPr lvl="1">
              <a:lnSpc>
                <a:spcPct val="110000"/>
              </a:lnSpc>
            </a:pPr>
            <a:r>
              <a:rPr lang="en-US" sz="17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Recurrent periods of sleep or lapses into sleep within the same day.</a:t>
            </a:r>
          </a:p>
          <a:p>
            <a:pPr lvl="1">
              <a:lnSpc>
                <a:spcPct val="110000"/>
              </a:lnSpc>
            </a:pPr>
            <a:r>
              <a:rPr lang="en-US" sz="17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prolonged main sleep episode of more than 9 hours per day that is nonrestorative (i.e., unrefreshing).</a:t>
            </a:r>
          </a:p>
          <a:p>
            <a:pPr lvl="1">
              <a:lnSpc>
                <a:spcPct val="110000"/>
              </a:lnSpc>
            </a:pPr>
            <a:r>
              <a:rPr lang="en-US" sz="17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Difficulty being fully awake after abrupt awakening.</a:t>
            </a:r>
          </a:p>
          <a:p>
            <a:pPr>
              <a:lnSpc>
                <a:spcPct val="110000"/>
              </a:lnSpc>
            </a:pPr>
            <a:r>
              <a:rPr lang="en-US" sz="17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hypersomnolence is accompanied by significant distress or impairment in cognitive, social, occupational, or other important areas of functioning.</a:t>
            </a:r>
          </a:p>
          <a:p>
            <a:pPr marL="457010" lvl="1" indent="0">
              <a:lnSpc>
                <a:spcPct val="110000"/>
              </a:lnSpc>
              <a:buNone/>
            </a:pPr>
            <a:endParaRPr lang="en-US" sz="17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FDA6B-B50B-4C5F-A014-06A1914D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AFB9D-366C-3B22-D1AF-9042730B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Narcolepsy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94AA-2DD8-23E9-DA4B-7ABAD5AE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sleep disorder caused by brain’s inability to regulate the sleep-wake cycle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neurological disorder characterized by clinical pentad of: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Excessive sleepiness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Cataplexy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paralysis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hallucinations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Fragmented nocturnal sleep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10-15% of patients demonstrate this full pentad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	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history 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Narcolepsy with cataplexy can be diagnosed by history alone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PSG (polysomnography) followed by MSLT (mean sleep onset latency test)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140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is is What Narcolepsy Really Is | The Insomnia and Sleep Institute">
            <a:extLst>
              <a:ext uri="{FF2B5EF4-FFF2-40B4-BE49-F238E27FC236}">
                <a16:creationId xmlns:a16="http://schemas.microsoft.com/office/drawing/2014/main" id="{84F911B9-6891-501B-FD4B-545E097B6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r="37064" b="-2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308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712BB1-98C0-4A8A-835D-6829EF6A0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096BC-6C6D-41F2-90AA-2578BD496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EF840-FEAD-46CB-B5C3-4F79B523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4FBFAC-873C-4D59-814A-DCAF5D9F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28307-0123-4C8C-BCEC-91815ACE2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ACDFCD-84FE-4000-A15C-27481460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CF960-8852-8BBB-592B-0D970FF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Breathing Related 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3A30-1BA3-5FAF-FA10-06F6781A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857" y="2052116"/>
            <a:ext cx="4120195" cy="3997828"/>
          </a:xfrm>
        </p:spPr>
        <p:txBody>
          <a:bodyPr>
            <a:normAutofit fontScale="92500" lnSpcReduction="10000"/>
          </a:bodyPr>
          <a:lstStyle/>
          <a:p>
            <a:pPr marL="6160" indent="0">
              <a:lnSpc>
                <a:spcPct val="110000"/>
              </a:lnSpc>
              <a:buNone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Obstructive Sleep Apnea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Obstructive sleep apnea is defined as :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Cessation of airflow &gt;90% in thermal sensor and 10 seconds duration, oxygen desaturation is NOT part of definition</a:t>
            </a:r>
          </a:p>
          <a:p>
            <a:pPr marL="29210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leep apnea occurring despite continued ventilatory effort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associated with: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Abnormal Airway 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Neck circumference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Tonsillar hypertrophy or lymphoma 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Micrognathia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Acromegaly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Goiter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Temporomandibular joint disease (TMJ)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necessary feature</a:t>
            </a:r>
          </a:p>
          <a:p>
            <a:pPr marL="1600200" marR="0" lvl="3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96D9FB-51E1-2203-4FFE-FA95796EB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" b="-1"/>
          <a:stretch/>
        </p:blipFill>
        <p:spPr>
          <a:xfrm>
            <a:off x="5870148" y="2105202"/>
            <a:ext cx="5222647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CBDCE7-5012-40F9-8D15-A8DB7E1C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384B2C-D83C-48C4-9FE2-0152FEACA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2FE0B-1D1F-4433-BE67-459AD045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871E05-8AE2-4B65-BBAB-03AB6AB21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8A0541-D60C-48FD-B22E-B3057F4A4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75E7A-D475-4711-8E1B-57C3AA072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7FF63-F6C7-4F68-8B20-E8208634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7994F-C769-FD33-DE3D-31721769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Breathing Related 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94CDB-55C5-632D-7853-AE72B1D3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33" y="1687034"/>
            <a:ext cx="4900967" cy="47010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Sleep Apnea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Hypercapnic CSA</a:t>
            </a:r>
          </a:p>
          <a:p>
            <a:pPr marL="73660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sleep and waking PaCO2</a:t>
            </a:r>
          </a:p>
          <a:p>
            <a:pPr marL="73660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Decreased ventilation response to hypercapnia</a:t>
            </a:r>
          </a:p>
          <a:p>
            <a:pPr marL="73660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Cause: 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Neuromuscular disorders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use of long-acting opioids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Non-Hypercapnic CSA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or low waking PaCO2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ventilator response to hypercapnia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Causes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or idiopathic CSA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Sleep-onset CSA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Cheyne strokes respiration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altitude periodic breathing 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sleep apnea 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10000"/>
              </a:lnSpc>
            </a:pP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43AF0-3683-4DDA-F7D8-4AC87E9A27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6" y="2340539"/>
            <a:ext cx="4818974" cy="283114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956270-A498-477A-B5CA-11E37947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7EB5-E559-B07B-36CB-FE3896ED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D437-4163-69C0-37A4-EBBBC1FF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30086"/>
            <a:ext cx="7796540" cy="3997828"/>
          </a:xfrm>
        </p:spPr>
        <p:txBody>
          <a:bodyPr/>
          <a:lstStyle/>
          <a:p>
            <a:r>
              <a:rPr lang="en-US" dirty="0"/>
              <a:t>Understand normal sleep in children and adolescence </a:t>
            </a:r>
          </a:p>
          <a:p>
            <a:r>
              <a:rPr lang="en-US" dirty="0"/>
              <a:t>Review common pediatric sleep disorders</a:t>
            </a:r>
          </a:p>
          <a:p>
            <a:r>
              <a:rPr lang="en-US" dirty="0"/>
              <a:t>Differentiate physiological vs. psychiatric disease processes</a:t>
            </a:r>
          </a:p>
          <a:p>
            <a:r>
              <a:rPr lang="en-US" dirty="0"/>
              <a:t>Discuss proper treatment options for childhood sleep disorders</a:t>
            </a:r>
          </a:p>
        </p:txBody>
      </p:sp>
    </p:spTree>
    <p:extLst>
      <p:ext uri="{BB962C8B-B14F-4D97-AF65-F5344CB8AC3E}">
        <p14:creationId xmlns:p14="http://schemas.microsoft.com/office/powerpoint/2010/main" val="100759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8384B2C-D83C-48C4-9FE2-0152FEACA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4104">
            <a:extLst>
              <a:ext uri="{FF2B5EF4-FFF2-40B4-BE49-F238E27FC236}">
                <a16:creationId xmlns:a16="http://schemas.microsoft.com/office/drawing/2014/main" id="{BFD2FE0B-1D1F-4433-BE67-459AD045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74871E05-8AE2-4B65-BBAB-03AB6AB21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88A0541-D60C-48FD-B22E-B3057F4A4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B2975E7A-D475-4711-8E1B-57C3AA072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4107FF63-F6C7-4F68-8B20-E8208634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31F94-8D4E-845E-8F8E-ED4A5E7B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Circadian Rhythm Sleep Disorders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9563-7AE0-6713-B373-D2B4B880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052116"/>
            <a:ext cx="3695699" cy="399782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of sleep disorders affecting the timing of sleep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unable to sleep and wake at the times required for normal work, school, or social needs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get enough sleep if able to wake at the times dictated by their body clocks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Extrinsic type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 Lag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work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Intrinsic type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 sleep phase disorder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sleep phase disorder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Free-running circadian disorder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 sleep-wake rhythm </a:t>
            </a: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pic>
        <p:nvPicPr>
          <p:cNvPr id="4098" name="Picture 2" descr="Circadian Rhythm Sleep–Wake Disorders: a Contemporary Review of  Neurobiology, Treatment, and Dysregulation in Neurodegenerative Disease |  SpringerLink">
            <a:extLst>
              <a:ext uri="{FF2B5EF4-FFF2-40B4-BE49-F238E27FC236}">
                <a16:creationId xmlns:a16="http://schemas.microsoft.com/office/drawing/2014/main" id="{6DBDFC15-5D20-00CC-2BDF-CACFDD5E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992" y="2451275"/>
            <a:ext cx="4818974" cy="3168475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9C956270-A498-477A-B5CA-11E37947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131" name="Picture 5130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EF9BF-48EF-242F-3CBA-1C3FEB6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Non-REM Sleep Arousal Disorders</a:t>
            </a:r>
          </a:p>
        </p:txBody>
      </p:sp>
      <p:pic>
        <p:nvPicPr>
          <p:cNvPr id="5122" name="Picture 2" descr="Is Sleepwalking dangerous?">
            <a:extLst>
              <a:ext uri="{FF2B5EF4-FFF2-40B4-BE49-F238E27FC236}">
                <a16:creationId xmlns:a16="http://schemas.microsoft.com/office/drawing/2014/main" id="{1574C913-A358-CC78-B4D8-773D981F3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r="25987" b="-1"/>
          <a:stretch/>
        </p:blipFill>
        <p:spPr bwMode="auto">
          <a:xfrm>
            <a:off x="1005401" y="227"/>
            <a:ext cx="442404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5136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6B6D-09A3-77E1-0E4E-FB48327F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NREM Sleep Arousal Disorders are a type of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Parasomnia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. A category of sleep disorders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involve abnormal and unnatural movements, behaviors, emotions, perceptions, or dreams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Parasomnias during non-REM sleep include:</a:t>
            </a:r>
          </a:p>
          <a:p>
            <a:pPr lvl="1">
              <a:lnSpc>
                <a:spcPct val="110000"/>
              </a:lnSpc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Confusional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arousals 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Sleep terrors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Sleepwalking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Exploding Head Disorder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Sleep related eating vs. nocturnal eating </a:t>
            </a:r>
          </a:p>
          <a:p>
            <a:pPr lvl="1">
              <a:lnSpc>
                <a:spcPct val="110000"/>
              </a:lnSpc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5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exsomnia</a:t>
            </a:r>
            <a:endParaRPr lang="en-US" sz="15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01" name="Rectangle 6186">
            <a:extLst>
              <a:ext uri="{FF2B5EF4-FFF2-40B4-BE49-F238E27FC236}">
                <a16:creationId xmlns:a16="http://schemas.microsoft.com/office/drawing/2014/main" id="{E1933536-E097-4948-9342-2B9CBF867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02" name="Picture 6188">
            <a:extLst>
              <a:ext uri="{FF2B5EF4-FFF2-40B4-BE49-F238E27FC236}">
                <a16:creationId xmlns:a16="http://schemas.microsoft.com/office/drawing/2014/main" id="{129A6353-7DBD-426B-ACBA-852F158A7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203" name="Picture 6190">
            <a:extLst>
              <a:ext uri="{FF2B5EF4-FFF2-40B4-BE49-F238E27FC236}">
                <a16:creationId xmlns:a16="http://schemas.microsoft.com/office/drawing/2014/main" id="{8B16BEED-A145-44DF-BDEE-E3187DFB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04" name="Rectangle 6192">
            <a:extLst>
              <a:ext uri="{FF2B5EF4-FFF2-40B4-BE49-F238E27FC236}">
                <a16:creationId xmlns:a16="http://schemas.microsoft.com/office/drawing/2014/main" id="{1DA2B92B-E461-4BC6-8246-A692CDFA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5" name="Rectangle 6194">
            <a:extLst>
              <a:ext uri="{FF2B5EF4-FFF2-40B4-BE49-F238E27FC236}">
                <a16:creationId xmlns:a16="http://schemas.microsoft.com/office/drawing/2014/main" id="{AE33E3F2-7615-461C-B555-C3C7BB650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21631-A68E-F968-EEA3-E2CC7DAF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14" y="808056"/>
            <a:ext cx="4157644" cy="124934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REM Sleep Behavior Disorder</a:t>
            </a:r>
          </a:p>
        </p:txBody>
      </p:sp>
      <p:pic>
        <p:nvPicPr>
          <p:cNvPr id="6148" name="Picture 4" descr="REM Sleep behavior disorder - YouTube">
            <a:extLst>
              <a:ext uri="{FF2B5EF4-FFF2-40B4-BE49-F238E27FC236}">
                <a16:creationId xmlns:a16="http://schemas.microsoft.com/office/drawing/2014/main" id="{01CF9548-5D05-D8AE-4D92-E1D11B00B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r="27679"/>
          <a:stretch/>
        </p:blipFill>
        <p:spPr bwMode="auto">
          <a:xfrm>
            <a:off x="1005401" y="227"/>
            <a:ext cx="5569814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6" name="Rectangle 6196">
            <a:extLst>
              <a:ext uri="{FF2B5EF4-FFF2-40B4-BE49-F238E27FC236}">
                <a16:creationId xmlns:a16="http://schemas.microsoft.com/office/drawing/2014/main" id="{2245C511-1203-43DB-A92D-36E68EA5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9080-79A1-BFC6-CA6B-ACD6468A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13" y="2200275"/>
            <a:ext cx="4112153" cy="3849669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Abnormal “dream-enacting” behavior during REM sleep</a:t>
            </a:r>
          </a:p>
          <a:p>
            <a:pPr marL="1143000" marR="0" lvl="2" indent="-2286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REM-related muscle atonia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common in older male adults (&gt;50 years old)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result in injuries to patient or bed partner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the development of Parkinson’s and Lewy Body Dementia 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6207" name="Rectangle 6198">
            <a:extLst>
              <a:ext uri="{FF2B5EF4-FFF2-40B4-BE49-F238E27FC236}">
                <a16:creationId xmlns:a16="http://schemas.microsoft.com/office/drawing/2014/main" id="{AAB86019-144D-4566-B7D5-D3A697B9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179" name="Picture 7178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4C46E-71C3-4E8C-C88C-BF05590B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Nightmare Disorder</a:t>
            </a:r>
            <a:endParaRPr lang="en-US"/>
          </a:p>
        </p:txBody>
      </p:sp>
      <p:pic>
        <p:nvPicPr>
          <p:cNvPr id="7170" name="Picture 2" descr="What Are Night Terrors and What are the Treatment Options? - GSM">
            <a:extLst>
              <a:ext uri="{FF2B5EF4-FFF2-40B4-BE49-F238E27FC236}">
                <a16:creationId xmlns:a16="http://schemas.microsoft.com/office/drawing/2014/main" id="{FC3BAA1F-58F6-D1F1-5F73-2B6F1705D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r="22072"/>
          <a:stretch/>
        </p:blipFill>
        <p:spPr bwMode="auto">
          <a:xfrm>
            <a:off x="1005401" y="227"/>
            <a:ext cx="442404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7184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0596-936C-389B-5734-42E6D44A8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1650"/>
            <a:ext cx="4833938" cy="4700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Recurrent episodes of extended, extremely dysphoric, and well-remembered dreams that usually involve efforts to avoid threats to survival or security or physical integrity. The nightmares generally occur in the second half of a major sleep episode.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waking from the nightmare, the individual rapidly becomes oriented and alert.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episodes cause significant distress or impairment in social, occupational or other areas of functioning.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54" name="Rectangle 8239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55" name="Picture 8241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256" name="Picture 8243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257" name="Rectangle 8245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8" name="Rectangle 8247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04642-EEA5-7491-6498-EB5171AD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Substance or Medication Induced Sleep Disorder</a:t>
            </a:r>
          </a:p>
        </p:txBody>
      </p:sp>
      <p:pic>
        <p:nvPicPr>
          <p:cNvPr id="8198" name="Picture 6" descr="A Handful of Medication: The challenge of pill burden ~ Pallimed">
            <a:extLst>
              <a:ext uri="{FF2B5EF4-FFF2-40B4-BE49-F238E27FC236}">
                <a16:creationId xmlns:a16="http://schemas.microsoft.com/office/drawing/2014/main" id="{1624987A-C8F1-28B2-7F9D-F45A769F7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r="34656"/>
          <a:stretch/>
        </p:blipFill>
        <p:spPr bwMode="auto">
          <a:xfrm>
            <a:off x="1005401" y="227"/>
            <a:ext cx="442404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59" name="Rectangle 8249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F49-45BF-DC7B-4EB4-F2303798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164" y="2052116"/>
            <a:ext cx="5312304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Sleep disturbances with substance intoxication and/or withdrawal: alcohol, caffeine, cannabis, opioids, sedatives (hypnotics or anxiolytics), tobacco, stimulants (such as cocaine or amphetamines), and other substances.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Certain medications such as adrenergic agonists/antagonists, dopamine agonists/antagonists, cholinergic agonists/antagonists, serotonergic agonists/antagonists, antihistamines, and corticosteroids can also cause sleep disturbances.</a:t>
            </a:r>
          </a:p>
          <a:p>
            <a:pPr marL="6160" indent="0">
              <a:lnSpc>
                <a:spcPct val="110000"/>
              </a:lnSpc>
              <a:buNone/>
            </a:pP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60" name="Rectangle 8251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32D3-7E42-F5B3-51D6-C2147CFB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0177-AEAA-01CA-8FE8-C6B564FC4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000" dirty="0"/>
              <a:t>American Physician </a:t>
            </a:r>
            <a:r>
              <a:rPr lang="en-US" sz="3000" dirty="0" err="1"/>
              <a:t>Institue</a:t>
            </a:r>
            <a:r>
              <a:rPr lang="en-US" sz="3000" dirty="0"/>
              <a:t> – Master Psych </a:t>
            </a:r>
          </a:p>
          <a:p>
            <a:r>
              <a:rPr lang="en-US" sz="3000" dirty="0" err="1">
                <a:effectLst/>
              </a:rPr>
              <a:t>Chorney</a:t>
            </a:r>
            <a:r>
              <a:rPr lang="en-US" sz="3000" dirty="0">
                <a:effectLst/>
              </a:rPr>
              <a:t> DB et al. Journal of Pediatric Psychology, 2008;33(4):339–348 </a:t>
            </a:r>
            <a:endParaRPr lang="en-US" sz="3000" dirty="0"/>
          </a:p>
          <a:p>
            <a:r>
              <a:rPr lang="en-US" sz="3000" dirty="0">
                <a:cs typeface="Calibri"/>
              </a:rPr>
              <a:t>O’Brien, Louise M.  </a:t>
            </a:r>
            <a:r>
              <a:rPr lang="en-US" sz="3000" i="1" dirty="0">
                <a:cs typeface="Calibri"/>
              </a:rPr>
              <a:t>The neurocognitive effects of sleep disruption in children and adolescents</a:t>
            </a:r>
            <a:r>
              <a:rPr lang="en-US" sz="3000" dirty="0">
                <a:cs typeface="Calibri"/>
              </a:rPr>
              <a:t>.  Child and Adolescent Clinics of North America.  2009 Oct; 18(4): 813-823</a:t>
            </a:r>
          </a:p>
          <a:p>
            <a:r>
              <a:rPr lang="en-US" sz="3000" b="0" i="0" dirty="0" err="1">
                <a:effectLst/>
              </a:rPr>
              <a:t>Ohayon</a:t>
            </a:r>
            <a:r>
              <a:rPr lang="en-US" sz="3000" b="0" i="0" dirty="0">
                <a:effectLst/>
              </a:rPr>
              <a:t> MM, Roth T. What are the contributing factors for insomnia in the general population? J </a:t>
            </a:r>
            <a:r>
              <a:rPr lang="en-US" sz="3000" b="0" i="0" dirty="0" err="1">
                <a:effectLst/>
              </a:rPr>
              <a:t>Psychosom</a:t>
            </a:r>
            <a:r>
              <a:rPr lang="en-US" sz="3000" b="0" i="0" dirty="0">
                <a:effectLst/>
              </a:rPr>
              <a:t> Res. 2001 Dec;51(6):745-55. </a:t>
            </a:r>
            <a:r>
              <a:rPr lang="en-US" sz="3000" b="0" i="0" dirty="0" err="1">
                <a:effectLst/>
              </a:rPr>
              <a:t>doi</a:t>
            </a:r>
            <a:r>
              <a:rPr lang="en-US" sz="3000" b="0" i="0" dirty="0">
                <a:effectLst/>
              </a:rPr>
              <a:t>: 10.1016/s0022-3999(01)00285-9. PMID: 11750297.</a:t>
            </a:r>
            <a:endParaRPr lang="en-US" sz="3000" dirty="0">
              <a:cs typeface="Calibri"/>
            </a:endParaRPr>
          </a:p>
          <a:p>
            <a:r>
              <a:rPr lang="en-US" sz="3000" dirty="0">
                <a:effectLst/>
              </a:rPr>
              <a:t>Owens JA, Mindell JA. </a:t>
            </a:r>
            <a:r>
              <a:rPr lang="en-US" sz="3000" dirty="0" err="1">
                <a:effectLst/>
              </a:rPr>
              <a:t>Pediatr</a:t>
            </a:r>
            <a:r>
              <a:rPr lang="en-US" sz="3000" dirty="0">
                <a:effectLst/>
              </a:rPr>
              <a:t> Clin North Am. 2011;58:555-69. Sivertsen B et al. </a:t>
            </a:r>
            <a:r>
              <a:rPr lang="en-US" sz="3000" dirty="0" err="1">
                <a:effectLst/>
              </a:rPr>
              <a:t>Eur</a:t>
            </a:r>
            <a:r>
              <a:rPr lang="en-US" sz="3000" dirty="0">
                <a:effectLst/>
              </a:rPr>
              <a:t> Child </a:t>
            </a:r>
            <a:r>
              <a:rPr lang="en-US" sz="3000" dirty="0" err="1">
                <a:effectLst/>
              </a:rPr>
              <a:t>Adolesc</a:t>
            </a:r>
            <a:r>
              <a:rPr lang="en-US" sz="3000" dirty="0">
                <a:effectLst/>
              </a:rPr>
              <a:t> Psychiatry. 2014;23:681-9. </a:t>
            </a:r>
          </a:p>
          <a:p>
            <a:r>
              <a:rPr lang="en-US" sz="3000" dirty="0" err="1">
                <a:effectLst/>
              </a:rPr>
              <a:t>Sadeh</a:t>
            </a:r>
            <a:r>
              <a:rPr lang="en-US" sz="3000" dirty="0">
                <a:effectLst/>
              </a:rPr>
              <a:t> A. Sleep Disorders, 1996, vol. 5 (685-700)</a:t>
            </a:r>
            <a:br>
              <a:rPr lang="en-US" sz="3000" dirty="0">
                <a:effectLst/>
              </a:rPr>
            </a:br>
            <a:r>
              <a:rPr lang="en-US" sz="3000" dirty="0" err="1">
                <a:effectLst/>
              </a:rPr>
              <a:t>Chorney</a:t>
            </a:r>
            <a:r>
              <a:rPr lang="en-US" sz="3000" dirty="0">
                <a:effectLst/>
              </a:rPr>
              <a:t> DB et al. Journal of Pediatric Psychology, 2008;33(4):339–348 </a:t>
            </a:r>
          </a:p>
          <a:p>
            <a:pPr algn="l"/>
            <a:r>
              <a:rPr lang="en-US" sz="3000" b="0" i="0" dirty="0">
                <a:effectLst/>
              </a:rPr>
              <a:t>Substance Abuse and Mental Health Services Administration. Impact of the DSM-IV to DSM-5 Changes on the National Survey on Drug Use and Health [Internet]. Rockville (MD): Substance Abuse and Mental Health Services Administration (US); 2016 Jun. Table 3.35, DSM-IV to DSM-5 Hypersomnolence Disorder Comparison. Available from: https://</a:t>
            </a:r>
            <a:r>
              <a:rPr lang="en-US" sz="3000" b="0" i="0" dirty="0" err="1">
                <a:effectLst/>
              </a:rPr>
              <a:t>www.ncbi.nlm.nih.gov</a:t>
            </a:r>
            <a:r>
              <a:rPr lang="en-US" sz="3000" b="0" i="0" dirty="0">
                <a:effectLst/>
              </a:rPr>
              <a:t>/books/NBK519704/table/ch3.t35/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8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3D43-4ED5-A6DE-2F81-9CB79E13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686136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The Sleep Cycle</a:t>
            </a:r>
          </a:p>
        </p:txBody>
      </p:sp>
      <p:pic>
        <p:nvPicPr>
          <p:cNvPr id="3074" name="Picture 2" descr="Sleep Cycle: What Is REM Sleep? - Pure Hemp Botanicals">
            <a:extLst>
              <a:ext uri="{FF2B5EF4-FFF2-40B4-BE49-F238E27FC236}">
                <a16:creationId xmlns:a16="http://schemas.microsoft.com/office/drawing/2014/main" id="{DFE44A94-7AB1-67E8-8E12-2B54E92D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99" y="1539240"/>
            <a:ext cx="8356600" cy="501396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2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8384B2C-D83C-48C4-9FE2-0152FEACA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FD2FE0B-1D1F-4433-BE67-459AD045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4871E05-8AE2-4B65-BBAB-03AB6AB21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88A0541-D60C-48FD-B22E-B3057F4A4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975E7A-D475-4711-8E1B-57C3AA072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07FF63-F6C7-4F68-8B20-E8208634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C5F6C-AAD8-8160-DF59-A9B589E9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Daily Sleep by Age</a:t>
            </a:r>
            <a:br>
              <a:rPr lang="en-US" dirty="0"/>
            </a:br>
            <a:r>
              <a:rPr lang="en-US" sz="2500" dirty="0"/>
              <a:t>REM &amp; NREM Sleep by Age</a:t>
            </a:r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E3E9A47C-B4EC-8E2E-341D-7FA18B62C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768" y="2052116"/>
            <a:ext cx="3104195" cy="3997828"/>
          </a:xfrm>
        </p:spPr>
        <p:txBody>
          <a:bodyPr>
            <a:normAutofit/>
          </a:bodyPr>
          <a:lstStyle/>
          <a:p>
            <a:r>
              <a:rPr lang="en-US" sz="1600" dirty="0"/>
              <a:t>During childhood, sleep accounts for 40% of the day </a:t>
            </a:r>
          </a:p>
          <a:p>
            <a:r>
              <a:rPr lang="en-US" sz="1600" dirty="0"/>
              <a:t>At birth, REM is approx. 50% of sleep cycle</a:t>
            </a:r>
          </a:p>
          <a:p>
            <a:r>
              <a:rPr lang="en-US" sz="1600" dirty="0"/>
              <a:t>Decreases to approx. 25% in adulthood</a:t>
            </a:r>
          </a:p>
        </p:txBody>
      </p:sp>
      <p:pic>
        <p:nvPicPr>
          <p:cNvPr id="10" name="Content Placeholder 9" descr="Chart, funnel chart&#10;&#10;Description automatically generated">
            <a:extLst>
              <a:ext uri="{FF2B5EF4-FFF2-40B4-BE49-F238E27FC236}">
                <a16:creationId xmlns:a16="http://schemas.microsoft.com/office/drawing/2014/main" id="{D7E32740-51E1-9604-2848-9AFA3ED1A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2530431"/>
            <a:ext cx="5905243" cy="304119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C956270-A498-477A-B5CA-11E37947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7093E-43F7-8908-C85A-EF49BE94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Ramifications of Sleep Dysfunction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E9E48A-1A9F-EA0D-A736-7D16CA73E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1114"/>
              </p:ext>
            </p:extLst>
          </p:nvPr>
        </p:nvGraphicFramePr>
        <p:xfrm>
          <a:off x="2611807" y="2367883"/>
          <a:ext cx="791566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16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18944-7E6C-E5FC-3315-6D7F26E9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2" y="1201723"/>
            <a:ext cx="2812177" cy="445455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DSM-V </a:t>
            </a:r>
            <a:br>
              <a:rPr lang="en-US" sz="3200" dirty="0"/>
            </a:br>
            <a:r>
              <a:rPr lang="en-US" sz="3200" dirty="0"/>
              <a:t>Sleep-wake Classifications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45ACF-DABA-410D-9663-DACA842E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25978"/>
            <a:ext cx="0" cy="32060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3653-D109-23E8-CFEB-5DB43D83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045" y="846395"/>
            <a:ext cx="5595093" cy="5165210"/>
          </a:xfrm>
        </p:spPr>
        <p:txBody>
          <a:bodyPr anchor="ctr">
            <a:normAutofit/>
          </a:bodyPr>
          <a:lstStyle/>
          <a:p>
            <a:r>
              <a:rPr lang="en-US" sz="1400" dirty="0"/>
              <a:t>DSM-V classifies sleep-wake disorders into 10 groups:</a:t>
            </a:r>
          </a:p>
          <a:p>
            <a:pPr lvl="1"/>
            <a:r>
              <a:rPr lang="en-US" sz="1400" dirty="0"/>
              <a:t>Insomnia Disorder</a:t>
            </a:r>
          </a:p>
          <a:p>
            <a:pPr lvl="1"/>
            <a:r>
              <a:rPr lang="en-US" sz="1400" dirty="0"/>
              <a:t>Hypersomnolence Disorder</a:t>
            </a:r>
          </a:p>
          <a:p>
            <a:pPr lvl="1"/>
            <a:r>
              <a:rPr lang="en-US" sz="1400" dirty="0"/>
              <a:t>Narcolepsy</a:t>
            </a:r>
          </a:p>
          <a:p>
            <a:pPr lvl="1"/>
            <a:r>
              <a:rPr lang="en-US" sz="1400" dirty="0"/>
              <a:t>Breathing-related Sleep Disorders</a:t>
            </a:r>
          </a:p>
          <a:p>
            <a:pPr lvl="1"/>
            <a:r>
              <a:rPr lang="en-US" sz="1400" dirty="0"/>
              <a:t>Circadian Rhythm Sleep Disorder</a:t>
            </a:r>
          </a:p>
          <a:p>
            <a:pPr lvl="1"/>
            <a:r>
              <a:rPr lang="en-US" sz="1400" dirty="0"/>
              <a:t>Non-REM (NREM) sleep arousal disorders</a:t>
            </a:r>
          </a:p>
          <a:p>
            <a:pPr lvl="1"/>
            <a:r>
              <a:rPr lang="en-US" sz="1400" dirty="0"/>
              <a:t>REM sleep behavior disorder</a:t>
            </a:r>
          </a:p>
          <a:p>
            <a:pPr lvl="1"/>
            <a:r>
              <a:rPr lang="en-US" sz="1400" dirty="0"/>
              <a:t>Nightmare disorder</a:t>
            </a:r>
          </a:p>
          <a:p>
            <a:pPr lvl="1"/>
            <a:r>
              <a:rPr lang="en-US" sz="1400" dirty="0"/>
              <a:t>Restless leg syndrome</a:t>
            </a:r>
          </a:p>
          <a:p>
            <a:pPr lvl="1"/>
            <a:r>
              <a:rPr lang="en-US" sz="1400" dirty="0">
                <a:latin typeface="Georgia" panose="02040502050405020303" pitchFamily="18" charset="0"/>
              </a:rPr>
              <a:t>S</a:t>
            </a:r>
            <a:r>
              <a:rPr lang="en-US" sz="1400" b="0" i="0" dirty="0">
                <a:effectLst/>
                <a:latin typeface="Georgia" panose="02040502050405020303" pitchFamily="18" charset="0"/>
              </a:rPr>
              <a:t>ubstance- or medication-induced sleep disorder</a:t>
            </a:r>
          </a:p>
        </p:txBody>
      </p:sp>
    </p:spTree>
    <p:extLst>
      <p:ext uri="{BB962C8B-B14F-4D97-AF65-F5344CB8AC3E}">
        <p14:creationId xmlns:p14="http://schemas.microsoft.com/office/powerpoint/2010/main" val="156550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6760A-C649-BBCF-A48B-8B5731D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Pediatric 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577C0-A2DE-0B54-BF81-C2DE9B62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Healthy sleeping habits for children are crucial to their physical and mental development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Sleep Disorders have been linked to a variety of psychiatric and non-psychiatric disease processes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Sleep disturbances can be the primary issue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Sleep disturbances can be a comorbid issue 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i ta ndihmoni fëmijën tuaj të flejë gjatë natës? | Albanian Post">
            <a:extLst>
              <a:ext uri="{FF2B5EF4-FFF2-40B4-BE49-F238E27FC236}">
                <a16:creationId xmlns:a16="http://schemas.microsoft.com/office/drawing/2014/main" id="{3458DC44-5AB4-84C6-1D54-A28D7FA3C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43975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2081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6760A-C649-BBCF-A48B-8B5731D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Pediatric 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577C0-A2DE-0B54-BF81-C2DE9B62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Prevalence is approx. 20-25% of children in the U.S. experience a sleeping problem</a:t>
            </a:r>
          </a:p>
          <a:p>
            <a:pPr>
              <a:lnSpc>
                <a:spcPct val="110000"/>
              </a:lnSpc>
            </a:pPr>
            <a:r>
              <a:rPr lang="en-US" sz="1700"/>
              <a:t>An estimated 3.7% have an official ICD-9 diagnosis </a:t>
            </a:r>
          </a:p>
          <a:p>
            <a:pPr>
              <a:lnSpc>
                <a:spcPct val="110000"/>
              </a:lnSpc>
            </a:pPr>
            <a:r>
              <a:rPr lang="en-US" sz="1700"/>
              <a:t>Interferes with daily patient and family functioning</a:t>
            </a:r>
          </a:p>
          <a:p>
            <a:pPr>
              <a:lnSpc>
                <a:spcPct val="110000"/>
              </a:lnSpc>
            </a:pPr>
            <a:r>
              <a:rPr lang="en-US" sz="1700"/>
              <a:t>Sleep problems cause significant emotional, behavioral and cognitive dysfunction </a:t>
            </a:r>
          </a:p>
          <a:p>
            <a:pPr>
              <a:lnSpc>
                <a:spcPct val="110000"/>
              </a:lnSpc>
            </a:pPr>
            <a:r>
              <a:rPr lang="en-US" sz="1700"/>
              <a:t>Common amongst children with neurodevelopment, medical and psychiatric disorders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i ta ndihmoni fëmijën tuaj të flejë gjatë natës? | Albanian Post">
            <a:extLst>
              <a:ext uri="{FF2B5EF4-FFF2-40B4-BE49-F238E27FC236}">
                <a16:creationId xmlns:a16="http://schemas.microsoft.com/office/drawing/2014/main" id="{3458DC44-5AB4-84C6-1D54-A28D7FA3C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43975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2081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C4AF46-A1F3-4DF9-8F71-44A6B10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798FC9-A14A-487D-88A2-A57F0029D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065053-9EF0-4668-9CF6-DD9A49BE2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D8DEDF-3AC4-4735-B9FF-7BE084C2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06AA5C-5136-4C1B-8030-6FE6F0F55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410167-A5D0-4B9C-A90D-300AF653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A2D297-946C-413D-8762-81BB0BB7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id="{31BF1BAA-C14D-2A7F-53F7-A478AD472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88465"/>
              </p:ext>
            </p:extLst>
          </p:nvPr>
        </p:nvGraphicFramePr>
        <p:xfrm>
          <a:off x="2269693" y="341215"/>
          <a:ext cx="7650479" cy="414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301">
                  <a:extLst>
                    <a:ext uri="{9D8B030D-6E8A-4147-A177-3AD203B41FA5}">
                      <a16:colId xmlns:a16="http://schemas.microsoft.com/office/drawing/2014/main" val="3060237663"/>
                    </a:ext>
                  </a:extLst>
                </a:gridCol>
                <a:gridCol w="3551178">
                  <a:extLst>
                    <a:ext uri="{9D8B030D-6E8A-4147-A177-3AD203B41FA5}">
                      <a16:colId xmlns:a16="http://schemas.microsoft.com/office/drawing/2014/main" val="272927342"/>
                    </a:ext>
                  </a:extLst>
                </a:gridCol>
              </a:tblGrid>
              <a:tr h="527044">
                <a:tc>
                  <a:txBody>
                    <a:bodyPr/>
                    <a:lstStyle/>
                    <a:p>
                      <a:r>
                        <a:rPr lang="en-US" sz="1400" dirty="0"/>
                        <a:t>Grouping (based on ICD-9 codes)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Rates (%)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3987394889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Bruxism 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0.004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2327981207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Circadian Rhythm Disorder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0.005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2238901790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Hypersomnia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0.004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1502187021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Infant Apnea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0.89 (0-12 </a:t>
                      </a:r>
                      <a:r>
                        <a:rPr lang="en-US" sz="1400" err="1"/>
                        <a:t>mo</a:t>
                      </a:r>
                      <a:r>
                        <a:rPr lang="en-US" sz="1400"/>
                        <a:t>)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456246972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Insomnia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0.05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996799950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Narcolepsy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0.003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1080813308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Nocturnal Enuresis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1.2 (&gt;4 y)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3590768138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Parasomnias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0.05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3914139259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Restless Leg Syndrome 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0.02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701827524"/>
                  </a:ext>
                </a:extLst>
              </a:tr>
              <a:tr h="313378">
                <a:tc>
                  <a:txBody>
                    <a:bodyPr/>
                    <a:lstStyle/>
                    <a:p>
                      <a:r>
                        <a:rPr lang="en-US" sz="1400"/>
                        <a:t>Sleep-Disordered Breathing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1.04 (OSA and snoring)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1053092891"/>
                  </a:ext>
                </a:extLst>
              </a:tr>
              <a:tr h="479562">
                <a:tc>
                  <a:txBody>
                    <a:bodyPr/>
                    <a:lstStyle/>
                    <a:p>
                      <a:r>
                        <a:rPr lang="en-US" sz="1300" dirty="0"/>
                        <a:t>Sleep Disorder Not Otherwise Specified</a:t>
                      </a:r>
                    </a:p>
                  </a:txBody>
                  <a:tcPr marL="73472" marR="73472" marT="36736" marB="3673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</a:t>
                      </a:r>
                    </a:p>
                  </a:txBody>
                  <a:tcPr marL="73472" marR="73472" marT="36736" marB="36736"/>
                </a:tc>
                <a:extLst>
                  <a:ext uri="{0D108BD9-81ED-4DB2-BD59-A6C34878D82A}">
                    <a16:rowId xmlns:a16="http://schemas.microsoft.com/office/drawing/2014/main" val="82785933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C7B1BA-D72E-8DDD-BE71-F2A60CF4D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34315"/>
              </p:ext>
            </p:extLst>
          </p:nvPr>
        </p:nvGraphicFramePr>
        <p:xfrm>
          <a:off x="2269692" y="4781416"/>
          <a:ext cx="76504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769">
                  <a:extLst>
                    <a:ext uri="{9D8B030D-6E8A-4147-A177-3AD203B41FA5}">
                      <a16:colId xmlns:a16="http://schemas.microsoft.com/office/drawing/2014/main" val="4110215162"/>
                    </a:ext>
                  </a:extLst>
                </a:gridCol>
                <a:gridCol w="3500711">
                  <a:extLst>
                    <a:ext uri="{9D8B030D-6E8A-4147-A177-3AD203B41FA5}">
                      <a16:colId xmlns:a16="http://schemas.microsoft.com/office/drawing/2014/main" val="3661141523"/>
                    </a:ext>
                  </a:extLst>
                </a:gridCol>
              </a:tblGrid>
              <a:tr h="357480">
                <a:tc>
                  <a:txBody>
                    <a:bodyPr/>
                    <a:lstStyle/>
                    <a:p>
                      <a:r>
                        <a:rPr lang="en-US" dirty="0"/>
                        <a:t>Grouping (based on ICD-9 codes)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841132"/>
                  </a:ext>
                </a:extLst>
              </a:tr>
              <a:tr h="357480">
                <a:tc>
                  <a:txBody>
                    <a:bodyPr/>
                    <a:lstStyle/>
                    <a:p>
                      <a:r>
                        <a:rPr lang="en-US" dirty="0"/>
                        <a:t>ADHD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50092"/>
                  </a:ext>
                </a:extLst>
              </a:tr>
              <a:tr h="357480">
                <a:tc>
                  <a:txBody>
                    <a:bodyPr/>
                    <a:lstStyle/>
                    <a:p>
                      <a:r>
                        <a:rPr lang="en-US" dirty="0"/>
                        <a:t>Autism Spectrum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39608"/>
                  </a:ext>
                </a:extLst>
              </a:tr>
              <a:tr h="357480">
                <a:tc>
                  <a:txBody>
                    <a:bodyPr/>
                    <a:lstStyle/>
                    <a:p>
                      <a:r>
                        <a:rPr lang="en-US" dirty="0"/>
                        <a:t>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24413"/>
                  </a:ext>
                </a:extLst>
              </a:tr>
              <a:tr h="357480">
                <a:tc>
                  <a:txBody>
                    <a:bodyPr/>
                    <a:lstStyle/>
                    <a:p>
                      <a:r>
                        <a:rPr lang="en-US" dirty="0"/>
                        <a:t>Type 1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2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78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{05626AD0-2780-1B46-8DC0-E37561A97836}tf16401378</Template>
  <TotalTime>14000</TotalTime>
  <Words>2430</Words>
  <Application>Microsoft Office PowerPoint</Application>
  <PresentationFormat>Widescreen</PresentationFormat>
  <Paragraphs>381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Cambria</vt:lpstr>
      <vt:lpstr>Courier New</vt:lpstr>
      <vt:lpstr>Georgia</vt:lpstr>
      <vt:lpstr>MS Shell Dlg 2</vt:lpstr>
      <vt:lpstr>Open Sans</vt:lpstr>
      <vt:lpstr>proxima_nova_rgregular</vt:lpstr>
      <vt:lpstr>Symbol</vt:lpstr>
      <vt:lpstr>Times New Roman</vt:lpstr>
      <vt:lpstr>Wingdings</vt:lpstr>
      <vt:lpstr>Wingdings 3</vt:lpstr>
      <vt:lpstr>Madison</vt:lpstr>
      <vt:lpstr>Pediatric Sleep Disorders</vt:lpstr>
      <vt:lpstr>Objectives </vt:lpstr>
      <vt:lpstr>The Sleep Cycle</vt:lpstr>
      <vt:lpstr>Total Daily Sleep by Age REM &amp; NREM Sleep by Age</vt:lpstr>
      <vt:lpstr>Ramifications of Sleep Dysfunction</vt:lpstr>
      <vt:lpstr>DSM-V  Sleep-wake Classifications</vt:lpstr>
      <vt:lpstr>Pediatric Sleep Disorders</vt:lpstr>
      <vt:lpstr>Pediatric Sleep Disorders</vt:lpstr>
      <vt:lpstr>PowerPoint Presentation</vt:lpstr>
      <vt:lpstr>Sleep Disturbances as a  Psychiatric Disease Process</vt:lpstr>
      <vt:lpstr>Major Depressive Disorder and  Sleep Disorders</vt:lpstr>
      <vt:lpstr>Generalized Anxiety Disorders and  Sleep Disorders</vt:lpstr>
      <vt:lpstr>PTSD and Sleep Disorders</vt:lpstr>
      <vt:lpstr>ADHD and Sleep Disorders</vt:lpstr>
      <vt:lpstr>Insomnia</vt:lpstr>
      <vt:lpstr>Hypersomnolence</vt:lpstr>
      <vt:lpstr>Narcolepsy</vt:lpstr>
      <vt:lpstr>Breathing Related Sleep Disorders</vt:lpstr>
      <vt:lpstr>Breathing Related Sleep Disorders</vt:lpstr>
      <vt:lpstr>Circadian Rhythm Sleep Disorders</vt:lpstr>
      <vt:lpstr>Non-REM Sleep Arousal Disorders</vt:lpstr>
      <vt:lpstr>REM Sleep Behavior Disorder</vt:lpstr>
      <vt:lpstr>Nightmare Disorder</vt:lpstr>
      <vt:lpstr>Substance or Medication Induced Sleep Disorder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Disorders</dc:title>
  <dc:creator>Nicholas Natalizio</dc:creator>
  <cp:lastModifiedBy>Gosselin, Kimberly</cp:lastModifiedBy>
  <cp:revision>21</cp:revision>
  <dcterms:created xsi:type="dcterms:W3CDTF">2023-01-22T17:55:09Z</dcterms:created>
  <dcterms:modified xsi:type="dcterms:W3CDTF">2023-02-02T19:50:41Z</dcterms:modified>
</cp:coreProperties>
</file>