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entation.xml" ContentType="application/vnd.openxmlformats-officedocument.presentationml.presentation.main+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5"/>
  </p:notesMasterIdLst>
  <p:sldIdLst>
    <p:sldId id="256" r:id="rId2"/>
    <p:sldId id="274" r:id="rId3"/>
    <p:sldId id="264" r:id="rId4"/>
    <p:sldId id="258" r:id="rId5"/>
    <p:sldId id="263" r:id="rId6"/>
    <p:sldId id="281" r:id="rId7"/>
    <p:sldId id="282" r:id="rId8"/>
    <p:sldId id="277" r:id="rId9"/>
    <p:sldId id="278" r:id="rId10"/>
    <p:sldId id="259" r:id="rId11"/>
    <p:sldId id="262" r:id="rId12"/>
    <p:sldId id="283" r:id="rId13"/>
    <p:sldId id="279" r:id="rId14"/>
    <p:sldId id="260" r:id="rId15"/>
    <p:sldId id="272" r:id="rId16"/>
    <p:sldId id="273" r:id="rId17"/>
    <p:sldId id="261" r:id="rId18"/>
    <p:sldId id="269" r:id="rId19"/>
    <p:sldId id="270" r:id="rId20"/>
    <p:sldId id="268" r:id="rId21"/>
    <p:sldId id="284" r:id="rId22"/>
    <p:sldId id="266" r:id="rId23"/>
    <p:sldId id="285"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2A7BC2-BB6F-7D0F-58E1-E39781DF3DAC}" v="11" dt="2023-12-04T18:34:02.801"/>
    <p1510:client id="{BBC374C2-29AE-4770-B916-74D0DBD288A3}" v="17" dt="2023-12-04T18:54:42.095"/>
    <p1510:client id="{D9662336-D596-FF4B-A9F5-B3DE32C24952}" v="3192" dt="2023-12-04T22:04:48.1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0231"/>
  </p:normalViewPr>
  <p:slideViewPr>
    <p:cSldViewPr snapToGrid="0">
      <p:cViewPr varScale="1">
        <p:scale>
          <a:sx n="101" d="100"/>
          <a:sy n="101" d="100"/>
        </p:scale>
        <p:origin x="10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DB4331-5D00-4EAE-A358-DF1DD1D0B692}" type="datetimeFigureOut">
              <a:t>12/5/23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639CE0-2A66-469B-9D3A-4922E14DFCBF}" type="slidenum">
              <a:t>‹#›</a:t>
            </a:fld>
            <a:endParaRPr lang="en-US"/>
          </a:p>
        </p:txBody>
      </p:sp>
    </p:spTree>
    <p:extLst>
      <p:ext uri="{BB962C8B-B14F-4D97-AF65-F5344CB8AC3E}">
        <p14:creationId xmlns:p14="http://schemas.microsoft.com/office/powerpoint/2010/main" val="2484497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www.cdc.gov/sleep/about_sleep/how_much_sleep.html" TargetMode="External"/><Relationship Id="rId3" Type="http://schemas.openxmlformats.org/officeDocument/2006/relationships/hyperlink" Target="https://www.cdc.gov/ncbddd/adhd/data.html#another" TargetMode="External"/><Relationship Id="rId7" Type="http://schemas.openxmlformats.org/officeDocument/2006/relationships/hyperlink" Target="https://www.cdc.gov/nccdphp/dnpao/multimedia/infographics/getmoving.html"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www.cdc.gov/physicalactivity/basics/index.htm" TargetMode="External"/><Relationship Id="rId5" Type="http://schemas.openxmlformats.org/officeDocument/2006/relationships/hyperlink" Target="https://www.cdc.gov/healthyweight/children/index.html" TargetMode="External"/><Relationship Id="rId4" Type="http://schemas.openxmlformats.org/officeDocument/2006/relationships/hyperlink" Target="https://www.cdc.gov/ncbddd/adhd/conditions.html" TargetMode="External"/><Relationship Id="rId9" Type="http://schemas.openxmlformats.org/officeDocument/2006/relationships/hyperlink" Target="https://www.cdc.gov/ncbddd/adhd/features/protecting-adhd-children.html"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ailymed.nlm.nih.gov/dailymed/drugInfo.cfm?setid=0862f02a-72a8-41cc-8845-57cf4974bb6f"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xelstrymhcp.com/adhd-medication-efficacy-side-effects"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otsuka-us.com/news/otsuka-pharmaceutical-announces-positive-topline-results-two-pivotal-phase-3-trials"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psychiatrictimes.com/view/mixed-bag-phase-3-data-for-adhd-treatment-presented-at-ashp-meeting"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massgeneral.org/news/press-release/clinical-trial-demonstrates-benefits-of-solriamfetol-for-adults-with-adhd"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clinicaltrials.gov/study/NCT04839562?term=NCT04839562&amp;rank=1" TargetMode="External"/><Relationship Id="rId5" Type="http://schemas.openxmlformats.org/officeDocument/2006/relationships/hyperlink" Target="https://www.pharmaceutical-technology.com/data-insights/solriamfetol-hydrochloride-axsome-therapeutics-attention-deficit-hyperactivity-disorder-adhd-likelihood-of-approval-2/?cf-view" TargetMode="External"/><Relationship Id="rId4" Type="http://schemas.openxmlformats.org/officeDocument/2006/relationships/hyperlink" Target="https://pubmed.ncbi.nlm.nih.gov/37819836/"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ingulate.com/news-releases/news-release-details/cingulate-announces-positive-top-line-results-phase-3-adult"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biospace.com/article/releases/cingulate-announces-detailed-trial-results-from-phase-3-adult-efficacy-and-safety-trial-of-ctx-1301-dexmethylphenidate-for-adhd/"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healthday.com/health-news/child-health/adhd-2662667533.html"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nature.com/articles/s41398-023-02547-7"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understood.org/en/articles/news-study-suggests-squirming-may-help-some-kids-with-adhd-learn" TargetMode="External"/><Relationship Id="rId7" Type="http://schemas.openxmlformats.org/officeDocument/2006/relationships/hyperlink" Target="https://justmind.org/motivation-and-rewards-for-kids-with-and-without-adhd/"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embracingyoutherapy.com/how-the-reward-system-in-adhd-affects-motivation/" TargetMode="External"/><Relationship Id="rId5" Type="http://schemas.openxmlformats.org/officeDocument/2006/relationships/hyperlink" Target="https://www.webmd.com/add-adhd/childhood-adhd/exercise-for-children-with-adhd_" TargetMode="External"/><Relationship Id="rId4" Type="http://schemas.openxmlformats.org/officeDocument/2006/relationships/hyperlink" Target="https://link.springer.com/article/10.1007/s10802-015-0011-1"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ncbi.nlm.nih.gov/pmc/articles/PMC8042533/#note-ZOI210181-1-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r>
              <a:rPr lang="en-US"/>
              <a:t>Multifactorial, but ultimately results from altered catecholamine metabolism</a:t>
            </a:r>
          </a:p>
          <a:p>
            <a:pPr marL="285750" indent="-285750">
              <a:lnSpc>
                <a:spcPct val="90000"/>
              </a:lnSpc>
              <a:spcBef>
                <a:spcPts val="1000"/>
              </a:spcBef>
              <a:buFont typeface="Arial"/>
              <a:buChar char="•"/>
            </a:pPr>
            <a:r>
              <a:rPr lang="en-US"/>
              <a:t>Genetic Factors: </a:t>
            </a:r>
            <a:endParaRPr lang="en-US">
              <a:ea typeface="Calibri"/>
              <a:cs typeface="Calibri"/>
            </a:endParaRPr>
          </a:p>
          <a:p>
            <a:pPr lvl="1">
              <a:lnSpc>
                <a:spcPct val="90000"/>
              </a:lnSpc>
              <a:spcBef>
                <a:spcPts val="500"/>
              </a:spcBef>
              <a:buFont typeface="Courier New,monospace"/>
              <a:buChar char="•"/>
            </a:pPr>
            <a:r>
              <a:rPr lang="en-US"/>
              <a:t>Family history of ADHD</a:t>
            </a:r>
            <a:endParaRPr lang="en-US">
              <a:cs typeface="Calibri"/>
            </a:endParaRPr>
          </a:p>
          <a:p>
            <a:pPr marL="285750" indent="-285750">
              <a:lnSpc>
                <a:spcPct val="90000"/>
              </a:lnSpc>
              <a:spcBef>
                <a:spcPts val="1000"/>
              </a:spcBef>
              <a:buFont typeface="Wingdings,Sans-Serif"/>
              <a:buChar char="§"/>
            </a:pPr>
            <a:r>
              <a:rPr lang="en-US"/>
              <a:t>Environmental Factors:</a:t>
            </a:r>
            <a:endParaRPr lang="en-US">
              <a:ea typeface="Calibri"/>
              <a:cs typeface="Calibri"/>
            </a:endParaRPr>
          </a:p>
          <a:p>
            <a:pPr lvl="1">
              <a:lnSpc>
                <a:spcPct val="90000"/>
              </a:lnSpc>
              <a:spcBef>
                <a:spcPts val="500"/>
              </a:spcBef>
              <a:buFont typeface="Courier New,monospace"/>
              <a:buChar char="•"/>
            </a:pPr>
            <a:r>
              <a:rPr lang="en-US"/>
              <a:t>Premature birth</a:t>
            </a:r>
            <a:endParaRPr lang="en-US">
              <a:ea typeface="Calibri"/>
              <a:cs typeface="Calibri"/>
            </a:endParaRPr>
          </a:p>
          <a:p>
            <a:pPr lvl="2">
              <a:lnSpc>
                <a:spcPct val="90000"/>
              </a:lnSpc>
              <a:spcBef>
                <a:spcPts val="500"/>
              </a:spcBef>
              <a:buFont typeface="Wingdings,Sans-Serif"/>
              <a:buChar char="•"/>
            </a:pPr>
            <a:r>
              <a:rPr lang="en-US"/>
              <a:t>&lt; 32 weeks more commonly show inattentive type ADHD</a:t>
            </a:r>
            <a:endParaRPr lang="en-US">
              <a:cs typeface="Calibri"/>
            </a:endParaRPr>
          </a:p>
          <a:p>
            <a:pPr lvl="1">
              <a:lnSpc>
                <a:spcPct val="90000"/>
              </a:lnSpc>
              <a:spcBef>
                <a:spcPts val="500"/>
              </a:spcBef>
              <a:buFont typeface="Courier New,monospace"/>
              <a:buChar char="•"/>
            </a:pPr>
            <a:r>
              <a:rPr lang="en-US"/>
              <a:t>Exposure to EtOH in-utero</a:t>
            </a:r>
            <a:endParaRPr lang="en-US">
              <a:cs typeface="Calibri"/>
            </a:endParaRPr>
          </a:p>
        </p:txBody>
      </p:sp>
      <p:sp>
        <p:nvSpPr>
          <p:cNvPr id="4" name="Slide Number Placeholder 3"/>
          <p:cNvSpPr>
            <a:spLocks noGrp="1"/>
          </p:cNvSpPr>
          <p:nvPr>
            <p:ph type="sldNum" sz="quarter" idx="5"/>
          </p:nvPr>
        </p:nvSpPr>
        <p:spPr/>
        <p:txBody>
          <a:bodyPr/>
          <a:lstStyle/>
          <a:p>
            <a:fld id="{AA639CE0-2A66-469B-9D3A-4922E14DFCBF}" type="slidenum">
              <a:rPr lang="en-US"/>
              <a:t>2</a:t>
            </a:fld>
            <a:endParaRPr lang="en-US"/>
          </a:p>
        </p:txBody>
      </p:sp>
    </p:spTree>
    <p:extLst>
      <p:ext uri="{BB962C8B-B14F-4D97-AF65-F5344CB8AC3E}">
        <p14:creationId xmlns:p14="http://schemas.microsoft.com/office/powerpoint/2010/main" val="4170927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Re-read the conclusions and verify findings****</a:t>
            </a:r>
          </a:p>
          <a:p>
            <a:r>
              <a:rPr lang="en-US" dirty="0">
                <a:cs typeface="Calibri"/>
              </a:rPr>
              <a:t>Polypharmacy? </a:t>
            </a:r>
          </a:p>
          <a:p>
            <a:endParaRPr lang="en-US" dirty="0">
              <a:cs typeface="Calibri"/>
            </a:endParaRPr>
          </a:p>
          <a:p>
            <a:r>
              <a:rPr lang="en-US" dirty="0">
                <a:cs typeface="Calibri"/>
              </a:rPr>
              <a:t>Can delete this slide...</a:t>
            </a:r>
          </a:p>
        </p:txBody>
      </p:sp>
      <p:sp>
        <p:nvSpPr>
          <p:cNvPr id="4" name="Slide Number Placeholder 3"/>
          <p:cNvSpPr>
            <a:spLocks noGrp="1"/>
          </p:cNvSpPr>
          <p:nvPr>
            <p:ph type="sldNum" sz="quarter" idx="5"/>
          </p:nvPr>
        </p:nvSpPr>
        <p:spPr/>
        <p:txBody>
          <a:bodyPr/>
          <a:lstStyle/>
          <a:p>
            <a:fld id="{AA639CE0-2A66-469B-9D3A-4922E14DFCBF}" type="slidenum">
              <a:rPr lang="en-US"/>
              <a:t>13</a:t>
            </a:fld>
            <a:endParaRPr lang="en-US"/>
          </a:p>
        </p:txBody>
      </p:sp>
    </p:spTree>
    <p:extLst>
      <p:ext uri="{BB962C8B-B14F-4D97-AF65-F5344CB8AC3E}">
        <p14:creationId xmlns:p14="http://schemas.microsoft.com/office/powerpoint/2010/main" val="4050824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cs typeface="Calibri"/>
              </a:rPr>
              <a:t>Image References:</a:t>
            </a:r>
            <a:endParaRPr lang="en-US" dirty="0"/>
          </a:p>
          <a:p>
            <a:r>
              <a:rPr lang="en-US" dirty="0">
                <a:hlinkClick r:id="rId3"/>
              </a:rPr>
              <a:t>https://www.cdc.gov/ncbddd/adhd/data.html#another</a:t>
            </a:r>
            <a:endParaRPr lang="en-US" dirty="0">
              <a:cs typeface="Calibri"/>
            </a:endParaRPr>
          </a:p>
          <a:p>
            <a:r>
              <a:rPr lang="en-US" dirty="0">
                <a:hlinkClick r:id="rId4"/>
              </a:rPr>
              <a:t>https://www.cdc.gov/ncbddd/adhd/conditions.html</a:t>
            </a:r>
            <a:endParaRPr lang="en-US" dirty="0"/>
          </a:p>
          <a:p>
            <a:endParaRPr lang="en-US" dirty="0">
              <a:cs typeface="Calibri"/>
            </a:endParaRPr>
          </a:p>
          <a:p>
            <a:endParaRPr lang="en-US" dirty="0"/>
          </a:p>
          <a:p>
            <a:r>
              <a:rPr lang="en-US" dirty="0"/>
              <a:t>Risk of Injuries</a:t>
            </a:r>
            <a:endParaRPr lang="en-US" dirty="0">
              <a:ea typeface="Calibri"/>
              <a:cs typeface="Calibri"/>
            </a:endParaRPr>
          </a:p>
          <a:p>
            <a:r>
              <a:rPr lang="en-US" dirty="0"/>
              <a:t>Children and adolescents with ADHD are likely to get hurt more often and more severely than peers without ADHD. Research indicates that children with ADHD are significantly more likely to</a:t>
            </a:r>
            <a:endParaRPr lang="en-US" dirty="0">
              <a:ea typeface="Calibri"/>
              <a:cs typeface="Calibri"/>
            </a:endParaRPr>
          </a:p>
          <a:p>
            <a:pPr marL="171450" indent="-171450">
              <a:buFont typeface="Arial"/>
              <a:buChar char="•"/>
            </a:pPr>
            <a:r>
              <a:rPr lang="en-US" dirty="0"/>
              <a:t>Get injured while walking or riding a bicycle</a:t>
            </a:r>
            <a:endParaRPr lang="en-US" dirty="0">
              <a:ea typeface="Calibri"/>
              <a:cs typeface="Calibri"/>
            </a:endParaRPr>
          </a:p>
          <a:p>
            <a:pPr marL="171450" indent="-171450">
              <a:buFont typeface="Arial"/>
              <a:buChar char="•"/>
            </a:pPr>
            <a:r>
              <a:rPr lang="en-US" dirty="0"/>
              <a:t>Have head injuries</a:t>
            </a:r>
            <a:endParaRPr lang="en-US" dirty="0">
              <a:ea typeface="Calibri"/>
              <a:cs typeface="Calibri"/>
            </a:endParaRPr>
          </a:p>
          <a:p>
            <a:pPr marL="171450" indent="-171450">
              <a:buFont typeface="Arial"/>
              <a:buChar char="•"/>
            </a:pPr>
            <a:r>
              <a:rPr lang="en-US" dirty="0"/>
              <a:t>Injure more than one part of their body</a:t>
            </a:r>
            <a:endParaRPr lang="en-US" dirty="0">
              <a:ea typeface="Calibri"/>
              <a:cs typeface="Calibri"/>
            </a:endParaRPr>
          </a:p>
          <a:p>
            <a:pPr marL="171450" indent="-171450">
              <a:buFont typeface="Arial"/>
              <a:buChar char="•"/>
            </a:pPr>
            <a:r>
              <a:rPr lang="en-US" dirty="0"/>
              <a:t>Be hospitalized for unintentional poisoning</a:t>
            </a:r>
            <a:endParaRPr lang="en-US" dirty="0">
              <a:ea typeface="Calibri"/>
              <a:cs typeface="Calibri"/>
            </a:endParaRPr>
          </a:p>
          <a:p>
            <a:pPr marL="171450" indent="-171450">
              <a:buFont typeface="Arial"/>
              <a:buChar char="•"/>
            </a:pPr>
            <a:r>
              <a:rPr lang="en-US" dirty="0"/>
              <a:t>Be admitted to intensive care units or have an injury resulting in disability</a:t>
            </a:r>
            <a:endParaRPr lang="en-US" dirty="0">
              <a:ea typeface="Calibri"/>
              <a:cs typeface="Calibri"/>
            </a:endParaRPr>
          </a:p>
          <a:p>
            <a:r>
              <a:rPr lang="en-US" dirty="0"/>
              <a:t>More research is needed to understand why children with ADHD get injured, but it is likely that being inattentive and impulsive puts children at risk. For example, a young child with ADHD may not look for oncoming traffic while riding a bicycle or crossing the street, or may do something dangerous without thinking of the possible consequences. Teenagers with ADHD who drive may take unnecessary risks, may forget rules, or may not pay attention to traffic.</a:t>
            </a:r>
            <a:endParaRPr lang="en-US" dirty="0">
              <a:ea typeface="Calibri"/>
              <a:cs typeface="Calibri"/>
            </a:endParaRPr>
          </a:p>
          <a:p>
            <a:endParaRPr lang="en-US" dirty="0"/>
          </a:p>
          <a:p>
            <a:r>
              <a:rPr lang="en-US" dirty="0"/>
              <a:t>Health Risks</a:t>
            </a:r>
            <a:endParaRPr lang="en-US" dirty="0">
              <a:ea typeface="Calibri"/>
              <a:cs typeface="Calibri"/>
            </a:endParaRPr>
          </a:p>
          <a:p>
            <a:r>
              <a:rPr lang="en-US" dirty="0"/>
              <a:t>The core symptoms of ADHD, like impulsivity and inattention, might lead children to behave in ways that can put their health at risk or cause them to forget healthy and protective behaviors. Over time, if not addressed, these risks can lead to injury, disease, or even an earlier-than-expected death. In addition to injuries, children with ADHD are at increased risk for being overweight or having obesity. Healthy habits for children include:</a:t>
            </a:r>
            <a:endParaRPr lang="en-US" dirty="0">
              <a:ea typeface="Calibri"/>
              <a:cs typeface="Calibri"/>
            </a:endParaRPr>
          </a:p>
          <a:p>
            <a:pPr marL="171450" indent="-171450">
              <a:buFont typeface="Arial"/>
              <a:buChar char="•"/>
            </a:pPr>
            <a:r>
              <a:rPr lang="en-US" dirty="0"/>
              <a:t>Developing </a:t>
            </a:r>
            <a:r>
              <a:rPr lang="en-US" dirty="0">
                <a:hlinkClick r:id="rId5"/>
              </a:rPr>
              <a:t>healthy eating habits</a:t>
            </a:r>
            <a:r>
              <a:rPr lang="en-US" dirty="0"/>
              <a:t>, such as eating plenty of fruits, vegetables, and whole grains, and choosing lean protein sources.</a:t>
            </a:r>
            <a:endParaRPr lang="en-US" dirty="0">
              <a:ea typeface="Calibri"/>
              <a:cs typeface="Calibri"/>
            </a:endParaRPr>
          </a:p>
          <a:p>
            <a:pPr marL="171450" indent="-171450">
              <a:buFont typeface="Arial"/>
              <a:buChar char="•"/>
            </a:pPr>
            <a:r>
              <a:rPr lang="en-US" dirty="0"/>
              <a:t>Participating in daily </a:t>
            </a:r>
            <a:r>
              <a:rPr lang="en-US" dirty="0">
                <a:hlinkClick r:id="rId6"/>
              </a:rPr>
              <a:t>physical activity</a:t>
            </a:r>
            <a:r>
              <a:rPr lang="en-US" dirty="0"/>
              <a:t> based on age.</a:t>
            </a:r>
            <a:endParaRPr lang="en-US" dirty="0">
              <a:ea typeface="Calibri"/>
              <a:cs typeface="Calibri"/>
            </a:endParaRPr>
          </a:p>
          <a:p>
            <a:pPr marL="171450" indent="-171450">
              <a:buFont typeface="Arial"/>
              <a:buChar char="•"/>
            </a:pPr>
            <a:r>
              <a:rPr lang="en-US" dirty="0">
                <a:hlinkClick r:id="rId7"/>
              </a:rPr>
              <a:t>Limiting the amount of daily screen time</a:t>
            </a:r>
            <a:r>
              <a:rPr lang="en-US" dirty="0"/>
              <a:t> from TVs, computers, phones, and other electronics.</a:t>
            </a:r>
            <a:endParaRPr lang="en-US" dirty="0">
              <a:ea typeface="Calibri"/>
              <a:cs typeface="Calibri"/>
            </a:endParaRPr>
          </a:p>
          <a:p>
            <a:pPr marL="171450" indent="-171450">
              <a:buFont typeface="Arial"/>
              <a:buChar char="•"/>
            </a:pPr>
            <a:r>
              <a:rPr lang="en-US" dirty="0"/>
              <a:t>Getting the </a:t>
            </a:r>
            <a:r>
              <a:rPr lang="en-US" dirty="0">
                <a:hlinkClick r:id="rId8"/>
              </a:rPr>
              <a:t>recommended amount of sleep</a:t>
            </a:r>
            <a:r>
              <a:rPr lang="en-US" dirty="0"/>
              <a:t> each night based on age.</a:t>
            </a:r>
            <a:endParaRPr lang="en-US" dirty="0">
              <a:ea typeface="Calibri"/>
              <a:cs typeface="Calibri"/>
            </a:endParaRPr>
          </a:p>
          <a:p>
            <a:r>
              <a:rPr lang="en-US" dirty="0">
                <a:hlinkClick r:id="rId9"/>
              </a:rPr>
              <a:t>Learn more about protecting the health of children with ADHD</a:t>
            </a:r>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AA639CE0-2A66-469B-9D3A-4922E14DFCBF}" type="slidenum">
              <a:t>14</a:t>
            </a:fld>
            <a:endParaRPr lang="en-US"/>
          </a:p>
        </p:txBody>
      </p:sp>
    </p:spTree>
    <p:extLst>
      <p:ext uri="{BB962C8B-B14F-4D97-AF65-F5344CB8AC3E}">
        <p14:creationId xmlns:p14="http://schemas.microsoft.com/office/powerpoint/2010/main" val="2768791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US">
              <a:cs typeface="Calibri"/>
            </a:endParaRPr>
          </a:p>
          <a:p>
            <a:pPr>
              <a:lnSpc>
                <a:spcPct val="90000"/>
              </a:lnSpc>
              <a:spcBef>
                <a:spcPts val="1000"/>
              </a:spcBef>
            </a:pPr>
            <a:endParaRPr lang="en-US">
              <a:cs typeface="Calibri"/>
            </a:endParaRPr>
          </a:p>
        </p:txBody>
      </p:sp>
      <p:sp>
        <p:nvSpPr>
          <p:cNvPr id="4" name="Slide Number Placeholder 3"/>
          <p:cNvSpPr>
            <a:spLocks noGrp="1"/>
          </p:cNvSpPr>
          <p:nvPr>
            <p:ph type="sldNum" sz="quarter" idx="5"/>
          </p:nvPr>
        </p:nvSpPr>
        <p:spPr/>
        <p:txBody>
          <a:bodyPr/>
          <a:lstStyle/>
          <a:p>
            <a:fld id="{AA639CE0-2A66-469B-9D3A-4922E14DFCBF}" type="slidenum">
              <a:rPr lang="en-US"/>
              <a:t>15</a:t>
            </a:fld>
            <a:endParaRPr lang="en-US"/>
          </a:p>
        </p:txBody>
      </p:sp>
    </p:spTree>
    <p:extLst>
      <p:ext uri="{BB962C8B-B14F-4D97-AF65-F5344CB8AC3E}">
        <p14:creationId xmlns:p14="http://schemas.microsoft.com/office/powerpoint/2010/main" val="2508709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https://dailymed.nlm.nih.gov/dailymed/drugInfo.cfm?setid=0862f02a-72a8-41cc-8845-57cf4974bb6f</a:t>
            </a:r>
            <a:endParaRPr lang="en-US">
              <a:cs typeface="Calibri" panose="020F0502020204030204"/>
            </a:endParaRPr>
          </a:p>
          <a:p>
            <a:endParaRPr lang="en-US">
              <a:cs typeface="Calibri" panose="020F0502020204030204"/>
            </a:endParaRPr>
          </a:p>
          <a:p>
            <a:r>
              <a:rPr lang="en-US">
                <a:hlinkClick r:id="rId4"/>
              </a:rPr>
              <a:t>https://www.xelstrymhcp.com/adhd-medication-efficacy-side-effects</a:t>
            </a:r>
            <a:endParaRPr lang="en-US"/>
          </a:p>
        </p:txBody>
      </p:sp>
      <p:sp>
        <p:nvSpPr>
          <p:cNvPr id="4" name="Slide Number Placeholder 3"/>
          <p:cNvSpPr>
            <a:spLocks noGrp="1"/>
          </p:cNvSpPr>
          <p:nvPr>
            <p:ph type="sldNum" sz="quarter" idx="5"/>
          </p:nvPr>
        </p:nvSpPr>
        <p:spPr/>
        <p:txBody>
          <a:bodyPr/>
          <a:lstStyle/>
          <a:p>
            <a:fld id="{AA639CE0-2A66-469B-9D3A-4922E14DFCBF}" type="slidenum">
              <a:rPr lang="en-US"/>
              <a:t>17</a:t>
            </a:fld>
            <a:endParaRPr lang="en-US"/>
          </a:p>
        </p:txBody>
      </p:sp>
    </p:spTree>
    <p:extLst>
      <p:ext uri="{BB962C8B-B14F-4D97-AF65-F5344CB8AC3E}">
        <p14:creationId xmlns:p14="http://schemas.microsoft.com/office/powerpoint/2010/main" val="1562951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https://www.otsuka-us.com/news/otsuka-pharmaceutical-announces-positive-topline-results-two-pivotal-phase-3-trials</a:t>
            </a:r>
          </a:p>
          <a:p>
            <a:endParaRPr lang="en-US">
              <a:cs typeface="Calibri"/>
            </a:endParaRPr>
          </a:p>
          <a:p>
            <a:r>
              <a:rPr lang="en-US"/>
              <a:t>"Full study results are not yet available. The trial results are planned to be submitted for scientific publication at a later date. Clinical pharmacology studies and long-term stability studies are underway, and the NDA will be filed in the U.S. as soon as these are completed. </a:t>
            </a:r>
          </a:p>
          <a:p>
            <a:r>
              <a:rPr lang="en-US"/>
              <a:t>Otsuka is incredibly appreciative to all the children and adolescents with ADHD, their families and caregivers, as well as the investigators and site staff who participated in the trial(s) and contributed greatly to this research."</a:t>
            </a:r>
          </a:p>
          <a:p>
            <a:endParaRPr lang="en-US">
              <a:cs typeface="Calibri"/>
            </a:endParaRPr>
          </a:p>
          <a:p>
            <a:endParaRPr lang="en-US">
              <a:cs typeface="Calibri"/>
            </a:endParaRPr>
          </a:p>
          <a:p>
            <a:r>
              <a:rPr lang="en-US">
                <a:hlinkClick r:id="rId4"/>
              </a:rPr>
              <a:t>https://www.psychiatrictimes.com/view/mixed-bag-phase-3-data-for-adhd-treatment-presented-at-ashp-meeting</a:t>
            </a:r>
          </a:p>
          <a:p>
            <a:endParaRPr lang="en-US">
              <a:cs typeface="Calibri"/>
            </a:endParaRPr>
          </a:p>
          <a:p>
            <a:r>
              <a:rPr lang="en-US"/>
              <a:t>“Centanafadine showed a better safety/tolerability profile than lisdexamfetamine, atomoxetine, and viloxazine ER, as evidenced by a significantly lower incidence of several adverse side effects,” the researchers noted. “Efficacy was lower than lisdexamfetamine and non-different compared to atomoxetine and viloxazine ER.”</a:t>
            </a:r>
          </a:p>
        </p:txBody>
      </p:sp>
      <p:sp>
        <p:nvSpPr>
          <p:cNvPr id="4" name="Slide Number Placeholder 3"/>
          <p:cNvSpPr>
            <a:spLocks noGrp="1"/>
          </p:cNvSpPr>
          <p:nvPr>
            <p:ph type="sldNum" sz="quarter" idx="5"/>
          </p:nvPr>
        </p:nvSpPr>
        <p:spPr/>
        <p:txBody>
          <a:bodyPr/>
          <a:lstStyle/>
          <a:p>
            <a:fld id="{AA639CE0-2A66-469B-9D3A-4922E14DFCBF}" type="slidenum">
              <a:t>18</a:t>
            </a:fld>
            <a:endParaRPr lang="en-US"/>
          </a:p>
        </p:txBody>
      </p:sp>
    </p:spTree>
    <p:extLst>
      <p:ext uri="{BB962C8B-B14F-4D97-AF65-F5344CB8AC3E}">
        <p14:creationId xmlns:p14="http://schemas.microsoft.com/office/powerpoint/2010/main" val="386257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https://www.massgeneral.org/news/press-release/clinical-trial-demonstrates-benefits-of-solriamfetol-for-adults-with-adhd</a:t>
            </a:r>
            <a:endParaRPr lang="en-US">
              <a:cs typeface="Calibri" panose="020F0502020204030204"/>
            </a:endParaRPr>
          </a:p>
          <a:p>
            <a:endParaRPr lang="en-US">
              <a:cs typeface="Calibri" panose="020F0502020204030204"/>
            </a:endParaRPr>
          </a:p>
          <a:p>
            <a:r>
              <a:rPr lang="en-US">
                <a:hlinkClick r:id="rId4"/>
              </a:rPr>
              <a:t>https://pubmed.ncbi.nlm.nih.gov/37819836/</a:t>
            </a:r>
          </a:p>
          <a:p>
            <a:endParaRPr lang="en-US">
              <a:cs typeface="Calibri"/>
            </a:endParaRPr>
          </a:p>
          <a:p>
            <a:r>
              <a:rPr lang="en-US">
                <a:cs typeface="Calibri"/>
              </a:rPr>
              <a:t>Also being studied for addiction, MDD, excessive sleep in Parkinson's, binge eating disorder</a:t>
            </a:r>
          </a:p>
          <a:p>
            <a:endParaRPr lang="en-US">
              <a:cs typeface="Calibri"/>
            </a:endParaRPr>
          </a:p>
          <a:p>
            <a:r>
              <a:rPr lang="en-US">
                <a:cs typeface="Calibri"/>
              </a:rPr>
              <a:t>Phenylalanine derivative</a:t>
            </a:r>
          </a:p>
          <a:p>
            <a:endParaRPr lang="en-US">
              <a:cs typeface="Calibri"/>
            </a:endParaRPr>
          </a:p>
          <a:p>
            <a:r>
              <a:rPr lang="en-US">
                <a:hlinkClick r:id="rId5"/>
              </a:rPr>
              <a:t>https://www.pharmaceutical-technology.com/data-insights/solriamfetol-hydrochloride-axsome-therapeutics-attention-deficit-hyperactivity-disorder-adhd-likelihood-of-approval-2/?cf-view</a:t>
            </a:r>
          </a:p>
          <a:p>
            <a:endParaRPr lang="en-US">
              <a:cs typeface="Calibri"/>
            </a:endParaRPr>
          </a:p>
          <a:p>
            <a:r>
              <a:rPr lang="en-US">
                <a:hlinkClick r:id="rId6"/>
              </a:rPr>
              <a:t>https://clinicaltrials.gov/study/NCT04839562?term=NCT04839562&amp;rank=1</a:t>
            </a:r>
            <a:endParaRPr lang="en-US"/>
          </a:p>
        </p:txBody>
      </p:sp>
      <p:sp>
        <p:nvSpPr>
          <p:cNvPr id="4" name="Slide Number Placeholder 3"/>
          <p:cNvSpPr>
            <a:spLocks noGrp="1"/>
          </p:cNvSpPr>
          <p:nvPr>
            <p:ph type="sldNum" sz="quarter" idx="5"/>
          </p:nvPr>
        </p:nvSpPr>
        <p:spPr/>
        <p:txBody>
          <a:bodyPr/>
          <a:lstStyle/>
          <a:p>
            <a:fld id="{AA639CE0-2A66-469B-9D3A-4922E14DFCBF}" type="slidenum">
              <a:rPr lang="en-US"/>
              <a:t>19</a:t>
            </a:fld>
            <a:endParaRPr lang="en-US"/>
          </a:p>
        </p:txBody>
      </p:sp>
    </p:spTree>
    <p:extLst>
      <p:ext uri="{BB962C8B-B14F-4D97-AF65-F5344CB8AC3E}">
        <p14:creationId xmlns:p14="http://schemas.microsoft.com/office/powerpoint/2010/main" val="8249484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https://www.cingulate.com/news-releases/news-release-details/cingulate-announces-positive-top-line-results-phase-3-adult</a:t>
            </a:r>
          </a:p>
          <a:p>
            <a:endParaRPr lang="en-US">
              <a:cs typeface="Calibri"/>
            </a:endParaRPr>
          </a:p>
          <a:p>
            <a:r>
              <a:rPr lang="en-US">
                <a:hlinkClick r:id="rId4"/>
              </a:rPr>
              <a:t>https://www.biospace.com/article/releases/cingulate-announces-detailed-trial-results-from-phase-3-adult-efficacy-and-safety-trial-of-ctx-1301-dexmethylphenidate-for-adhd/</a:t>
            </a:r>
            <a:endParaRPr lang="en-US"/>
          </a:p>
        </p:txBody>
      </p:sp>
      <p:sp>
        <p:nvSpPr>
          <p:cNvPr id="4" name="Slide Number Placeholder 3"/>
          <p:cNvSpPr>
            <a:spLocks noGrp="1"/>
          </p:cNvSpPr>
          <p:nvPr>
            <p:ph type="sldNum" sz="quarter" idx="5"/>
          </p:nvPr>
        </p:nvSpPr>
        <p:spPr/>
        <p:txBody>
          <a:bodyPr/>
          <a:lstStyle/>
          <a:p>
            <a:fld id="{AA639CE0-2A66-469B-9D3A-4922E14DFCBF}" type="slidenum">
              <a:rPr lang="en-US"/>
              <a:t>20</a:t>
            </a:fld>
            <a:endParaRPr lang="en-US"/>
          </a:p>
        </p:txBody>
      </p:sp>
    </p:spTree>
    <p:extLst>
      <p:ext uri="{BB962C8B-B14F-4D97-AF65-F5344CB8AC3E}">
        <p14:creationId xmlns:p14="http://schemas.microsoft.com/office/powerpoint/2010/main" val="440429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Transcranial Stimulation</a:t>
            </a:r>
          </a:p>
          <a:p>
            <a:r>
              <a:rPr lang="en-US">
                <a:hlinkClick r:id="rId3"/>
              </a:rPr>
              <a:t>https://www.healthday.com/health-news/child-health/adhd-2662667533.html</a:t>
            </a:r>
            <a:endParaRPr lang="en-US"/>
          </a:p>
          <a:p>
            <a:endParaRPr lang="en-US"/>
          </a:p>
          <a:p>
            <a:r>
              <a:rPr lang="en-US">
                <a:hlinkClick r:id="rId4"/>
              </a:rPr>
              <a:t>https://www.nature.com/articles/s41398-023-02547-7</a:t>
            </a:r>
            <a:endParaRPr lang="en-US">
              <a:cs typeface="Calibri"/>
            </a:endParaRPr>
          </a:p>
        </p:txBody>
      </p:sp>
      <p:sp>
        <p:nvSpPr>
          <p:cNvPr id="4" name="Slide Number Placeholder 3"/>
          <p:cNvSpPr>
            <a:spLocks noGrp="1"/>
          </p:cNvSpPr>
          <p:nvPr>
            <p:ph type="sldNum" sz="quarter" idx="5"/>
          </p:nvPr>
        </p:nvSpPr>
        <p:spPr/>
        <p:txBody>
          <a:bodyPr/>
          <a:lstStyle/>
          <a:p>
            <a:fld id="{AA639CE0-2A66-469B-9D3A-4922E14DFCBF}" type="slidenum">
              <a:rPr lang="en-US"/>
              <a:t>21</a:t>
            </a:fld>
            <a:endParaRPr lang="en-US"/>
          </a:p>
        </p:txBody>
      </p:sp>
    </p:spTree>
    <p:extLst>
      <p:ext uri="{BB962C8B-B14F-4D97-AF65-F5344CB8AC3E}">
        <p14:creationId xmlns:p14="http://schemas.microsoft.com/office/powerpoint/2010/main" val="4004446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Squirm to learn</a:t>
            </a:r>
            <a:endParaRPr lang="en-US"/>
          </a:p>
          <a:p>
            <a:r>
              <a:rPr lang="en-US">
                <a:hlinkClick r:id="rId3"/>
              </a:rPr>
              <a:t>https://www.understood.org/en/articles/news-study-suggests-squirming-may-help-some-kids-with-adhd-learn</a:t>
            </a:r>
            <a:endParaRPr lang="en-US">
              <a:cs typeface="Calibri"/>
              <a:hlinkClick r:id="rId3"/>
            </a:endParaRPr>
          </a:p>
          <a:p>
            <a:r>
              <a:rPr lang="en-US">
                <a:hlinkClick r:id="rId4"/>
              </a:rPr>
              <a:t>https://link.springer.com/article/10.1007/s10802-015-0011-1</a:t>
            </a:r>
            <a:endParaRPr lang="en-US"/>
          </a:p>
          <a:p>
            <a:endParaRPr lang="en-US">
              <a:cs typeface="Calibri"/>
            </a:endParaRPr>
          </a:p>
          <a:p>
            <a:r>
              <a:rPr lang="en-US">
                <a:cs typeface="Calibri"/>
              </a:rPr>
              <a:t>Exercise</a:t>
            </a:r>
          </a:p>
          <a:p>
            <a:r>
              <a:rPr lang="en-US">
                <a:hlinkClick r:id="rId5"/>
              </a:rPr>
              <a:t>https://www.webmd.com/add-adhd/childhood-adhd/exercise-for-children-with-adhd_</a:t>
            </a:r>
            <a:endParaRPr lang="en-US">
              <a:cs typeface="Calibri"/>
              <a:hlinkClick r:id="rId5"/>
            </a:endParaRPr>
          </a:p>
          <a:p>
            <a:endParaRPr lang="en-US">
              <a:cs typeface="Calibri"/>
            </a:endParaRPr>
          </a:p>
          <a:p>
            <a:endParaRPr lang="en-US">
              <a:cs typeface="Calibri"/>
            </a:endParaRPr>
          </a:p>
          <a:p>
            <a:r>
              <a:rPr lang="en-US">
                <a:cs typeface="Calibri"/>
              </a:rPr>
              <a:t>Rewards</a:t>
            </a:r>
          </a:p>
          <a:p>
            <a:r>
              <a:rPr lang="en-US">
                <a:hlinkClick r:id="rId6"/>
              </a:rPr>
              <a:t>https://embracingyoutherapy.com/how-the-reward-system-in-adhd-affects-motivation/</a:t>
            </a:r>
            <a:endParaRPr lang="en-US">
              <a:cs typeface="Calibri"/>
              <a:hlinkClick r:id="rId6"/>
            </a:endParaRPr>
          </a:p>
          <a:p>
            <a:r>
              <a:rPr lang="en-US">
                <a:hlinkClick r:id="rId7"/>
              </a:rPr>
              <a:t>https://justmind.org/motivation-and-rewards-for-kids-with-and-without-adhd/</a:t>
            </a:r>
            <a:endParaRPr lang="en-US">
              <a:cs typeface="Calibri"/>
              <a:hlinkClick r:id="rId7"/>
            </a:endParaRPr>
          </a:p>
          <a:p>
            <a:endParaRPr lang="en-US">
              <a:cs typeface="Calibri"/>
            </a:endParaRP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AA639CE0-2A66-469B-9D3A-4922E14DFCBF}" type="slidenum">
              <a:rPr lang="en-US"/>
              <a:t>22</a:t>
            </a:fld>
            <a:endParaRPr lang="en-US"/>
          </a:p>
        </p:txBody>
      </p:sp>
    </p:spTree>
    <p:extLst>
      <p:ext uri="{BB962C8B-B14F-4D97-AF65-F5344CB8AC3E}">
        <p14:creationId xmlns:p14="http://schemas.microsoft.com/office/powerpoint/2010/main" val="1731360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639CE0-2A66-469B-9D3A-4922E14DFCBF}" type="slidenum">
              <a:rPr lang="en-US" smtClean="0"/>
              <a:t>3</a:t>
            </a:fld>
            <a:endParaRPr lang="en-US"/>
          </a:p>
        </p:txBody>
      </p:sp>
    </p:spTree>
    <p:extLst>
      <p:ext uri="{BB962C8B-B14F-4D97-AF65-F5344CB8AC3E}">
        <p14:creationId xmlns:p14="http://schemas.microsoft.com/office/powerpoint/2010/main" val="3627294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a:t>
            </a:r>
            <a:r>
              <a:rPr lang="en-US" err="1"/>
              <a:t>jamanetwork.com</a:t>
            </a:r>
            <a:r>
              <a:rPr lang="en-US"/>
              <a:t>/journals/</a:t>
            </a:r>
            <a:r>
              <a:rPr lang="en-US" err="1"/>
              <a:t>jamanetworkopen</a:t>
            </a:r>
            <a:r>
              <a:rPr lang="en-US"/>
              <a:t>/</a:t>
            </a:r>
            <a:r>
              <a:rPr lang="en-US" err="1"/>
              <a:t>fullarticle</a:t>
            </a:r>
            <a:r>
              <a:rPr lang="en-US"/>
              <a:t>/2810136?resultClick=1</a:t>
            </a:r>
          </a:p>
        </p:txBody>
      </p:sp>
      <p:sp>
        <p:nvSpPr>
          <p:cNvPr id="4" name="Slide Number Placeholder 3"/>
          <p:cNvSpPr>
            <a:spLocks noGrp="1"/>
          </p:cNvSpPr>
          <p:nvPr>
            <p:ph type="sldNum" sz="quarter" idx="5"/>
          </p:nvPr>
        </p:nvSpPr>
        <p:spPr/>
        <p:txBody>
          <a:bodyPr/>
          <a:lstStyle/>
          <a:p>
            <a:fld id="{AA639CE0-2A66-469B-9D3A-4922E14DFCBF}" type="slidenum">
              <a:rPr lang="en-US" smtClean="0"/>
              <a:t>4</a:t>
            </a:fld>
            <a:endParaRPr lang="en-US"/>
          </a:p>
        </p:txBody>
      </p:sp>
    </p:spTree>
    <p:extLst>
      <p:ext uri="{BB962C8B-B14F-4D97-AF65-F5344CB8AC3E}">
        <p14:creationId xmlns:p14="http://schemas.microsoft.com/office/powerpoint/2010/main" val="142285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a:t>
            </a:r>
            <a:r>
              <a:rPr lang="en-US" err="1"/>
              <a:t>www.ncbi.nlm.nih.gov</a:t>
            </a:r>
            <a:r>
              <a:rPr lang="en-US"/>
              <a:t>/</a:t>
            </a:r>
            <a:r>
              <a:rPr lang="en-US" err="1"/>
              <a:t>pmc</a:t>
            </a:r>
            <a:r>
              <a:rPr lang="en-US"/>
              <a:t>/articles/PMC8042533/#note-ZOI210181-1-s</a:t>
            </a:r>
          </a:p>
        </p:txBody>
      </p:sp>
      <p:sp>
        <p:nvSpPr>
          <p:cNvPr id="4" name="Slide Number Placeholder 3"/>
          <p:cNvSpPr>
            <a:spLocks noGrp="1"/>
          </p:cNvSpPr>
          <p:nvPr>
            <p:ph type="sldNum" sz="quarter" idx="5"/>
          </p:nvPr>
        </p:nvSpPr>
        <p:spPr/>
        <p:txBody>
          <a:bodyPr/>
          <a:lstStyle/>
          <a:p>
            <a:fld id="{AA639CE0-2A66-469B-9D3A-4922E14DFCBF}" type="slidenum">
              <a:rPr lang="en-US" smtClean="0"/>
              <a:t>5</a:t>
            </a:fld>
            <a:endParaRPr lang="en-US"/>
          </a:p>
        </p:txBody>
      </p:sp>
    </p:spTree>
    <p:extLst>
      <p:ext uri="{BB962C8B-B14F-4D97-AF65-F5344CB8AC3E}">
        <p14:creationId xmlns:p14="http://schemas.microsoft.com/office/powerpoint/2010/main" val="3124202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https://www.ncbi.nlm.nih.gov/pmc/articles/PMC8042533/#note-ZOI210181-1-s</a:t>
            </a:r>
            <a:endParaRPr lang="en-US"/>
          </a:p>
          <a:p>
            <a:endParaRPr lang="en-US" dirty="0">
              <a:cs typeface="Calibri"/>
            </a:endParaRPr>
          </a:p>
          <a:p>
            <a:r>
              <a:rPr lang="en-US" dirty="0"/>
              <a:t> https://www.ncbi.nlm.nih.gov/pmc/articles/PMC8042533/#note-ZOI210181-1-s</a:t>
            </a:r>
          </a:p>
        </p:txBody>
      </p:sp>
      <p:sp>
        <p:nvSpPr>
          <p:cNvPr id="4" name="Slide Number Placeholder 3"/>
          <p:cNvSpPr>
            <a:spLocks noGrp="1"/>
          </p:cNvSpPr>
          <p:nvPr>
            <p:ph type="sldNum" sz="quarter" idx="5"/>
          </p:nvPr>
        </p:nvSpPr>
        <p:spPr/>
        <p:txBody>
          <a:bodyPr/>
          <a:lstStyle/>
          <a:p>
            <a:fld id="{AA639CE0-2A66-469B-9D3A-4922E14DFCBF}" type="slidenum">
              <a:rPr lang="en-US" smtClean="0"/>
              <a:t>6</a:t>
            </a:fld>
            <a:endParaRPr lang="en-US"/>
          </a:p>
        </p:txBody>
      </p:sp>
    </p:spTree>
    <p:extLst>
      <p:ext uri="{BB962C8B-B14F-4D97-AF65-F5344CB8AC3E}">
        <p14:creationId xmlns:p14="http://schemas.microsoft.com/office/powerpoint/2010/main" val="1371800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A639CE0-2A66-469B-9D3A-4922E14DFCBF}" type="slidenum">
              <a:rPr lang="en-US"/>
              <a:t>8</a:t>
            </a:fld>
            <a:endParaRPr lang="en-US"/>
          </a:p>
        </p:txBody>
      </p:sp>
    </p:spTree>
    <p:extLst>
      <p:ext uri="{BB962C8B-B14F-4D97-AF65-F5344CB8AC3E}">
        <p14:creationId xmlns:p14="http://schemas.microsoft.com/office/powerpoint/2010/main" val="461615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A639CE0-2A66-469B-9D3A-4922E14DFCBF}" type="slidenum">
              <a:rPr lang="en-US"/>
              <a:t>9</a:t>
            </a:fld>
            <a:endParaRPr lang="en-US"/>
          </a:p>
        </p:txBody>
      </p:sp>
    </p:spTree>
    <p:extLst>
      <p:ext uri="{BB962C8B-B14F-4D97-AF65-F5344CB8AC3E}">
        <p14:creationId xmlns:p14="http://schemas.microsoft.com/office/powerpoint/2010/main" val="4102064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A639CE0-2A66-469B-9D3A-4922E14DFCBF}" type="slidenum">
              <a:rPr lang="en-US"/>
              <a:t>10</a:t>
            </a:fld>
            <a:endParaRPr lang="en-US"/>
          </a:p>
        </p:txBody>
      </p:sp>
    </p:spTree>
    <p:extLst>
      <p:ext uri="{BB962C8B-B14F-4D97-AF65-F5344CB8AC3E}">
        <p14:creationId xmlns:p14="http://schemas.microsoft.com/office/powerpoint/2010/main" val="1641623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A639CE0-2A66-469B-9D3A-4922E14DFCBF}" type="slidenum">
              <a:rPr lang="en-US"/>
              <a:t>11</a:t>
            </a:fld>
            <a:endParaRPr lang="en-US"/>
          </a:p>
        </p:txBody>
      </p:sp>
    </p:spTree>
    <p:extLst>
      <p:ext uri="{BB962C8B-B14F-4D97-AF65-F5344CB8AC3E}">
        <p14:creationId xmlns:p14="http://schemas.microsoft.com/office/powerpoint/2010/main" val="3875226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12/5/23</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12/5/23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12/5/23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12/5/23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87A34-81AB-432B-8DAE-1953F412C126}" type="datetimeFigureOut">
              <a:rPr lang="en-US" dirty="0"/>
              <a:t>12/5/23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dirty="0"/>
              <a:t>12/5/23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dirty="0"/>
              <a:t>12/5/23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12/5/23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12/5/23</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courses.lumenlearning.com/boundless-psychology/chapter/introduction-to-abnormal-psychology/"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creativecommons.org/licenses/by/3.0/" TargetMode="External"/><Relationship Id="rId5" Type="http://schemas.openxmlformats.org/officeDocument/2006/relationships/hyperlink" Target="https://scherlund.blogspot.com/2019/01/call-to-reimagine-artificial.html" TargetMode="Externa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en.wikipedia.org/wiki/Neurotransmitter"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jpet.aspetjournals.org/content/366/2/367.lon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creativecommons.org/licenses/by/3.0/" TargetMode="External"/><Relationship Id="rId5" Type="http://schemas.openxmlformats.org/officeDocument/2006/relationships/hyperlink" Target="https://people.csail.mit.edu/seneff/adhd_low_fat_diet.html" TargetMode="Externa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EA94E-BAB5-9C1F-80F1-A034614F318F}"/>
              </a:ext>
            </a:extLst>
          </p:cNvPr>
          <p:cNvSpPr>
            <a:spLocks noGrp="1"/>
          </p:cNvSpPr>
          <p:nvPr>
            <p:ph type="ctrTitle"/>
          </p:nvPr>
        </p:nvSpPr>
        <p:spPr>
          <a:xfrm>
            <a:off x="1516424" y="1122363"/>
            <a:ext cx="10123575" cy="2387600"/>
          </a:xfrm>
        </p:spPr>
        <p:txBody>
          <a:bodyPr/>
          <a:lstStyle/>
          <a:p>
            <a:pPr algn="ctr"/>
            <a:r>
              <a:rPr lang="en-US"/>
              <a:t>Attention- Deficit/Hyperactivity Disorder </a:t>
            </a:r>
          </a:p>
        </p:txBody>
      </p:sp>
      <p:sp>
        <p:nvSpPr>
          <p:cNvPr id="3" name="Subtitle 2">
            <a:extLst>
              <a:ext uri="{FF2B5EF4-FFF2-40B4-BE49-F238E27FC236}">
                <a16:creationId xmlns:a16="http://schemas.microsoft.com/office/drawing/2014/main" id="{E99E1A47-8E1F-FB4A-FC04-70BCA10E4850}"/>
              </a:ext>
            </a:extLst>
          </p:cNvPr>
          <p:cNvSpPr>
            <a:spLocks noGrp="1"/>
          </p:cNvSpPr>
          <p:nvPr>
            <p:ph type="subTitle" idx="1"/>
          </p:nvPr>
        </p:nvSpPr>
        <p:spPr/>
        <p:txBody>
          <a:bodyPr vert="horz" lIns="91440" tIns="45720" rIns="91440" bIns="45720" rtlCol="0" anchor="t">
            <a:normAutofit/>
          </a:bodyPr>
          <a:lstStyle/>
          <a:p>
            <a:pPr algn="ctr"/>
            <a:r>
              <a:rPr lang="en-US"/>
              <a:t>Emily Atkinson, OMS-III</a:t>
            </a:r>
          </a:p>
          <a:p>
            <a:pPr algn="ctr"/>
            <a:r>
              <a:rPr lang="en-US"/>
              <a:t>Desiree King, OMS-iii</a:t>
            </a:r>
          </a:p>
          <a:p>
            <a:pPr algn="ctr"/>
            <a:endParaRPr lang="en-US"/>
          </a:p>
          <a:p>
            <a:endParaRPr lang="en-US"/>
          </a:p>
        </p:txBody>
      </p:sp>
    </p:spTree>
    <p:extLst>
      <p:ext uri="{BB962C8B-B14F-4D97-AF65-F5344CB8AC3E}">
        <p14:creationId xmlns:p14="http://schemas.microsoft.com/office/powerpoint/2010/main" val="489385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6FCB1-268C-35B5-9434-54CE371B8BCC}"/>
              </a:ext>
            </a:extLst>
          </p:cNvPr>
          <p:cNvSpPr>
            <a:spLocks noGrp="1"/>
          </p:cNvSpPr>
          <p:nvPr>
            <p:ph type="title"/>
          </p:nvPr>
        </p:nvSpPr>
        <p:spPr/>
        <p:txBody>
          <a:bodyPr/>
          <a:lstStyle/>
          <a:p>
            <a:r>
              <a:rPr lang="en-US"/>
              <a:t>Current Tx/efficacy </a:t>
            </a:r>
          </a:p>
        </p:txBody>
      </p:sp>
      <p:sp>
        <p:nvSpPr>
          <p:cNvPr id="3" name="Content Placeholder 2">
            <a:extLst>
              <a:ext uri="{FF2B5EF4-FFF2-40B4-BE49-F238E27FC236}">
                <a16:creationId xmlns:a16="http://schemas.microsoft.com/office/drawing/2014/main" id="{476B979D-A1A8-1D50-B3C3-37A8243F3ED3}"/>
              </a:ext>
            </a:extLst>
          </p:cNvPr>
          <p:cNvSpPr>
            <a:spLocks noGrp="1"/>
          </p:cNvSpPr>
          <p:nvPr>
            <p:ph sz="half" idx="1"/>
          </p:nvPr>
        </p:nvSpPr>
        <p:spPr>
          <a:xfrm>
            <a:off x="1141413" y="2097088"/>
            <a:ext cx="4878389" cy="5354053"/>
          </a:xfrm>
        </p:spPr>
        <p:txBody>
          <a:bodyPr>
            <a:normAutofit/>
          </a:bodyPr>
          <a:lstStyle/>
          <a:p>
            <a:pPr marL="0" indent="0">
              <a:buNone/>
            </a:pPr>
            <a:r>
              <a:rPr lang="en-US" sz="1800" b="0" i="0" dirty="0">
                <a:solidFill>
                  <a:srgbClr val="212121"/>
                </a:solidFill>
                <a:effectLst/>
                <a:latin typeface="system-ui"/>
              </a:rPr>
              <a:t>Lancet Psychiatry (2018) </a:t>
            </a:r>
          </a:p>
          <a:p>
            <a:pPr marL="0" indent="0">
              <a:buNone/>
            </a:pPr>
            <a:r>
              <a:rPr lang="en-US" sz="1800" b="0" i="0" dirty="0">
                <a:solidFill>
                  <a:srgbClr val="212121"/>
                </a:solidFill>
                <a:effectLst/>
                <a:latin typeface="system-ui"/>
              </a:rPr>
              <a:t>Considering both efficacy and safety, evidence from this meta-analysis supports</a:t>
            </a:r>
          </a:p>
          <a:p>
            <a:r>
              <a:rPr lang="en-US" sz="1800" b="1" i="0" u="sng" dirty="0">
                <a:solidFill>
                  <a:srgbClr val="212121"/>
                </a:solidFill>
                <a:effectLst/>
                <a:latin typeface="system-ui"/>
              </a:rPr>
              <a:t> methylphenidate in children and adolescents</a:t>
            </a:r>
            <a:endParaRPr lang="en-US" sz="1800" b="1" u="sng" dirty="0">
              <a:solidFill>
                <a:srgbClr val="212121"/>
              </a:solidFill>
              <a:latin typeface="system-ui"/>
            </a:endParaRPr>
          </a:p>
          <a:p>
            <a:r>
              <a:rPr lang="en-US" sz="1800" b="1" i="0" u="sng" dirty="0">
                <a:solidFill>
                  <a:srgbClr val="212121"/>
                </a:solidFill>
                <a:effectLst/>
                <a:latin typeface="system-ui"/>
              </a:rPr>
              <a:t> amphetamines in adults</a:t>
            </a:r>
          </a:p>
          <a:p>
            <a:pPr marL="0" indent="0">
              <a:buNone/>
            </a:pPr>
            <a:r>
              <a:rPr lang="en-US" sz="1800" b="0" i="0" dirty="0">
                <a:solidFill>
                  <a:srgbClr val="212121"/>
                </a:solidFill>
                <a:effectLst/>
                <a:latin typeface="system-ui"/>
              </a:rPr>
              <a:t>as preferred first-choice medications for the treatment of ADHD</a:t>
            </a:r>
            <a:endParaRPr lang="en-US" sz="1800" dirty="0">
              <a:solidFill>
                <a:srgbClr val="212121"/>
              </a:solidFill>
              <a:latin typeface="system-ui"/>
            </a:endParaRPr>
          </a:p>
        </p:txBody>
      </p:sp>
      <p:pic>
        <p:nvPicPr>
          <p:cNvPr id="8" name="Content Placeholder 7" descr="A table of black and white charts&#10;&#10;Description automatically generated with medium confidence">
            <a:extLst>
              <a:ext uri="{FF2B5EF4-FFF2-40B4-BE49-F238E27FC236}">
                <a16:creationId xmlns:a16="http://schemas.microsoft.com/office/drawing/2014/main" id="{067B3A1B-4B73-76E3-254F-ED03D3AA4CD3}"/>
              </a:ext>
            </a:extLst>
          </p:cNvPr>
          <p:cNvPicPr>
            <a:picLocks noGrp="1" noChangeAspect="1"/>
          </p:cNvPicPr>
          <p:nvPr>
            <p:ph sz="half" idx="2"/>
          </p:nvPr>
        </p:nvPicPr>
        <p:blipFill>
          <a:blip r:embed="rId3"/>
          <a:stretch>
            <a:fillRect/>
          </a:stretch>
        </p:blipFill>
        <p:spPr bwMode="auto">
          <a:xfrm>
            <a:off x="6308379" y="857024"/>
            <a:ext cx="5546939" cy="5634228"/>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616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6FCB1-268C-35B5-9434-54CE371B8BCC}"/>
              </a:ext>
            </a:extLst>
          </p:cNvPr>
          <p:cNvSpPr>
            <a:spLocks noGrp="1"/>
          </p:cNvSpPr>
          <p:nvPr>
            <p:ph type="title"/>
          </p:nvPr>
        </p:nvSpPr>
        <p:spPr>
          <a:xfrm>
            <a:off x="1143001" y="-228600"/>
            <a:ext cx="9905998" cy="1478570"/>
          </a:xfrm>
        </p:spPr>
        <p:txBody>
          <a:bodyPr/>
          <a:lstStyle/>
          <a:p>
            <a:r>
              <a:rPr lang="en-US"/>
              <a:t>Current Tx/efficacy </a:t>
            </a:r>
          </a:p>
        </p:txBody>
      </p:sp>
      <p:sp>
        <p:nvSpPr>
          <p:cNvPr id="3" name="Content Placeholder 2">
            <a:extLst>
              <a:ext uri="{FF2B5EF4-FFF2-40B4-BE49-F238E27FC236}">
                <a16:creationId xmlns:a16="http://schemas.microsoft.com/office/drawing/2014/main" id="{476B979D-A1A8-1D50-B3C3-37A8243F3ED3}"/>
              </a:ext>
            </a:extLst>
          </p:cNvPr>
          <p:cNvSpPr>
            <a:spLocks noGrp="1"/>
          </p:cNvSpPr>
          <p:nvPr>
            <p:ph sz="half" idx="1"/>
          </p:nvPr>
        </p:nvSpPr>
        <p:spPr>
          <a:xfrm>
            <a:off x="628650" y="506892"/>
            <a:ext cx="6343650" cy="6119630"/>
          </a:xfrm>
        </p:spPr>
        <p:txBody>
          <a:bodyPr>
            <a:normAutofit/>
          </a:bodyPr>
          <a:lstStyle/>
          <a:p>
            <a:endParaRPr lang="en-US" sz="1800"/>
          </a:p>
          <a:p>
            <a:pPr marL="0" indent="0">
              <a:buNone/>
            </a:pPr>
            <a:r>
              <a:rPr lang="en-US" sz="2000">
                <a:solidFill>
                  <a:schemeClr val="bg1"/>
                </a:solidFill>
              </a:rPr>
              <a:t>PubMed (2017) </a:t>
            </a:r>
          </a:p>
          <a:p>
            <a:r>
              <a:rPr lang="en-US" sz="2000" i="0">
                <a:solidFill>
                  <a:schemeClr val="bg1"/>
                </a:solidFill>
                <a:effectLst/>
                <a:latin typeface="system-ui"/>
              </a:rPr>
              <a:t>Behavioral therapy </a:t>
            </a:r>
            <a:r>
              <a:rPr lang="en-US" sz="2000">
                <a:solidFill>
                  <a:schemeClr val="bg1"/>
                </a:solidFill>
                <a:latin typeface="system-ui"/>
              </a:rPr>
              <a:t>+ </a:t>
            </a:r>
            <a:r>
              <a:rPr lang="en-US" sz="2000" i="0">
                <a:solidFill>
                  <a:schemeClr val="bg1"/>
                </a:solidFill>
                <a:effectLst/>
                <a:latin typeface="system-ui"/>
              </a:rPr>
              <a:t>stimulants &gt; stimulants/ non-stimulants alone</a:t>
            </a:r>
          </a:p>
          <a:p>
            <a:r>
              <a:rPr lang="en-US" sz="2000" i="0">
                <a:solidFill>
                  <a:schemeClr val="bg1"/>
                </a:solidFill>
                <a:effectLst/>
                <a:latin typeface="system-ui"/>
              </a:rPr>
              <a:t>Stimulants &gt; </a:t>
            </a:r>
            <a:r>
              <a:rPr lang="en-US" sz="2000">
                <a:solidFill>
                  <a:schemeClr val="bg1"/>
                </a:solidFill>
                <a:latin typeface="system-ui"/>
              </a:rPr>
              <a:t>non-stimulants + </a:t>
            </a:r>
            <a:r>
              <a:rPr lang="en-US" sz="2000" i="0">
                <a:solidFill>
                  <a:schemeClr val="bg1"/>
                </a:solidFill>
                <a:effectLst/>
                <a:latin typeface="system-ui"/>
              </a:rPr>
              <a:t>behavioral therapy, cognitive training</a:t>
            </a:r>
          </a:p>
          <a:p>
            <a:r>
              <a:rPr lang="en-US" sz="2000" i="0">
                <a:solidFill>
                  <a:schemeClr val="bg1"/>
                </a:solidFill>
                <a:effectLst/>
                <a:latin typeface="system-ui"/>
              </a:rPr>
              <a:t>Behavioral therapy, stimulants and their combination showed the best profile of acceptability</a:t>
            </a:r>
          </a:p>
          <a:p>
            <a:r>
              <a:rPr lang="en-US" sz="2000" i="0">
                <a:solidFill>
                  <a:schemeClr val="bg1"/>
                </a:solidFill>
                <a:effectLst/>
                <a:latin typeface="system-ui"/>
              </a:rPr>
              <a:t>Methylphenidate/amphetamine &gt; atomoxetine and guanfacine. </a:t>
            </a:r>
          </a:p>
          <a:p>
            <a:r>
              <a:rPr lang="en-US" sz="2000" i="0">
                <a:solidFill>
                  <a:schemeClr val="bg1"/>
                </a:solidFill>
                <a:effectLst/>
                <a:latin typeface="system-ui"/>
              </a:rPr>
              <a:t>Methylphenidate/clonidine seemed better accepted than placebo and atomoxetine. </a:t>
            </a:r>
          </a:p>
        </p:txBody>
      </p:sp>
      <p:pic>
        <p:nvPicPr>
          <p:cNvPr id="8" name="Content Placeholder 7">
            <a:extLst>
              <a:ext uri="{FF2B5EF4-FFF2-40B4-BE49-F238E27FC236}">
                <a16:creationId xmlns:a16="http://schemas.microsoft.com/office/drawing/2014/main" id="{067B3A1B-4B73-76E3-254F-ED03D3AA4CD3}"/>
              </a:ext>
            </a:extLst>
          </p:cNvPr>
          <p:cNvPicPr>
            <a:picLocks noGrp="1" noChangeAspect="1"/>
          </p:cNvPicPr>
          <p:nvPr>
            <p:ph sz="half" idx="2"/>
          </p:nvPr>
        </p:nvPicPr>
        <p:blipFill>
          <a:blip r:embed="rId3"/>
          <a:srcRect/>
          <a:stretch/>
        </p:blipFill>
        <p:spPr bwMode="auto">
          <a:xfrm>
            <a:off x="7103595" y="1105679"/>
            <a:ext cx="4695389" cy="4777764"/>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978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5FF7B57D-FF7B-48B3-9F60-9BCEEECF9E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6="http://schemas.microsoft.com/office/drawing/2014/main" xmlns:p14="http://schemas.microsoft.com/office/powerpoint/2010/main" xmlns:a14="http://schemas.microsoft.com/office/drawing/2010/main" xmlns="">
                <a:solidFill>
                  <a:srgbClr val="FFFFFF"/>
                </a:solidFill>
              </a14:hiddenFill>
            </a:ext>
          </a:extLst>
        </p:spPr>
      </p:pic>
      <p:grpSp>
        <p:nvGrpSpPr>
          <p:cNvPr id="12" name="Group 11">
            <a:extLst>
              <a:ext uri="{FF2B5EF4-FFF2-40B4-BE49-F238E27FC236}">
                <a16:creationId xmlns:a16="http://schemas.microsoft.com/office/drawing/2014/main" id="{EB95AFDF-FA7D-4311-9C65-6D507D92F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3" name="Group 12">
              <a:extLst>
                <a:ext uri="{FF2B5EF4-FFF2-40B4-BE49-F238E27FC236}">
                  <a16:creationId xmlns:a16="http://schemas.microsoft.com/office/drawing/2014/main" id="{9A5CCD98-20C1-4404-B788-FDA92F8A440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5" name="Rectangle 5">
                <a:extLst>
                  <a:ext uri="{FF2B5EF4-FFF2-40B4-BE49-F238E27FC236}">
                    <a16:creationId xmlns:a16="http://schemas.microsoft.com/office/drawing/2014/main" id="{C1424C76-B5C3-468E-86FA-8D9B269053D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miter lim="800000"/>
                    <a:headEnd/>
                    <a:tailEnd/>
                  </a14:hiddenLine>
                </a:ext>
              </a:extLst>
            </p:spPr>
            <p:txBody>
              <a:bodyPr/>
              <a:lstStyle/>
              <a:p>
                <a:endParaRPr lang="en-US"/>
              </a:p>
            </p:txBody>
          </p:sp>
          <p:sp>
            <p:nvSpPr>
              <p:cNvPr id="26" name="Freeform 6">
                <a:extLst>
                  <a:ext uri="{FF2B5EF4-FFF2-40B4-BE49-F238E27FC236}">
                    <a16:creationId xmlns:a16="http://schemas.microsoft.com/office/drawing/2014/main" id="{B3922267-72C9-403B-A6DE-7D0A43D5541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US"/>
              </a:p>
            </p:txBody>
          </p:sp>
          <p:sp>
            <p:nvSpPr>
              <p:cNvPr id="27" name="Freeform 7">
                <a:extLst>
                  <a:ext uri="{FF2B5EF4-FFF2-40B4-BE49-F238E27FC236}">
                    <a16:creationId xmlns:a16="http://schemas.microsoft.com/office/drawing/2014/main" id="{7276DB68-2E8D-4723-852B-7476DD38FED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US"/>
              </a:p>
            </p:txBody>
          </p:sp>
          <p:sp>
            <p:nvSpPr>
              <p:cNvPr id="28" name="Freeform 8">
                <a:extLst>
                  <a:ext uri="{FF2B5EF4-FFF2-40B4-BE49-F238E27FC236}">
                    <a16:creationId xmlns:a16="http://schemas.microsoft.com/office/drawing/2014/main" id="{0A155711-4993-4D1E-89EA-A397C164F0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US"/>
              </a:p>
            </p:txBody>
          </p:sp>
          <p:sp>
            <p:nvSpPr>
              <p:cNvPr id="29" name="Freeform 9">
                <a:extLst>
                  <a:ext uri="{FF2B5EF4-FFF2-40B4-BE49-F238E27FC236}">
                    <a16:creationId xmlns:a16="http://schemas.microsoft.com/office/drawing/2014/main" id="{2AB42136-2551-4CAA-857F-65FA3247B4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US"/>
              </a:p>
            </p:txBody>
          </p:sp>
          <p:sp>
            <p:nvSpPr>
              <p:cNvPr id="30" name="Freeform 10">
                <a:extLst>
                  <a:ext uri="{FF2B5EF4-FFF2-40B4-BE49-F238E27FC236}">
                    <a16:creationId xmlns:a16="http://schemas.microsoft.com/office/drawing/2014/main" id="{7C2ADEA1-EA3E-4C0E-A28E-460092F7FF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US"/>
              </a:p>
            </p:txBody>
          </p:sp>
          <p:sp>
            <p:nvSpPr>
              <p:cNvPr id="31" name="Freeform 11">
                <a:extLst>
                  <a:ext uri="{FF2B5EF4-FFF2-40B4-BE49-F238E27FC236}">
                    <a16:creationId xmlns:a16="http://schemas.microsoft.com/office/drawing/2014/main" id="{B04584B3-081C-4286-A840-AB5B16B10A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US"/>
              </a:p>
            </p:txBody>
          </p:sp>
          <p:sp>
            <p:nvSpPr>
              <p:cNvPr id="32" name="Freeform 12">
                <a:extLst>
                  <a:ext uri="{FF2B5EF4-FFF2-40B4-BE49-F238E27FC236}">
                    <a16:creationId xmlns:a16="http://schemas.microsoft.com/office/drawing/2014/main" id="{3AB388FD-C246-4936-A041-E0413A1329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US"/>
              </a:p>
            </p:txBody>
          </p:sp>
          <p:sp>
            <p:nvSpPr>
              <p:cNvPr id="33" name="Freeform 13">
                <a:extLst>
                  <a:ext uri="{FF2B5EF4-FFF2-40B4-BE49-F238E27FC236}">
                    <a16:creationId xmlns:a16="http://schemas.microsoft.com/office/drawing/2014/main" id="{57692343-2D12-4F57-836C-945D407B68B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US"/>
              </a:p>
            </p:txBody>
          </p:sp>
          <p:sp>
            <p:nvSpPr>
              <p:cNvPr id="34" name="Freeform 14">
                <a:extLst>
                  <a:ext uri="{FF2B5EF4-FFF2-40B4-BE49-F238E27FC236}">
                    <a16:creationId xmlns:a16="http://schemas.microsoft.com/office/drawing/2014/main" id="{062EE710-0210-4840-8698-E0DF1C6170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US"/>
              </a:p>
            </p:txBody>
          </p:sp>
          <p:sp>
            <p:nvSpPr>
              <p:cNvPr id="35" name="Freeform 15">
                <a:extLst>
                  <a:ext uri="{FF2B5EF4-FFF2-40B4-BE49-F238E27FC236}">
                    <a16:creationId xmlns:a16="http://schemas.microsoft.com/office/drawing/2014/main" id="{161892F4-6071-40CD-8E18-CDEE0C91B5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US"/>
              </a:p>
            </p:txBody>
          </p:sp>
          <p:sp>
            <p:nvSpPr>
              <p:cNvPr id="36" name="Line 16">
                <a:extLst>
                  <a:ext uri="{FF2B5EF4-FFF2-40B4-BE49-F238E27FC236}">
                    <a16:creationId xmlns:a16="http://schemas.microsoft.com/office/drawing/2014/main" id="{3E6BBE44-8D88-407D-B1C6-10C89DD6173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37" name="Freeform 17">
                <a:extLst>
                  <a:ext uri="{FF2B5EF4-FFF2-40B4-BE49-F238E27FC236}">
                    <a16:creationId xmlns:a16="http://schemas.microsoft.com/office/drawing/2014/main" id="{1E90AE6E-328E-4730-825C-B5130F5CFC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US"/>
              </a:p>
            </p:txBody>
          </p:sp>
          <p:sp>
            <p:nvSpPr>
              <p:cNvPr id="38" name="Freeform 18">
                <a:extLst>
                  <a:ext uri="{FF2B5EF4-FFF2-40B4-BE49-F238E27FC236}">
                    <a16:creationId xmlns:a16="http://schemas.microsoft.com/office/drawing/2014/main" id="{24EC969F-6E4A-4163-ABDA-4674429A3D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US"/>
              </a:p>
            </p:txBody>
          </p:sp>
          <p:sp>
            <p:nvSpPr>
              <p:cNvPr id="39" name="Freeform 19">
                <a:extLst>
                  <a:ext uri="{FF2B5EF4-FFF2-40B4-BE49-F238E27FC236}">
                    <a16:creationId xmlns:a16="http://schemas.microsoft.com/office/drawing/2014/main" id="{1B735C94-B049-42C6-9DEF-5DB70D58CE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US"/>
              </a:p>
            </p:txBody>
          </p:sp>
          <p:sp>
            <p:nvSpPr>
              <p:cNvPr id="40" name="Freeform 20">
                <a:extLst>
                  <a:ext uri="{FF2B5EF4-FFF2-40B4-BE49-F238E27FC236}">
                    <a16:creationId xmlns:a16="http://schemas.microsoft.com/office/drawing/2014/main" id="{051C02E6-1954-478B-AEAE-BF8F36BE94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US"/>
              </a:p>
            </p:txBody>
          </p:sp>
          <p:sp>
            <p:nvSpPr>
              <p:cNvPr id="41" name="Rectangle 21">
                <a:extLst>
                  <a:ext uri="{FF2B5EF4-FFF2-40B4-BE49-F238E27FC236}">
                    <a16:creationId xmlns:a16="http://schemas.microsoft.com/office/drawing/2014/main" id="{6710B1C0-310A-48D0-B824-459D9AFC2FB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miter lim="800000"/>
                    <a:headEnd/>
                    <a:tailEnd/>
                  </a14:hiddenLine>
                </a:ext>
              </a:extLst>
            </p:spPr>
            <p:txBody>
              <a:bodyPr/>
              <a:lstStyle/>
              <a:p>
                <a:endParaRPr lang="en-US"/>
              </a:p>
            </p:txBody>
          </p:sp>
          <p:sp>
            <p:nvSpPr>
              <p:cNvPr id="42" name="Freeform 22">
                <a:extLst>
                  <a:ext uri="{FF2B5EF4-FFF2-40B4-BE49-F238E27FC236}">
                    <a16:creationId xmlns:a16="http://schemas.microsoft.com/office/drawing/2014/main" id="{1204A606-D9A6-4DC6-9F0E-D516EA1EB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US"/>
              </a:p>
            </p:txBody>
          </p:sp>
          <p:sp>
            <p:nvSpPr>
              <p:cNvPr id="43" name="Freeform 23">
                <a:extLst>
                  <a:ext uri="{FF2B5EF4-FFF2-40B4-BE49-F238E27FC236}">
                    <a16:creationId xmlns:a16="http://schemas.microsoft.com/office/drawing/2014/main" id="{EE569555-0243-4979-A537-C9B4AFD5F2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US"/>
              </a:p>
            </p:txBody>
          </p:sp>
          <p:sp>
            <p:nvSpPr>
              <p:cNvPr id="44" name="Freeform 24">
                <a:extLst>
                  <a:ext uri="{FF2B5EF4-FFF2-40B4-BE49-F238E27FC236}">
                    <a16:creationId xmlns:a16="http://schemas.microsoft.com/office/drawing/2014/main" id="{D52A977D-4993-48AF-A792-F2DE096391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US"/>
              </a:p>
            </p:txBody>
          </p:sp>
          <p:sp>
            <p:nvSpPr>
              <p:cNvPr id="45" name="Freeform 25">
                <a:extLst>
                  <a:ext uri="{FF2B5EF4-FFF2-40B4-BE49-F238E27FC236}">
                    <a16:creationId xmlns:a16="http://schemas.microsoft.com/office/drawing/2014/main" id="{93CFF2DC-E52E-4D99-97D5-B0D7B792E5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US"/>
              </a:p>
            </p:txBody>
          </p:sp>
          <p:sp>
            <p:nvSpPr>
              <p:cNvPr id="46" name="Freeform 26">
                <a:extLst>
                  <a:ext uri="{FF2B5EF4-FFF2-40B4-BE49-F238E27FC236}">
                    <a16:creationId xmlns:a16="http://schemas.microsoft.com/office/drawing/2014/main" id="{5E175372-AF09-42A7-B3D0-226C834891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US"/>
              </a:p>
            </p:txBody>
          </p:sp>
          <p:sp>
            <p:nvSpPr>
              <p:cNvPr id="47" name="Freeform 27">
                <a:extLst>
                  <a:ext uri="{FF2B5EF4-FFF2-40B4-BE49-F238E27FC236}">
                    <a16:creationId xmlns:a16="http://schemas.microsoft.com/office/drawing/2014/main" id="{ABF20BA9-F4B2-49EA-A573-578B189774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US"/>
              </a:p>
            </p:txBody>
          </p:sp>
          <p:sp>
            <p:nvSpPr>
              <p:cNvPr id="48" name="Freeform 28">
                <a:extLst>
                  <a:ext uri="{FF2B5EF4-FFF2-40B4-BE49-F238E27FC236}">
                    <a16:creationId xmlns:a16="http://schemas.microsoft.com/office/drawing/2014/main" id="{AA3A7A4B-C811-4E23-8BFD-5823A032DA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US"/>
              </a:p>
            </p:txBody>
          </p:sp>
          <p:sp>
            <p:nvSpPr>
              <p:cNvPr id="49" name="Freeform 29">
                <a:extLst>
                  <a:ext uri="{FF2B5EF4-FFF2-40B4-BE49-F238E27FC236}">
                    <a16:creationId xmlns:a16="http://schemas.microsoft.com/office/drawing/2014/main" id="{47537781-F057-4B97-AD8F-12FE9BE59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US"/>
              </a:p>
            </p:txBody>
          </p:sp>
          <p:sp>
            <p:nvSpPr>
              <p:cNvPr id="50" name="Freeform 30">
                <a:extLst>
                  <a:ext uri="{FF2B5EF4-FFF2-40B4-BE49-F238E27FC236}">
                    <a16:creationId xmlns:a16="http://schemas.microsoft.com/office/drawing/2014/main" id="{078883C7-EB52-4BB7-A9A7-F8C046A833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US"/>
              </a:p>
            </p:txBody>
          </p:sp>
          <p:sp>
            <p:nvSpPr>
              <p:cNvPr id="51" name="Freeform 31">
                <a:extLst>
                  <a:ext uri="{FF2B5EF4-FFF2-40B4-BE49-F238E27FC236}">
                    <a16:creationId xmlns:a16="http://schemas.microsoft.com/office/drawing/2014/main" id="{63CCBBF8-5972-4ED3-AB5B-46DC425B177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US"/>
              </a:p>
            </p:txBody>
          </p:sp>
        </p:grpSp>
        <p:grpSp>
          <p:nvGrpSpPr>
            <p:cNvPr id="14" name="Group 13">
              <a:extLst>
                <a:ext uri="{FF2B5EF4-FFF2-40B4-BE49-F238E27FC236}">
                  <a16:creationId xmlns:a16="http://schemas.microsoft.com/office/drawing/2014/main" id="{A8C19883-37FB-437C-A3AA-89AA6239D3A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5" name="Freeform 32">
                <a:extLst>
                  <a:ext uri="{FF2B5EF4-FFF2-40B4-BE49-F238E27FC236}">
                    <a16:creationId xmlns:a16="http://schemas.microsoft.com/office/drawing/2014/main" id="{AF1753DD-4CEF-45EC-B952-90EA8895D7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US"/>
              </a:p>
            </p:txBody>
          </p:sp>
          <p:sp>
            <p:nvSpPr>
              <p:cNvPr id="16" name="Freeform 33">
                <a:extLst>
                  <a:ext uri="{FF2B5EF4-FFF2-40B4-BE49-F238E27FC236}">
                    <a16:creationId xmlns:a16="http://schemas.microsoft.com/office/drawing/2014/main" id="{5B9356DB-C1BE-4D76-8FA7-4FBAA12D1D3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US"/>
              </a:p>
            </p:txBody>
          </p:sp>
          <p:sp>
            <p:nvSpPr>
              <p:cNvPr id="17" name="Freeform 34">
                <a:extLst>
                  <a:ext uri="{FF2B5EF4-FFF2-40B4-BE49-F238E27FC236}">
                    <a16:creationId xmlns:a16="http://schemas.microsoft.com/office/drawing/2014/main" id="{C4F59561-572D-42BA-A6FD-F3AFA1A394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US"/>
              </a:p>
            </p:txBody>
          </p:sp>
          <p:sp>
            <p:nvSpPr>
              <p:cNvPr id="18" name="Freeform 35">
                <a:extLst>
                  <a:ext uri="{FF2B5EF4-FFF2-40B4-BE49-F238E27FC236}">
                    <a16:creationId xmlns:a16="http://schemas.microsoft.com/office/drawing/2014/main" id="{BB7A51A1-D509-4494-BAE2-1B96CAD4DB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US"/>
              </a:p>
            </p:txBody>
          </p:sp>
          <p:sp>
            <p:nvSpPr>
              <p:cNvPr id="19" name="Freeform 36">
                <a:extLst>
                  <a:ext uri="{FF2B5EF4-FFF2-40B4-BE49-F238E27FC236}">
                    <a16:creationId xmlns:a16="http://schemas.microsoft.com/office/drawing/2014/main" id="{D3FE0B5A-55DE-4E56-8E9B-B92D1DB9A8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US"/>
              </a:p>
            </p:txBody>
          </p:sp>
          <p:sp>
            <p:nvSpPr>
              <p:cNvPr id="20" name="Freeform 37">
                <a:extLst>
                  <a:ext uri="{FF2B5EF4-FFF2-40B4-BE49-F238E27FC236}">
                    <a16:creationId xmlns:a16="http://schemas.microsoft.com/office/drawing/2014/main" id="{F125661C-3A0E-4B6E-B2AB-1B08C89251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US"/>
              </a:p>
            </p:txBody>
          </p:sp>
          <p:sp>
            <p:nvSpPr>
              <p:cNvPr id="21" name="Freeform 38">
                <a:extLst>
                  <a:ext uri="{FF2B5EF4-FFF2-40B4-BE49-F238E27FC236}">
                    <a16:creationId xmlns:a16="http://schemas.microsoft.com/office/drawing/2014/main" id="{39304006-EE77-438A-A0D1-537322356C1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US"/>
              </a:p>
            </p:txBody>
          </p:sp>
          <p:sp>
            <p:nvSpPr>
              <p:cNvPr id="22" name="Freeform 39">
                <a:extLst>
                  <a:ext uri="{FF2B5EF4-FFF2-40B4-BE49-F238E27FC236}">
                    <a16:creationId xmlns:a16="http://schemas.microsoft.com/office/drawing/2014/main" id="{C6031DEB-4109-4049-82CF-DD06483A2C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US"/>
              </a:p>
            </p:txBody>
          </p:sp>
          <p:sp>
            <p:nvSpPr>
              <p:cNvPr id="23" name="Freeform 40">
                <a:extLst>
                  <a:ext uri="{FF2B5EF4-FFF2-40B4-BE49-F238E27FC236}">
                    <a16:creationId xmlns:a16="http://schemas.microsoft.com/office/drawing/2014/main" id="{65FC2657-18D6-4490-88D6-32E6B1C6FB1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US"/>
              </a:p>
            </p:txBody>
          </p:sp>
          <p:sp>
            <p:nvSpPr>
              <p:cNvPr id="24" name="Rectangle 41">
                <a:extLst>
                  <a:ext uri="{FF2B5EF4-FFF2-40B4-BE49-F238E27FC236}">
                    <a16:creationId xmlns:a16="http://schemas.microsoft.com/office/drawing/2014/main" id="{20BEA03B-3EAD-4FA2-BC9D-25A14D635CF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miter lim="800000"/>
                    <a:headEnd/>
                    <a:tailEnd/>
                  </a14:hiddenLine>
                </a:ext>
              </a:extLst>
            </p:spPr>
            <p:txBody>
              <a:bodyPr/>
              <a:lstStyle/>
              <a:p>
                <a:endParaRPr lang="en-US"/>
              </a:p>
            </p:txBody>
          </p:sp>
        </p:grpSp>
      </p:grpSp>
      <p:sp useBgFill="1">
        <p:nvSpPr>
          <p:cNvPr id="53" name="Rectangle 52">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55"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6="http://schemas.microsoft.com/office/drawing/2014/main" xmlns:p14="http://schemas.microsoft.com/office/powerpoint/2010/main" xmlns:a14="http://schemas.microsoft.com/office/drawing/2010/main" xmlns="">
                <a:solidFill>
                  <a:srgbClr val="FFFFFF"/>
                </a:solidFill>
              </a14:hiddenFill>
            </a:ext>
          </a:extLst>
        </p:spPr>
      </p:pic>
      <p:sp>
        <p:nvSpPr>
          <p:cNvPr id="2" name="Title 1">
            <a:extLst>
              <a:ext uri="{FF2B5EF4-FFF2-40B4-BE49-F238E27FC236}">
                <a16:creationId xmlns:a16="http://schemas.microsoft.com/office/drawing/2014/main" id="{051B014F-AF5A-7A40-6ED0-1D95E632E21F}"/>
              </a:ext>
            </a:extLst>
          </p:cNvPr>
          <p:cNvSpPr>
            <a:spLocks noGrp="1"/>
          </p:cNvSpPr>
          <p:nvPr>
            <p:ph type="title"/>
          </p:nvPr>
        </p:nvSpPr>
        <p:spPr>
          <a:xfrm>
            <a:off x="1140905" y="259253"/>
            <a:ext cx="4459286" cy="1478570"/>
          </a:xfrm>
        </p:spPr>
        <p:txBody>
          <a:bodyPr vert="horz" lIns="91440" tIns="45720" rIns="91440" bIns="45720" rtlCol="0" anchor="ctr">
            <a:normAutofit/>
          </a:bodyPr>
          <a:lstStyle/>
          <a:p>
            <a:r>
              <a:rPr lang="en-US" sz="3200"/>
              <a:t>Current Tx/Efficacy </a:t>
            </a:r>
          </a:p>
        </p:txBody>
      </p:sp>
      <p:sp>
        <p:nvSpPr>
          <p:cNvPr id="3" name="Content Placeholder 2">
            <a:extLst>
              <a:ext uri="{FF2B5EF4-FFF2-40B4-BE49-F238E27FC236}">
                <a16:creationId xmlns:a16="http://schemas.microsoft.com/office/drawing/2014/main" id="{D52CE572-8E06-5FC7-6C6A-5EA4CE3ECB1D}"/>
              </a:ext>
            </a:extLst>
          </p:cNvPr>
          <p:cNvSpPr>
            <a:spLocks noGrp="1"/>
          </p:cNvSpPr>
          <p:nvPr>
            <p:ph sz="half" idx="1"/>
          </p:nvPr>
        </p:nvSpPr>
        <p:spPr>
          <a:xfrm>
            <a:off x="1141412" y="1611314"/>
            <a:ext cx="5650485" cy="4994274"/>
          </a:xfrm>
        </p:spPr>
        <p:txBody>
          <a:bodyPr vert="horz" lIns="91440" tIns="45720" rIns="91440" bIns="45720" rtlCol="0">
            <a:normAutofit lnSpcReduction="10000"/>
          </a:bodyPr>
          <a:lstStyle/>
          <a:p>
            <a:pPr>
              <a:lnSpc>
                <a:spcPct val="110000"/>
              </a:lnSpc>
            </a:pPr>
            <a:r>
              <a:rPr lang="en-US" sz="2800" i="0">
                <a:solidFill>
                  <a:schemeClr val="bg1"/>
                </a:solidFill>
                <a:effectLst/>
              </a:rPr>
              <a:t>Most of the effective meds were associated with harms (anorexia, weight loss and insomnia)</a:t>
            </a:r>
          </a:p>
          <a:p>
            <a:pPr lvl="1">
              <a:lnSpc>
                <a:spcPct val="110000"/>
              </a:lnSpc>
            </a:pPr>
            <a:r>
              <a:rPr lang="en-US" i="0">
                <a:solidFill>
                  <a:schemeClr val="bg1"/>
                </a:solidFill>
                <a:effectLst/>
              </a:rPr>
              <a:t>increased risk of serious adverse events was not observed</a:t>
            </a:r>
          </a:p>
          <a:p>
            <a:pPr>
              <a:lnSpc>
                <a:spcPct val="110000"/>
              </a:lnSpc>
            </a:pPr>
            <a:r>
              <a:rPr lang="en-US" sz="2800" i="0">
                <a:solidFill>
                  <a:schemeClr val="bg1"/>
                </a:solidFill>
                <a:effectLst/>
              </a:rPr>
              <a:t>There is lack of evidence for cognitive training, neurofeedback, antidepressants, antipsychotics, dietary therapy, fatty acids, and other complementary and alternative medicine</a:t>
            </a:r>
            <a:endParaRPr lang="en-US" sz="2800">
              <a:solidFill>
                <a:schemeClr val="bg1"/>
              </a:solidFill>
            </a:endParaRPr>
          </a:p>
          <a:p>
            <a:pPr>
              <a:lnSpc>
                <a:spcPct val="110000"/>
              </a:lnSpc>
            </a:pPr>
            <a:endParaRPr lang="en-US" sz="1900"/>
          </a:p>
        </p:txBody>
      </p:sp>
      <p:pic>
        <p:nvPicPr>
          <p:cNvPr id="5" name="Content Placeholder 7">
            <a:extLst>
              <a:ext uri="{FF2B5EF4-FFF2-40B4-BE49-F238E27FC236}">
                <a16:creationId xmlns:a16="http://schemas.microsoft.com/office/drawing/2014/main" id="{0113A789-0466-F150-2758-F092CAFCA1B2}"/>
              </a:ext>
            </a:extLst>
          </p:cNvPr>
          <p:cNvPicPr>
            <a:picLocks noGrp="1" noChangeAspect="1"/>
          </p:cNvPicPr>
          <p:nvPr>
            <p:ph sz="half" idx="2"/>
          </p:nvPr>
        </p:nvPicPr>
        <p:blipFill>
          <a:blip r:embed="rId4"/>
          <a:stretch/>
        </p:blipFill>
        <p:spPr bwMode="auto">
          <a:xfrm>
            <a:off x="6963347" y="1357803"/>
            <a:ext cx="4700016" cy="4761583"/>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57" name="Group 56">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58"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miter lim="800000"/>
                  <a:headEnd/>
                  <a:tailEnd/>
                </a14:hiddenLine>
              </a:ext>
            </a:extLst>
          </p:spPr>
          <p:txBody>
            <a:bodyPr/>
            <a:lstStyle/>
            <a:p>
              <a:endParaRPr lang="en-US"/>
            </a:p>
          </p:txBody>
        </p:sp>
        <p:sp>
          <p:nvSpPr>
            <p:cNvPr id="59"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US"/>
            </a:p>
          </p:txBody>
        </p:sp>
        <p:sp>
          <p:nvSpPr>
            <p:cNvPr id="60"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US"/>
            </a:p>
          </p:txBody>
        </p:sp>
        <p:sp>
          <p:nvSpPr>
            <p:cNvPr id="61"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US"/>
            </a:p>
          </p:txBody>
        </p:sp>
        <p:sp>
          <p:nvSpPr>
            <p:cNvPr id="62"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US"/>
            </a:p>
          </p:txBody>
        </p:sp>
        <p:sp>
          <p:nvSpPr>
            <p:cNvPr id="63"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US"/>
            </a:p>
          </p:txBody>
        </p:sp>
        <p:sp>
          <p:nvSpPr>
            <p:cNvPr id="64"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US"/>
            </a:p>
          </p:txBody>
        </p:sp>
        <p:sp>
          <p:nvSpPr>
            <p:cNvPr id="65"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US"/>
            </a:p>
          </p:txBody>
        </p:sp>
        <p:sp>
          <p:nvSpPr>
            <p:cNvPr id="66"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US"/>
            </a:p>
          </p:txBody>
        </p:sp>
        <p:sp>
          <p:nvSpPr>
            <p:cNvPr id="67"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US"/>
            </a:p>
          </p:txBody>
        </p:sp>
        <p:sp>
          <p:nvSpPr>
            <p:cNvPr id="68"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US"/>
            </a:p>
          </p:txBody>
        </p:sp>
        <p:sp>
          <p:nvSpPr>
            <p:cNvPr id="69"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70"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US"/>
            </a:p>
          </p:txBody>
        </p:sp>
        <p:sp>
          <p:nvSpPr>
            <p:cNvPr id="71"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US"/>
            </a:p>
          </p:txBody>
        </p:sp>
        <p:sp>
          <p:nvSpPr>
            <p:cNvPr id="72"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US"/>
            </a:p>
          </p:txBody>
        </p:sp>
        <p:sp>
          <p:nvSpPr>
            <p:cNvPr id="73"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US"/>
            </a:p>
          </p:txBody>
        </p:sp>
        <p:sp>
          <p:nvSpPr>
            <p:cNvPr id="74"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miter lim="800000"/>
                  <a:headEnd/>
                  <a:tailEnd/>
                </a14:hiddenLine>
              </a:ext>
            </a:extLst>
          </p:spPr>
          <p:txBody>
            <a:bodyPr/>
            <a:lstStyle/>
            <a:p>
              <a:endParaRPr lang="en-US"/>
            </a:p>
          </p:txBody>
        </p:sp>
        <p:sp>
          <p:nvSpPr>
            <p:cNvPr id="75"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US"/>
            </a:p>
          </p:txBody>
        </p:sp>
        <p:sp>
          <p:nvSpPr>
            <p:cNvPr id="76"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US"/>
            </a:p>
          </p:txBody>
        </p:sp>
        <p:sp>
          <p:nvSpPr>
            <p:cNvPr id="77"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US"/>
            </a:p>
          </p:txBody>
        </p:sp>
        <p:sp>
          <p:nvSpPr>
            <p:cNvPr id="78"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US"/>
            </a:p>
          </p:txBody>
        </p:sp>
        <p:sp>
          <p:nvSpPr>
            <p:cNvPr id="79"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US"/>
            </a:p>
          </p:txBody>
        </p:sp>
        <p:sp>
          <p:nvSpPr>
            <p:cNvPr id="80"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US"/>
            </a:p>
          </p:txBody>
        </p:sp>
        <p:sp>
          <p:nvSpPr>
            <p:cNvPr id="81"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US"/>
            </a:p>
          </p:txBody>
        </p:sp>
        <p:sp>
          <p:nvSpPr>
            <p:cNvPr id="82"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US"/>
            </a:p>
          </p:txBody>
        </p:sp>
        <p:sp>
          <p:nvSpPr>
            <p:cNvPr id="83"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US"/>
            </a:p>
          </p:txBody>
        </p:sp>
        <p:sp>
          <p:nvSpPr>
            <p:cNvPr id="84"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US"/>
            </a:p>
          </p:txBody>
        </p:sp>
      </p:grpSp>
    </p:spTree>
    <p:extLst>
      <p:ext uri="{BB962C8B-B14F-4D97-AF65-F5344CB8AC3E}">
        <p14:creationId xmlns:p14="http://schemas.microsoft.com/office/powerpoint/2010/main" val="3760011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4A715-3EA2-2653-79FA-3988BCDDC974}"/>
              </a:ext>
            </a:extLst>
          </p:cNvPr>
          <p:cNvSpPr>
            <a:spLocks noGrp="1"/>
          </p:cNvSpPr>
          <p:nvPr>
            <p:ph type="title"/>
          </p:nvPr>
        </p:nvSpPr>
        <p:spPr/>
        <p:txBody>
          <a:bodyPr/>
          <a:lstStyle/>
          <a:p>
            <a:r>
              <a:rPr lang="en-US"/>
              <a:t>Conclusions</a:t>
            </a:r>
          </a:p>
        </p:txBody>
      </p:sp>
      <p:sp>
        <p:nvSpPr>
          <p:cNvPr id="5" name="Content Placeholder 3">
            <a:extLst>
              <a:ext uri="{FF2B5EF4-FFF2-40B4-BE49-F238E27FC236}">
                <a16:creationId xmlns:a16="http://schemas.microsoft.com/office/drawing/2014/main" id="{A5D96F2A-1D29-9C4C-8D8A-2A3A503F8B30}"/>
              </a:ext>
            </a:extLst>
          </p:cNvPr>
          <p:cNvSpPr>
            <a:spLocks noGrp="1"/>
          </p:cNvSpPr>
          <p:nvPr>
            <p:ph sz="half" idx="1"/>
          </p:nvPr>
        </p:nvSpPr>
        <p:spPr>
          <a:xfrm>
            <a:off x="1141413" y="1800225"/>
            <a:ext cx="9542462" cy="4800599"/>
          </a:xfrm>
        </p:spPr>
        <p:txBody>
          <a:bodyPr/>
          <a:lstStyle/>
          <a:p>
            <a:r>
              <a:rPr lang="en-US" b="0" i="0">
                <a:solidFill>
                  <a:schemeClr val="bg1"/>
                </a:solidFill>
                <a:effectLst/>
              </a:rPr>
              <a:t>Clinical differences may exist between the pharmacological and non-pharmacological treatment used for the management of ADHD</a:t>
            </a:r>
          </a:p>
          <a:p>
            <a:endParaRPr lang="en-US" b="0" i="0">
              <a:solidFill>
                <a:schemeClr val="bg1"/>
              </a:solidFill>
              <a:effectLst/>
            </a:endParaRPr>
          </a:p>
          <a:p>
            <a:r>
              <a:rPr lang="en-US" b="0" i="0">
                <a:solidFill>
                  <a:schemeClr val="bg1"/>
                </a:solidFill>
                <a:effectLst/>
              </a:rPr>
              <a:t>There is an urgent need for high-quality randomized trials of the multiple treatments for ADHD in children and adolescents</a:t>
            </a:r>
          </a:p>
          <a:p>
            <a:endParaRPr lang="en-US" b="0" i="0">
              <a:solidFill>
                <a:schemeClr val="bg1"/>
              </a:solidFill>
              <a:effectLst/>
            </a:endParaRPr>
          </a:p>
          <a:p>
            <a:r>
              <a:rPr lang="en-US">
                <a:solidFill>
                  <a:schemeClr val="bg1"/>
                </a:solidFill>
              </a:rPr>
              <a:t> New research should be funded urgently to assess long-term effects of these treatments.</a:t>
            </a:r>
          </a:p>
        </p:txBody>
      </p:sp>
    </p:spTree>
    <p:extLst>
      <p:ext uri="{BB962C8B-B14F-4D97-AF65-F5344CB8AC3E}">
        <p14:creationId xmlns:p14="http://schemas.microsoft.com/office/powerpoint/2010/main" val="2764179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EDF19-C34A-8361-97A5-B7B62C7283D3}"/>
              </a:ext>
            </a:extLst>
          </p:cNvPr>
          <p:cNvSpPr>
            <a:spLocks noGrp="1"/>
          </p:cNvSpPr>
          <p:nvPr>
            <p:ph type="title"/>
          </p:nvPr>
        </p:nvSpPr>
        <p:spPr>
          <a:xfrm>
            <a:off x="1333413" y="88382"/>
            <a:ext cx="9905998" cy="727008"/>
          </a:xfrm>
        </p:spPr>
        <p:txBody>
          <a:bodyPr>
            <a:normAutofit/>
          </a:bodyPr>
          <a:lstStyle/>
          <a:p>
            <a:pPr algn="ctr"/>
            <a:r>
              <a:rPr lang="en-US" sz="4400" b="1"/>
              <a:t>...not just ADHD</a:t>
            </a:r>
            <a:endParaRPr lang="en-US"/>
          </a:p>
        </p:txBody>
      </p:sp>
      <p:pic>
        <p:nvPicPr>
          <p:cNvPr id="5" name="Content Placeholder 4" descr="A graph with purple bars&#10;&#10;Description automatically generated">
            <a:extLst>
              <a:ext uri="{FF2B5EF4-FFF2-40B4-BE49-F238E27FC236}">
                <a16:creationId xmlns:a16="http://schemas.microsoft.com/office/drawing/2014/main" id="{1E1C52A8-2F46-974E-3C1B-EA5179740F16}"/>
              </a:ext>
            </a:extLst>
          </p:cNvPr>
          <p:cNvPicPr>
            <a:picLocks noGrp="1" noChangeAspect="1"/>
          </p:cNvPicPr>
          <p:nvPr>
            <p:ph idx="1"/>
          </p:nvPr>
        </p:nvPicPr>
        <p:blipFill rotWithShape="1">
          <a:blip r:embed="rId4"/>
          <a:srcRect l="2763" t="-1227" r="4780" b="-3319"/>
          <a:stretch/>
        </p:blipFill>
        <p:spPr>
          <a:xfrm>
            <a:off x="934100" y="1556517"/>
            <a:ext cx="6134940" cy="3443256"/>
          </a:xfrm>
          <a:prstGeom prst="rect">
            <a:avLst/>
          </a:prstGeom>
          <a:ln w="228600" cap="sq" cmpd="thickThin">
            <a:solidFill>
              <a:srgbClr val="000000"/>
            </a:solidFill>
            <a:prstDash val="solid"/>
            <a:miter lim="800000"/>
          </a:ln>
          <a:effectLst>
            <a:innerShdw blurRad="76200">
              <a:srgbClr val="000000"/>
            </a:innerShdw>
          </a:effectLst>
        </p:spPr>
      </p:pic>
      <p:pic>
        <p:nvPicPr>
          <p:cNvPr id="6" name="Picture 5" descr="A diagram of adhd&#10;&#10;Description automatically generated">
            <a:extLst>
              <a:ext uri="{FF2B5EF4-FFF2-40B4-BE49-F238E27FC236}">
                <a16:creationId xmlns:a16="http://schemas.microsoft.com/office/drawing/2014/main" id="{94E80045-F547-78AA-B926-FEBE5D811641}"/>
              </a:ext>
            </a:extLst>
          </p:cNvPr>
          <p:cNvPicPr>
            <a:picLocks noChangeAspect="1"/>
          </p:cNvPicPr>
          <p:nvPr/>
        </p:nvPicPr>
        <p:blipFill>
          <a:blip r:embed="rId5"/>
          <a:stretch>
            <a:fillRect/>
          </a:stretch>
        </p:blipFill>
        <p:spPr>
          <a:xfrm>
            <a:off x="7869764" y="1561163"/>
            <a:ext cx="3492988" cy="3430289"/>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67653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8A0B6-0E08-98A3-1648-80513F4CC340}"/>
              </a:ext>
            </a:extLst>
          </p:cNvPr>
          <p:cNvSpPr>
            <a:spLocks noGrp="1"/>
          </p:cNvSpPr>
          <p:nvPr>
            <p:ph type="title"/>
          </p:nvPr>
        </p:nvSpPr>
        <p:spPr>
          <a:xfrm>
            <a:off x="649577" y="122065"/>
            <a:ext cx="10397834" cy="855114"/>
          </a:xfrm>
        </p:spPr>
        <p:txBody>
          <a:bodyPr>
            <a:normAutofit/>
          </a:bodyPr>
          <a:lstStyle/>
          <a:p>
            <a:r>
              <a:rPr lang="en-US" sz="4400" b="1"/>
              <a:t>Shared Symptomology:</a:t>
            </a:r>
            <a:endParaRPr lang="en-US" sz="4400"/>
          </a:p>
        </p:txBody>
      </p:sp>
      <p:sp>
        <p:nvSpPr>
          <p:cNvPr id="3" name="Content Placeholder 2">
            <a:extLst>
              <a:ext uri="{FF2B5EF4-FFF2-40B4-BE49-F238E27FC236}">
                <a16:creationId xmlns:a16="http://schemas.microsoft.com/office/drawing/2014/main" id="{521DD17C-109C-8E77-70A3-F1F497CA8412}"/>
              </a:ext>
            </a:extLst>
          </p:cNvPr>
          <p:cNvSpPr>
            <a:spLocks noGrp="1"/>
          </p:cNvSpPr>
          <p:nvPr>
            <p:ph idx="1"/>
          </p:nvPr>
        </p:nvSpPr>
        <p:spPr>
          <a:xfrm>
            <a:off x="1141411" y="4565507"/>
            <a:ext cx="4606638" cy="2294804"/>
          </a:xfrm>
        </p:spPr>
        <p:txBody>
          <a:bodyPr vert="horz" lIns="91440" tIns="45720" rIns="91440" bIns="45720" rtlCol="0" anchor="t">
            <a:normAutofit/>
          </a:bodyPr>
          <a:lstStyle/>
          <a:p>
            <a:pPr marL="0" indent="0">
              <a:lnSpc>
                <a:spcPct val="90000"/>
              </a:lnSpc>
              <a:buNone/>
            </a:pPr>
            <a:r>
              <a:rPr lang="en-US" sz="1800" b="1" u="sng">
                <a:latin typeface="Arial"/>
                <a:cs typeface="Arial"/>
              </a:rPr>
              <a:t>Other Medical Considerations:</a:t>
            </a:r>
          </a:p>
          <a:p>
            <a:pPr lvl="1">
              <a:lnSpc>
                <a:spcPct val="90000"/>
              </a:lnSpc>
              <a:buFont typeface="Courier New" panose="020B0604020202020204" pitchFamily="34" charset="0"/>
              <a:buChar char="o"/>
            </a:pPr>
            <a:r>
              <a:rPr lang="en-US" sz="1400">
                <a:latin typeface="Arial"/>
                <a:cs typeface="Arial"/>
              </a:rPr>
              <a:t>Seizure Disorders, such as Absence Seizures</a:t>
            </a:r>
            <a:endParaRPr lang="en-US" sz="1400"/>
          </a:p>
          <a:p>
            <a:pPr lvl="1">
              <a:lnSpc>
                <a:spcPct val="90000"/>
              </a:lnSpc>
              <a:buFont typeface="Courier New" panose="020B0604020202020204" pitchFamily="34" charset="0"/>
              <a:buChar char="o"/>
            </a:pPr>
            <a:r>
              <a:rPr lang="en-US" sz="1400">
                <a:latin typeface="Arial"/>
                <a:cs typeface="Arial"/>
              </a:rPr>
              <a:t>Thyroid Disorders</a:t>
            </a:r>
          </a:p>
          <a:p>
            <a:pPr lvl="1">
              <a:lnSpc>
                <a:spcPct val="90000"/>
              </a:lnSpc>
              <a:buFont typeface="Courier New" panose="020B0604020202020204" pitchFamily="34" charset="0"/>
              <a:buChar char="o"/>
            </a:pPr>
            <a:r>
              <a:rPr lang="en-US" sz="1400">
                <a:latin typeface="Arial"/>
                <a:cs typeface="Arial"/>
              </a:rPr>
              <a:t>Sleep Disorders &amp; sleep deprivation</a:t>
            </a:r>
          </a:p>
          <a:p>
            <a:pPr lvl="1">
              <a:lnSpc>
                <a:spcPct val="90000"/>
              </a:lnSpc>
              <a:buFont typeface="Courier New" panose="020B0604020202020204" pitchFamily="34" charset="0"/>
              <a:buChar char="o"/>
            </a:pPr>
            <a:r>
              <a:rPr lang="en-US" sz="1400">
                <a:latin typeface="Arial"/>
                <a:cs typeface="Arial"/>
              </a:rPr>
              <a:t>Hearing or Vision Impairments</a:t>
            </a:r>
          </a:p>
          <a:p>
            <a:pPr lvl="1">
              <a:lnSpc>
                <a:spcPct val="90000"/>
              </a:lnSpc>
              <a:buFont typeface="Courier New" panose="020B0604020202020204" pitchFamily="34" charset="0"/>
              <a:buChar char="o"/>
            </a:pPr>
            <a:r>
              <a:rPr lang="en-US" sz="1400">
                <a:latin typeface="Arial"/>
                <a:cs typeface="Arial"/>
              </a:rPr>
              <a:t>Genetic Disorders</a:t>
            </a:r>
          </a:p>
          <a:p>
            <a:pPr lvl="1">
              <a:lnSpc>
                <a:spcPct val="90000"/>
              </a:lnSpc>
              <a:buFont typeface="Courier New" panose="020B0604020202020204" pitchFamily="34" charset="0"/>
              <a:buChar char="o"/>
            </a:pPr>
            <a:r>
              <a:rPr lang="en-US" sz="1400">
                <a:latin typeface="Arial"/>
                <a:cs typeface="Arial"/>
              </a:rPr>
              <a:t>Medication Side Effects</a:t>
            </a:r>
          </a:p>
          <a:p>
            <a:pPr>
              <a:lnSpc>
                <a:spcPct val="90000"/>
              </a:lnSpc>
            </a:pPr>
            <a:endParaRPr lang="en-US">
              <a:latin typeface="Arial"/>
              <a:cs typeface="Arial"/>
            </a:endParaRPr>
          </a:p>
        </p:txBody>
      </p:sp>
      <p:sp>
        <p:nvSpPr>
          <p:cNvPr id="4" name="TextBox 3">
            <a:extLst>
              <a:ext uri="{FF2B5EF4-FFF2-40B4-BE49-F238E27FC236}">
                <a16:creationId xmlns:a16="http://schemas.microsoft.com/office/drawing/2014/main" id="{4D52D805-D7AE-F5C0-3C32-E895CC5A751A}"/>
              </a:ext>
            </a:extLst>
          </p:cNvPr>
          <p:cNvSpPr txBox="1"/>
          <p:nvPr/>
        </p:nvSpPr>
        <p:spPr>
          <a:xfrm>
            <a:off x="1142999" y="1066802"/>
            <a:ext cx="6263409" cy="31521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US" b="1" u="sng">
                <a:latin typeface="Arial"/>
                <a:cs typeface="Arial"/>
              </a:rPr>
              <a:t>Developmental Disorders or Psychological Disorders</a:t>
            </a:r>
            <a:endParaRPr lang="en-US" b="1" u="sng"/>
          </a:p>
          <a:p>
            <a:pPr marL="742950" lvl="1" indent="-285750">
              <a:lnSpc>
                <a:spcPct val="90000"/>
              </a:lnSpc>
              <a:spcBef>
                <a:spcPts val="500"/>
              </a:spcBef>
              <a:buFont typeface="Courier New,monospace"/>
              <a:buChar char="o"/>
            </a:pPr>
            <a:r>
              <a:rPr lang="en-US" sz="1400">
                <a:latin typeface="Arial"/>
                <a:cs typeface="Arial"/>
              </a:rPr>
              <a:t>Autism Spectrum Disorder</a:t>
            </a:r>
          </a:p>
          <a:p>
            <a:pPr marL="742950" lvl="1" indent="-285750">
              <a:lnSpc>
                <a:spcPct val="90000"/>
              </a:lnSpc>
              <a:spcBef>
                <a:spcPts val="500"/>
              </a:spcBef>
              <a:buFont typeface="Courier New,monospace"/>
              <a:buChar char="o"/>
            </a:pPr>
            <a:r>
              <a:rPr lang="en-US" sz="1400">
                <a:latin typeface="Arial"/>
                <a:cs typeface="Arial"/>
              </a:rPr>
              <a:t>Specific Learning Disorder</a:t>
            </a:r>
            <a:endParaRPr lang="en-US" sz="1400">
              <a:latin typeface="Tw Cen MT" panose="020B0602020104020603"/>
              <a:cs typeface="Arial"/>
            </a:endParaRPr>
          </a:p>
          <a:p>
            <a:pPr marL="742950" lvl="1" indent="-285750">
              <a:lnSpc>
                <a:spcPct val="90000"/>
              </a:lnSpc>
              <a:spcBef>
                <a:spcPts val="500"/>
              </a:spcBef>
              <a:buFont typeface="Courier New,monospace"/>
              <a:buChar char="o"/>
            </a:pPr>
            <a:r>
              <a:rPr lang="en-US" sz="1400">
                <a:latin typeface="Arial"/>
                <a:cs typeface="Arial"/>
              </a:rPr>
              <a:t>Intellectual Disability</a:t>
            </a:r>
            <a:endParaRPr lang="en-US" sz="1400">
              <a:latin typeface="Tw Cen MT" panose="020B0602020104020603"/>
              <a:cs typeface="Arial"/>
            </a:endParaRPr>
          </a:p>
          <a:p>
            <a:pPr marL="742950" lvl="1" indent="-285750">
              <a:lnSpc>
                <a:spcPct val="90000"/>
              </a:lnSpc>
              <a:spcBef>
                <a:spcPts val="500"/>
              </a:spcBef>
              <a:buFont typeface="Courier New,monospace"/>
              <a:buChar char="o"/>
            </a:pPr>
            <a:r>
              <a:rPr lang="en-US" sz="1400">
                <a:latin typeface="Arial"/>
                <a:cs typeface="Arial"/>
              </a:rPr>
              <a:t>Developmental delays: </a:t>
            </a:r>
            <a:endParaRPr lang="en-US" sz="1400">
              <a:latin typeface="Tw Cen MT" panose="020B0602020104020603"/>
              <a:cs typeface="Arial"/>
            </a:endParaRPr>
          </a:p>
          <a:p>
            <a:pPr marL="1200150" lvl="2" indent="-285750">
              <a:lnSpc>
                <a:spcPct val="90000"/>
              </a:lnSpc>
              <a:spcBef>
                <a:spcPts val="500"/>
              </a:spcBef>
              <a:buFont typeface="Wingdings"/>
              <a:buChar char="§"/>
            </a:pPr>
            <a:r>
              <a:rPr lang="en-US" sz="1400">
                <a:latin typeface="Arial"/>
                <a:cs typeface="Arial"/>
              </a:rPr>
              <a:t>Speech and language</a:t>
            </a:r>
            <a:endParaRPr lang="en-US" sz="1400">
              <a:latin typeface="Tw Cen MT" panose="020B0602020104020603"/>
              <a:cs typeface="Arial"/>
            </a:endParaRPr>
          </a:p>
          <a:p>
            <a:pPr marL="1200150" lvl="2" indent="-285750">
              <a:lnSpc>
                <a:spcPct val="90000"/>
              </a:lnSpc>
              <a:spcBef>
                <a:spcPts val="500"/>
              </a:spcBef>
              <a:buFont typeface="Wingdings"/>
              <a:buChar char="§"/>
            </a:pPr>
            <a:r>
              <a:rPr lang="en-US" sz="1400">
                <a:latin typeface="Arial"/>
                <a:cs typeface="Arial"/>
              </a:rPr>
              <a:t>Delayed milestones..</a:t>
            </a:r>
            <a:endParaRPr lang="en-US" sz="1400"/>
          </a:p>
          <a:p>
            <a:pPr marL="742950" lvl="1" indent="-285750">
              <a:lnSpc>
                <a:spcPct val="90000"/>
              </a:lnSpc>
              <a:spcBef>
                <a:spcPts val="500"/>
              </a:spcBef>
              <a:buFont typeface="Courier New,monospace"/>
              <a:buChar char="o"/>
            </a:pPr>
            <a:r>
              <a:rPr lang="en-US" sz="1400">
                <a:latin typeface="Arial"/>
                <a:cs typeface="Arial"/>
              </a:rPr>
              <a:t>Reactive Attachment Disorder</a:t>
            </a:r>
            <a:endParaRPr lang="en-US" sz="1400">
              <a:latin typeface="Tw Cen MT" panose="020B0602020104020603"/>
              <a:cs typeface="Arial"/>
            </a:endParaRPr>
          </a:p>
          <a:p>
            <a:pPr marL="742950" lvl="1" indent="-285750">
              <a:lnSpc>
                <a:spcPct val="90000"/>
              </a:lnSpc>
              <a:spcBef>
                <a:spcPts val="500"/>
              </a:spcBef>
              <a:buFont typeface="Courier New,monospace"/>
              <a:buChar char="o"/>
            </a:pPr>
            <a:r>
              <a:rPr lang="en-US" sz="1400">
                <a:latin typeface="Arial"/>
                <a:cs typeface="Arial"/>
              </a:rPr>
              <a:t>Oppositional Defiant Disorder</a:t>
            </a:r>
            <a:endParaRPr lang="en-US" sz="1400">
              <a:latin typeface="Tw Cen MT" panose="020B0602020104020603"/>
              <a:cs typeface="Arial"/>
            </a:endParaRPr>
          </a:p>
          <a:p>
            <a:pPr marL="742950" lvl="1" indent="-285750">
              <a:lnSpc>
                <a:spcPct val="90000"/>
              </a:lnSpc>
              <a:spcBef>
                <a:spcPts val="500"/>
              </a:spcBef>
              <a:buFont typeface="Courier New,monospace"/>
              <a:buChar char="o"/>
            </a:pPr>
            <a:r>
              <a:rPr lang="en-US" sz="1400">
                <a:latin typeface="Arial"/>
                <a:cs typeface="Arial"/>
              </a:rPr>
              <a:t>Conduct Disorder</a:t>
            </a:r>
            <a:endParaRPr lang="en-US" sz="1400">
              <a:latin typeface="Tw Cen MT" panose="020B0602020104020603"/>
              <a:cs typeface="Arial"/>
            </a:endParaRPr>
          </a:p>
          <a:p>
            <a:pPr marL="742950" lvl="1" indent="-285750">
              <a:lnSpc>
                <a:spcPct val="90000"/>
              </a:lnSpc>
              <a:spcBef>
                <a:spcPts val="500"/>
              </a:spcBef>
              <a:buFont typeface="Courier New,monospace"/>
              <a:buChar char="o"/>
            </a:pPr>
            <a:r>
              <a:rPr lang="en-US" sz="1400">
                <a:latin typeface="Arial"/>
                <a:cs typeface="Arial"/>
              </a:rPr>
              <a:t>PTSD</a:t>
            </a:r>
          </a:p>
          <a:p>
            <a:pPr marL="742950" lvl="1" indent="-285750">
              <a:lnSpc>
                <a:spcPct val="90000"/>
              </a:lnSpc>
              <a:spcBef>
                <a:spcPts val="500"/>
              </a:spcBef>
              <a:buFont typeface="Courier New,monospace"/>
              <a:buChar char="o"/>
            </a:pPr>
            <a:r>
              <a:rPr lang="en-US" sz="1400">
                <a:latin typeface="Arial"/>
                <a:cs typeface="Arial"/>
              </a:rPr>
              <a:t>Bipolar Dx</a:t>
            </a:r>
          </a:p>
        </p:txBody>
      </p:sp>
      <p:pic>
        <p:nvPicPr>
          <p:cNvPr id="5" name="Picture 4" descr="A blue and white book cover&#10;&#10;Description automatically generated">
            <a:extLst>
              <a:ext uri="{FF2B5EF4-FFF2-40B4-BE49-F238E27FC236}">
                <a16:creationId xmlns:a16="http://schemas.microsoft.com/office/drawing/2014/main" id="{059E4375-A3DE-9FDB-C7A2-CE771B215E5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233494" y="375166"/>
            <a:ext cx="4498644" cy="6105648"/>
          </a:xfrm>
          <a:prstGeom prst="rect">
            <a:avLst/>
          </a:prstGeom>
          <a:ln>
            <a:noFill/>
          </a:ln>
          <a:effectLst>
            <a:softEdge rad="112500"/>
          </a:effectLst>
        </p:spPr>
      </p:pic>
      <p:sp>
        <p:nvSpPr>
          <p:cNvPr id="6" name="TextBox 5">
            <a:extLst>
              <a:ext uri="{FF2B5EF4-FFF2-40B4-BE49-F238E27FC236}">
                <a16:creationId xmlns:a16="http://schemas.microsoft.com/office/drawing/2014/main" id="{23A365A5-90B5-05B1-11AC-D372857172DD}"/>
              </a:ext>
            </a:extLst>
          </p:cNvPr>
          <p:cNvSpPr txBox="1"/>
          <p:nvPr/>
        </p:nvSpPr>
        <p:spPr>
          <a:xfrm>
            <a:off x="8152102" y="6405852"/>
            <a:ext cx="3036743" cy="331354"/>
          </a:xfrm>
          <a:prstGeom prst="rect">
            <a:avLst/>
          </a:prstGeom>
        </p:spPr>
        <p:txBody>
          <a:bodyPr lIns="91440" tIns="45720" rIns="91440" bIns="45720" anchor="t">
            <a:normAutofit fontScale="47500" lnSpcReduction="20000"/>
          </a:bodyPr>
          <a:lstStyle/>
          <a:p>
            <a:r>
              <a:rPr lang="en-US">
                <a:solidFill>
                  <a:schemeClr val="tx1">
                    <a:lumMod val="75000"/>
                  </a:schemeClr>
                </a:solidFill>
                <a:hlinkClick r:id="rId4">
                  <a:extLst>
                    <a:ext uri="{A12FA001-AC4F-418D-AE19-62706E023703}">
                      <ahyp:hlinkClr xmlns:ahyp="http://schemas.microsoft.com/office/drawing/2018/hyperlinkcolor" val="tx"/>
                    </a:ext>
                  </a:extLst>
                </a:hlinkClick>
              </a:rPr>
              <a:t>This Photo</a:t>
            </a:r>
            <a:r>
              <a:rPr lang="en-US">
                <a:solidFill>
                  <a:schemeClr val="tx1">
                    <a:lumMod val="75000"/>
                  </a:schemeClr>
                </a:solidFill>
              </a:rPr>
              <a:t> by Unknown author is licensed under </a:t>
            </a:r>
            <a:r>
              <a:rPr lang="en-US">
                <a:solidFill>
                  <a:schemeClr val="tx1">
                    <a:lumMod val="75000"/>
                  </a:schemeClr>
                </a:solidFill>
                <a:hlinkClick r:id="rId5">
                  <a:extLst>
                    <a:ext uri="{A12FA001-AC4F-418D-AE19-62706E023703}">
                      <ahyp:hlinkClr xmlns:ahyp="http://schemas.microsoft.com/office/drawing/2018/hyperlinkcolor" val="tx"/>
                    </a:ext>
                  </a:extLst>
                </a:hlinkClick>
              </a:rPr>
              <a:t>CC BY-SA</a:t>
            </a:r>
            <a:r>
              <a:rPr lang="en-US">
                <a:solidFill>
                  <a:schemeClr val="tx1">
                    <a:lumMod val="75000"/>
                  </a:schemeClr>
                </a:solidFill>
              </a:rPr>
              <a:t>.</a:t>
            </a:r>
          </a:p>
        </p:txBody>
      </p:sp>
    </p:spTree>
    <p:extLst>
      <p:ext uri="{BB962C8B-B14F-4D97-AF65-F5344CB8AC3E}">
        <p14:creationId xmlns:p14="http://schemas.microsoft.com/office/powerpoint/2010/main" val="1638052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215" name="Picture 2">
            <a:extLst>
              <a:ext uri="{FF2B5EF4-FFF2-40B4-BE49-F238E27FC236}">
                <a16:creationId xmlns:a16="http://schemas.microsoft.com/office/drawing/2014/main" id="{50C065C3-0FE3-4452-B765-CB05BBB2A98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nvGrpSpPr>
          <p:cNvPr id="217" name="Group 216">
            <a:extLst>
              <a:ext uri="{FF2B5EF4-FFF2-40B4-BE49-F238E27FC236}">
                <a16:creationId xmlns:a16="http://schemas.microsoft.com/office/drawing/2014/main" id="{9795E515-5F57-431F-9A0D-3A0419DF75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218" name="Rectangle 5">
              <a:extLst>
                <a:ext uri="{FF2B5EF4-FFF2-40B4-BE49-F238E27FC236}">
                  <a16:creationId xmlns:a16="http://schemas.microsoft.com/office/drawing/2014/main" id="{D45BCBFE-0478-4767-BF2E-FC2C548BA62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txBody>
            <a:bodyPr/>
            <a:lstStyle/>
            <a:p>
              <a:endParaRPr lang="en-US"/>
            </a:p>
          </p:txBody>
        </p:sp>
        <p:sp>
          <p:nvSpPr>
            <p:cNvPr id="219" name="Freeform 6">
              <a:extLst>
                <a:ext uri="{FF2B5EF4-FFF2-40B4-BE49-F238E27FC236}">
                  <a16:creationId xmlns:a16="http://schemas.microsoft.com/office/drawing/2014/main" id="{E903928F-F6DA-470C-81A0-CF7D9DE034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20" name="Freeform 7">
              <a:extLst>
                <a:ext uri="{FF2B5EF4-FFF2-40B4-BE49-F238E27FC236}">
                  <a16:creationId xmlns:a16="http://schemas.microsoft.com/office/drawing/2014/main" id="{ADA095F6-E326-4450-A2D6-DB2BF989B8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21" name="Rectangle 8">
              <a:extLst>
                <a:ext uri="{FF2B5EF4-FFF2-40B4-BE49-F238E27FC236}">
                  <a16:creationId xmlns:a16="http://schemas.microsoft.com/office/drawing/2014/main" id="{6B067F9A-FDF2-49EC-B4FF-CD4B90F7892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txBody>
            <a:bodyPr/>
            <a:lstStyle/>
            <a:p>
              <a:endParaRPr lang="en-US"/>
            </a:p>
          </p:txBody>
        </p:sp>
        <p:sp>
          <p:nvSpPr>
            <p:cNvPr id="222" name="Freeform 9">
              <a:extLst>
                <a:ext uri="{FF2B5EF4-FFF2-40B4-BE49-F238E27FC236}">
                  <a16:creationId xmlns:a16="http://schemas.microsoft.com/office/drawing/2014/main" id="{F1331213-D19D-49FC-8616-168A14565A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23" name="Freeform 10">
              <a:extLst>
                <a:ext uri="{FF2B5EF4-FFF2-40B4-BE49-F238E27FC236}">
                  <a16:creationId xmlns:a16="http://schemas.microsoft.com/office/drawing/2014/main" id="{2ADFE242-96FC-4A14-8C59-90CD6DE1D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24" name="Freeform 11">
              <a:extLst>
                <a:ext uri="{FF2B5EF4-FFF2-40B4-BE49-F238E27FC236}">
                  <a16:creationId xmlns:a16="http://schemas.microsoft.com/office/drawing/2014/main" id="{6A97B7BC-40BD-494B-9C6B-AF3045559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25" name="Freeform 12">
              <a:extLst>
                <a:ext uri="{FF2B5EF4-FFF2-40B4-BE49-F238E27FC236}">
                  <a16:creationId xmlns:a16="http://schemas.microsoft.com/office/drawing/2014/main" id="{3D7F35CF-F44C-491F-904D-A31ED832137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26" name="Freeform 13">
              <a:extLst>
                <a:ext uri="{FF2B5EF4-FFF2-40B4-BE49-F238E27FC236}">
                  <a16:creationId xmlns:a16="http://schemas.microsoft.com/office/drawing/2014/main" id="{84D9BF7E-18C2-452C-B139-4ED58D7A03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27" name="Freeform 14">
              <a:extLst>
                <a:ext uri="{FF2B5EF4-FFF2-40B4-BE49-F238E27FC236}">
                  <a16:creationId xmlns:a16="http://schemas.microsoft.com/office/drawing/2014/main" id="{700A6223-AD38-426F-A6FE-7926CAEF3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28" name="Freeform 15">
              <a:extLst>
                <a:ext uri="{FF2B5EF4-FFF2-40B4-BE49-F238E27FC236}">
                  <a16:creationId xmlns:a16="http://schemas.microsoft.com/office/drawing/2014/main" id="{D172AA94-449F-45EB-94E6-67C186C32DD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29" name="Freeform 16">
              <a:extLst>
                <a:ext uri="{FF2B5EF4-FFF2-40B4-BE49-F238E27FC236}">
                  <a16:creationId xmlns:a16="http://schemas.microsoft.com/office/drawing/2014/main" id="{A7D4F697-8937-4F4C-83C5-770B3FCB82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30" name="Freeform 17">
              <a:extLst>
                <a:ext uri="{FF2B5EF4-FFF2-40B4-BE49-F238E27FC236}">
                  <a16:creationId xmlns:a16="http://schemas.microsoft.com/office/drawing/2014/main" id="{10AF1D59-5117-4D47-8414-4BB61F944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31" name="Freeform 18">
              <a:extLst>
                <a:ext uri="{FF2B5EF4-FFF2-40B4-BE49-F238E27FC236}">
                  <a16:creationId xmlns:a16="http://schemas.microsoft.com/office/drawing/2014/main" id="{2387DC33-88B3-4718-8C94-41659EA33A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32" name="Freeform 19">
              <a:extLst>
                <a:ext uri="{FF2B5EF4-FFF2-40B4-BE49-F238E27FC236}">
                  <a16:creationId xmlns:a16="http://schemas.microsoft.com/office/drawing/2014/main" id="{D4E7EC64-4763-4F04-B2E4-E400364D72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33" name="Freeform 20">
              <a:extLst>
                <a:ext uri="{FF2B5EF4-FFF2-40B4-BE49-F238E27FC236}">
                  <a16:creationId xmlns:a16="http://schemas.microsoft.com/office/drawing/2014/main" id="{581717DF-9FD4-47CB-9579-E34DF7E875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34" name="Freeform 21">
              <a:extLst>
                <a:ext uri="{FF2B5EF4-FFF2-40B4-BE49-F238E27FC236}">
                  <a16:creationId xmlns:a16="http://schemas.microsoft.com/office/drawing/2014/main" id="{BCD8EF50-6E58-4B2D-90B6-AFF236A73BC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35" name="Freeform 22">
              <a:extLst>
                <a:ext uri="{FF2B5EF4-FFF2-40B4-BE49-F238E27FC236}">
                  <a16:creationId xmlns:a16="http://schemas.microsoft.com/office/drawing/2014/main" id="{6524A268-142A-4CBF-BB8B-DC1FCBC8F7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36" name="Freeform 23">
              <a:extLst>
                <a:ext uri="{FF2B5EF4-FFF2-40B4-BE49-F238E27FC236}">
                  <a16:creationId xmlns:a16="http://schemas.microsoft.com/office/drawing/2014/main" id="{56A0E6F3-B76B-4813-B44B-56CE11A8A0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37" name="Freeform 24">
              <a:extLst>
                <a:ext uri="{FF2B5EF4-FFF2-40B4-BE49-F238E27FC236}">
                  <a16:creationId xmlns:a16="http://schemas.microsoft.com/office/drawing/2014/main" id="{A74CED8D-B902-4B76-9CC8-30A09B2FA1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38" name="Freeform 25">
              <a:extLst>
                <a:ext uri="{FF2B5EF4-FFF2-40B4-BE49-F238E27FC236}">
                  <a16:creationId xmlns:a16="http://schemas.microsoft.com/office/drawing/2014/main" id="{ED007BD7-ED56-4566-B1FF-707160024A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39" name="Freeform 26">
              <a:extLst>
                <a:ext uri="{FF2B5EF4-FFF2-40B4-BE49-F238E27FC236}">
                  <a16:creationId xmlns:a16="http://schemas.microsoft.com/office/drawing/2014/main" id="{90AD48D2-5BC8-4C80-B126-B1A201242B8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40" name="Freeform 27">
              <a:extLst>
                <a:ext uri="{FF2B5EF4-FFF2-40B4-BE49-F238E27FC236}">
                  <a16:creationId xmlns:a16="http://schemas.microsoft.com/office/drawing/2014/main" id="{BE14C82F-9F35-4D61-B758-7BCE32DECB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41" name="Freeform 28">
              <a:extLst>
                <a:ext uri="{FF2B5EF4-FFF2-40B4-BE49-F238E27FC236}">
                  <a16:creationId xmlns:a16="http://schemas.microsoft.com/office/drawing/2014/main" id="{6540CE06-9028-497A-AC64-CF0ED60A74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42" name="Freeform 29">
              <a:extLst>
                <a:ext uri="{FF2B5EF4-FFF2-40B4-BE49-F238E27FC236}">
                  <a16:creationId xmlns:a16="http://schemas.microsoft.com/office/drawing/2014/main" id="{A4825B3B-52CD-4F08-BA02-6C2B0EFEDE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43" name="Freeform 30">
              <a:extLst>
                <a:ext uri="{FF2B5EF4-FFF2-40B4-BE49-F238E27FC236}">
                  <a16:creationId xmlns:a16="http://schemas.microsoft.com/office/drawing/2014/main" id="{6877A5EF-B8B8-44D3-AA57-4BBF89206D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44" name="Freeform 31">
              <a:extLst>
                <a:ext uri="{FF2B5EF4-FFF2-40B4-BE49-F238E27FC236}">
                  <a16:creationId xmlns:a16="http://schemas.microsoft.com/office/drawing/2014/main" id="{00BB365C-9180-4208-92CF-AB6A88848C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45" name="Freeform 32">
              <a:extLst>
                <a:ext uri="{FF2B5EF4-FFF2-40B4-BE49-F238E27FC236}">
                  <a16:creationId xmlns:a16="http://schemas.microsoft.com/office/drawing/2014/main" id="{8D1134D2-53A6-41D5-AC1A-5254A2FBD08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46" name="Rectangle 33">
              <a:extLst>
                <a:ext uri="{FF2B5EF4-FFF2-40B4-BE49-F238E27FC236}">
                  <a16:creationId xmlns:a16="http://schemas.microsoft.com/office/drawing/2014/main" id="{24C7FA73-07CD-479A-9B9E-DAD4D3B2BFC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txBody>
            <a:bodyPr/>
            <a:lstStyle/>
            <a:p>
              <a:endParaRPr lang="en-US"/>
            </a:p>
          </p:txBody>
        </p:sp>
        <p:sp>
          <p:nvSpPr>
            <p:cNvPr id="247" name="Freeform 34">
              <a:extLst>
                <a:ext uri="{FF2B5EF4-FFF2-40B4-BE49-F238E27FC236}">
                  <a16:creationId xmlns:a16="http://schemas.microsoft.com/office/drawing/2014/main" id="{AB24DF92-B081-4701-B58D-913261A00D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48" name="Freeform 35">
              <a:extLst>
                <a:ext uri="{FF2B5EF4-FFF2-40B4-BE49-F238E27FC236}">
                  <a16:creationId xmlns:a16="http://schemas.microsoft.com/office/drawing/2014/main" id="{AB4DF275-6B82-4AA9-A7A9-138E631E30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49" name="Freeform 36">
              <a:extLst>
                <a:ext uri="{FF2B5EF4-FFF2-40B4-BE49-F238E27FC236}">
                  <a16:creationId xmlns:a16="http://schemas.microsoft.com/office/drawing/2014/main" id="{972A3812-16AD-453E-B1E6-9F39894F79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50" name="Freeform 37">
              <a:extLst>
                <a:ext uri="{FF2B5EF4-FFF2-40B4-BE49-F238E27FC236}">
                  <a16:creationId xmlns:a16="http://schemas.microsoft.com/office/drawing/2014/main" id="{8FB6759A-BAD8-4073-86A2-6DDD73DE2A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51" name="Freeform 38">
              <a:extLst>
                <a:ext uri="{FF2B5EF4-FFF2-40B4-BE49-F238E27FC236}">
                  <a16:creationId xmlns:a16="http://schemas.microsoft.com/office/drawing/2014/main" id="{9FCCB0F4-1178-47C1-9EE2-234EA715C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52" name="Freeform 39">
              <a:extLst>
                <a:ext uri="{FF2B5EF4-FFF2-40B4-BE49-F238E27FC236}">
                  <a16:creationId xmlns:a16="http://schemas.microsoft.com/office/drawing/2014/main" id="{CB01BF0B-7EB0-4C18-80BE-20D2EAC048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53" name="Freeform 40">
              <a:extLst>
                <a:ext uri="{FF2B5EF4-FFF2-40B4-BE49-F238E27FC236}">
                  <a16:creationId xmlns:a16="http://schemas.microsoft.com/office/drawing/2014/main" id="{3266E9DA-C937-48E0-8F98-90A467760F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54" name="Freeform 41">
              <a:extLst>
                <a:ext uri="{FF2B5EF4-FFF2-40B4-BE49-F238E27FC236}">
                  <a16:creationId xmlns:a16="http://schemas.microsoft.com/office/drawing/2014/main" id="{A8A9C00D-0425-4E68-A1DE-BCE5BD6BBD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55" name="Freeform 42">
              <a:extLst>
                <a:ext uri="{FF2B5EF4-FFF2-40B4-BE49-F238E27FC236}">
                  <a16:creationId xmlns:a16="http://schemas.microsoft.com/office/drawing/2014/main" id="{46230904-E744-4B55-84FF-826A6B737B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56" name="Freeform 43">
              <a:extLst>
                <a:ext uri="{FF2B5EF4-FFF2-40B4-BE49-F238E27FC236}">
                  <a16:creationId xmlns:a16="http://schemas.microsoft.com/office/drawing/2014/main" id="{D4291668-8AF0-4784-BC06-870768F53F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57" name="Freeform 44">
              <a:extLst>
                <a:ext uri="{FF2B5EF4-FFF2-40B4-BE49-F238E27FC236}">
                  <a16:creationId xmlns:a16="http://schemas.microsoft.com/office/drawing/2014/main" id="{D917DCBD-774B-4AAF-92AE-D18289FFC4D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58" name="Rectangle 45">
              <a:extLst>
                <a:ext uri="{FF2B5EF4-FFF2-40B4-BE49-F238E27FC236}">
                  <a16:creationId xmlns:a16="http://schemas.microsoft.com/office/drawing/2014/main" id="{9E50122E-0F19-4D65-9CB2-E22C3EA84AC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txBody>
            <a:bodyPr/>
            <a:lstStyle/>
            <a:p>
              <a:endParaRPr lang="en-US"/>
            </a:p>
          </p:txBody>
        </p:sp>
        <p:sp>
          <p:nvSpPr>
            <p:cNvPr id="259" name="Freeform 46">
              <a:extLst>
                <a:ext uri="{FF2B5EF4-FFF2-40B4-BE49-F238E27FC236}">
                  <a16:creationId xmlns:a16="http://schemas.microsoft.com/office/drawing/2014/main" id="{BC28A765-6E8B-4352-BD0C-35474F70AC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60" name="Freeform 47">
              <a:extLst>
                <a:ext uri="{FF2B5EF4-FFF2-40B4-BE49-F238E27FC236}">
                  <a16:creationId xmlns:a16="http://schemas.microsoft.com/office/drawing/2014/main" id="{0AC30A17-F494-44EB-9817-1B8B255CE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61" name="Freeform 48">
              <a:extLst>
                <a:ext uri="{FF2B5EF4-FFF2-40B4-BE49-F238E27FC236}">
                  <a16:creationId xmlns:a16="http://schemas.microsoft.com/office/drawing/2014/main" id="{6088D59F-32BD-4932-9C22-9AA0FCDA74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62" name="Freeform 49">
              <a:extLst>
                <a:ext uri="{FF2B5EF4-FFF2-40B4-BE49-F238E27FC236}">
                  <a16:creationId xmlns:a16="http://schemas.microsoft.com/office/drawing/2014/main" id="{B18BBE45-5F21-47FA-B291-AC802D71556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63" name="Freeform 50">
              <a:extLst>
                <a:ext uri="{FF2B5EF4-FFF2-40B4-BE49-F238E27FC236}">
                  <a16:creationId xmlns:a16="http://schemas.microsoft.com/office/drawing/2014/main" id="{A1BD992D-1C4B-4E69-A627-A45D8958E0D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64" name="Freeform 51">
              <a:extLst>
                <a:ext uri="{FF2B5EF4-FFF2-40B4-BE49-F238E27FC236}">
                  <a16:creationId xmlns:a16="http://schemas.microsoft.com/office/drawing/2014/main" id="{571C0498-7105-455E-8B0A-233F850F18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65" name="Freeform 52">
              <a:extLst>
                <a:ext uri="{FF2B5EF4-FFF2-40B4-BE49-F238E27FC236}">
                  <a16:creationId xmlns:a16="http://schemas.microsoft.com/office/drawing/2014/main" id="{F6FA78CC-C0B1-422F-B535-05580A971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66" name="Freeform 53">
              <a:extLst>
                <a:ext uri="{FF2B5EF4-FFF2-40B4-BE49-F238E27FC236}">
                  <a16:creationId xmlns:a16="http://schemas.microsoft.com/office/drawing/2014/main" id="{49A1BACF-EE5E-46F8-8968-D4CF18BC01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67" name="Freeform 54">
              <a:extLst>
                <a:ext uri="{FF2B5EF4-FFF2-40B4-BE49-F238E27FC236}">
                  <a16:creationId xmlns:a16="http://schemas.microsoft.com/office/drawing/2014/main" id="{0AF8DFAF-8AF7-453E-AED7-89E59FBD7D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68" name="Freeform 55">
              <a:extLst>
                <a:ext uri="{FF2B5EF4-FFF2-40B4-BE49-F238E27FC236}">
                  <a16:creationId xmlns:a16="http://schemas.microsoft.com/office/drawing/2014/main" id="{F8C26D97-8DA4-4556-92E4-2AE66B36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69" name="Freeform 56">
              <a:extLst>
                <a:ext uri="{FF2B5EF4-FFF2-40B4-BE49-F238E27FC236}">
                  <a16:creationId xmlns:a16="http://schemas.microsoft.com/office/drawing/2014/main" id="{EEF9D855-A8A7-44CC-919C-BEA327F2542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70" name="Freeform 57">
              <a:extLst>
                <a:ext uri="{FF2B5EF4-FFF2-40B4-BE49-F238E27FC236}">
                  <a16:creationId xmlns:a16="http://schemas.microsoft.com/office/drawing/2014/main" id="{11F0B045-803C-4067-A182-066EEB2C4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71" name="Freeform 58">
              <a:extLst>
                <a:ext uri="{FF2B5EF4-FFF2-40B4-BE49-F238E27FC236}">
                  <a16:creationId xmlns:a16="http://schemas.microsoft.com/office/drawing/2014/main" id="{3C1FCACB-EFEF-4B54-99A6-E327A637C2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grpSp>
      <p:grpSp>
        <p:nvGrpSpPr>
          <p:cNvPr id="273" name="Group 272">
            <a:extLst>
              <a:ext uri="{FF2B5EF4-FFF2-40B4-BE49-F238E27FC236}">
                <a16:creationId xmlns:a16="http://schemas.microsoft.com/office/drawing/2014/main" id="{316DCFC9-6877-407C-8170-608FCB8E35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274" name="Rectangle 273">
              <a:extLst>
                <a:ext uri="{FF2B5EF4-FFF2-40B4-BE49-F238E27FC236}">
                  <a16:creationId xmlns:a16="http://schemas.microsoft.com/office/drawing/2014/main" id="{F7D8B73A-1349-4BA6-8F85-03A21ED56E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5" name="Picture 2">
              <a:extLst>
                <a:ext uri="{FF2B5EF4-FFF2-40B4-BE49-F238E27FC236}">
                  <a16:creationId xmlns:a16="http://schemas.microsoft.com/office/drawing/2014/main" id="{969ADA7C-B6B2-4FD7-AA5E-CC52AAE8CDBD}"/>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pic>
        <p:nvPicPr>
          <p:cNvPr id="122" name="Picture 121" descr="A digital image of a human head&#10;&#10;Description automatically generated">
            <a:extLst>
              <a:ext uri="{FF2B5EF4-FFF2-40B4-BE49-F238E27FC236}">
                <a16:creationId xmlns:a16="http://schemas.microsoft.com/office/drawing/2014/main" id="{5CCD3209-FFA0-BCB7-E33C-43B34213AF2F}"/>
              </a:ext>
            </a:extLst>
          </p:cNvPr>
          <p:cNvPicPr>
            <a:picLocks noChangeAspect="1"/>
          </p:cNvPicPr>
          <p:nvPr/>
        </p:nvPicPr>
        <p:blipFill rotWithShape="1">
          <a:blip r:embed="rId4">
            <a:alphaModFix/>
            <a:extLst>
              <a:ext uri="{837473B0-CC2E-450A-ABE3-18F120FF3D39}">
                <a1611:picAttrSrcUrl xmlns:a1611="http://schemas.microsoft.com/office/drawing/2016/11/main" r:id="rId5"/>
              </a:ext>
            </a:extLst>
          </a:blip>
          <a:srcRect b="15389"/>
          <a:stretch/>
        </p:blipFill>
        <p:spPr>
          <a:xfrm>
            <a:off x="3611" y="10"/>
            <a:ext cx="12188389" cy="6857990"/>
          </a:xfrm>
          <a:prstGeom prst="rect">
            <a:avLst/>
          </a:prstGeom>
        </p:spPr>
      </p:pic>
      <p:grpSp>
        <p:nvGrpSpPr>
          <p:cNvPr id="277" name="Group 276">
            <a:extLst>
              <a:ext uri="{FF2B5EF4-FFF2-40B4-BE49-F238E27FC236}">
                <a16:creationId xmlns:a16="http://schemas.microsoft.com/office/drawing/2014/main" id="{89353FE7-0D03-4AD2-8B8A-60A06F6BDA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5895" y="2235200"/>
            <a:ext cx="10982062" cy="2396067"/>
            <a:chOff x="605895" y="2235200"/>
            <a:chExt cx="10982062" cy="2396067"/>
          </a:xfrm>
        </p:grpSpPr>
        <p:sp>
          <p:nvSpPr>
            <p:cNvPr id="278" name="Round Diagonal Corner Rectangle 7">
              <a:extLst>
                <a:ext uri="{FF2B5EF4-FFF2-40B4-BE49-F238E27FC236}">
                  <a16:creationId xmlns:a16="http://schemas.microsoft.com/office/drawing/2014/main" id="{0C7A0320-FBCC-4F40-AF6E-CE65FFB3DA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82333" y="2235200"/>
              <a:ext cx="7027334" cy="2396067"/>
            </a:xfrm>
            <a:prstGeom prst="round2DiagRect">
              <a:avLst>
                <a:gd name="adj1" fmla="val 9246"/>
                <a:gd name="adj2" fmla="val 0"/>
              </a:avLst>
            </a:prstGeom>
            <a:solidFill>
              <a:schemeClr val="bg1">
                <a:alpha val="80000"/>
              </a:schemeClr>
            </a:solidFill>
            <a:ln w="19050" cap="sq">
              <a:solidFill>
                <a:schemeClr val="tx2">
                  <a:alpha val="60000"/>
                </a:scheme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79" name="Group 278">
              <a:extLst>
                <a:ext uri="{FF2B5EF4-FFF2-40B4-BE49-F238E27FC236}">
                  <a16:creationId xmlns:a16="http://schemas.microsoft.com/office/drawing/2014/main" id="{550A26E4-02C9-4F83-A334-0920B8CCF28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5895" y="2900097"/>
              <a:ext cx="10982062" cy="1211524"/>
              <a:chOff x="605895" y="2900097"/>
              <a:chExt cx="10982062" cy="1211524"/>
            </a:xfrm>
          </p:grpSpPr>
          <p:sp>
            <p:nvSpPr>
              <p:cNvPr id="280" name="Freeform 32">
                <a:extLst>
                  <a:ext uri="{FF2B5EF4-FFF2-40B4-BE49-F238E27FC236}">
                    <a16:creationId xmlns:a16="http://schemas.microsoft.com/office/drawing/2014/main" id="{06617CD6-4185-402B-8E23-BC5278053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9653587" y="33797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281" name="Freeform 33">
                <a:extLst>
                  <a:ext uri="{FF2B5EF4-FFF2-40B4-BE49-F238E27FC236}">
                    <a16:creationId xmlns:a16="http://schemas.microsoft.com/office/drawing/2014/main" id="{2C305CC9-3511-47F4-BF11-BC635C30C9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0078244" y="33107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282" name="Freeform 34">
                <a:extLst>
                  <a:ext uri="{FF2B5EF4-FFF2-40B4-BE49-F238E27FC236}">
                    <a16:creationId xmlns:a16="http://schemas.microsoft.com/office/drawing/2014/main" id="{5C70C5D1-31E4-48B9-AEB6-6460A2B81F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1146631" y="35742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283" name="Freeform 37">
                <a:extLst>
                  <a:ext uri="{FF2B5EF4-FFF2-40B4-BE49-F238E27FC236}">
                    <a16:creationId xmlns:a16="http://schemas.microsoft.com/office/drawing/2014/main" id="{1F033CE1-D380-43F1-81EC-97B6C86F3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10230644" y="30345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284" name="Freeform 35">
                <a:extLst>
                  <a:ext uri="{FF2B5EF4-FFF2-40B4-BE49-F238E27FC236}">
                    <a16:creationId xmlns:a16="http://schemas.microsoft.com/office/drawing/2014/main" id="{6997F95D-DC27-48A3-850A-2308C3C080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034587" y="25627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285" name="Freeform 36">
                <a:extLst>
                  <a:ext uri="{FF2B5EF4-FFF2-40B4-BE49-F238E27FC236}">
                    <a16:creationId xmlns:a16="http://schemas.microsoft.com/office/drawing/2014/main" id="{569AE469-76B7-4FFE-B68B-0D7A77413F2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0747375" y="32326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286" name="Freeform 38">
                <a:extLst>
                  <a:ext uri="{FF2B5EF4-FFF2-40B4-BE49-F238E27FC236}">
                    <a16:creationId xmlns:a16="http://schemas.microsoft.com/office/drawing/2014/main" id="{DD99CF64-0E82-4D1A-BD2A-08942182F42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1399044" y="30953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287" name="Freeform 39">
                <a:extLst>
                  <a:ext uri="{FF2B5EF4-FFF2-40B4-BE49-F238E27FC236}">
                    <a16:creationId xmlns:a16="http://schemas.microsoft.com/office/drawing/2014/main" id="{98C12D33-1747-4B24-89ED-F441AE4A0C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353675" y="21531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288" name="Freeform 40">
                <a:extLst>
                  <a:ext uri="{FF2B5EF4-FFF2-40B4-BE49-F238E27FC236}">
                    <a16:creationId xmlns:a16="http://schemas.microsoft.com/office/drawing/2014/main" id="{A60200CC-BAEC-4310-8C9B-F7BB783E98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9848850" y="33088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289" name="Rectangle 41">
                <a:extLst>
                  <a:ext uri="{FF2B5EF4-FFF2-40B4-BE49-F238E27FC236}">
                    <a16:creationId xmlns:a16="http://schemas.microsoft.com/office/drawing/2014/main" id="{2A7F40BF-B0BE-4B09-87EE-F56632B7EDB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5400000">
                <a:off x="9721056" y="32842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290" name="Freeform 32">
                <a:extLst>
                  <a:ext uri="{FF2B5EF4-FFF2-40B4-BE49-F238E27FC236}">
                    <a16:creationId xmlns:a16="http://schemas.microsoft.com/office/drawing/2014/main" id="{353978AF-8FB9-4A61-A2EA-1995A14F3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2122751" y="35321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291" name="Freeform 33">
                <a:extLst>
                  <a:ext uri="{FF2B5EF4-FFF2-40B4-BE49-F238E27FC236}">
                    <a16:creationId xmlns:a16="http://schemas.microsoft.com/office/drawing/2014/main" id="{B20F89C3-4BAD-42AA-8D31-6F6DF17FE9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1958445" y="34631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292" name="Freeform 34">
                <a:extLst>
                  <a:ext uri="{FF2B5EF4-FFF2-40B4-BE49-F238E27FC236}">
                    <a16:creationId xmlns:a16="http://schemas.microsoft.com/office/drawing/2014/main" id="{A60FE276-3FF2-4622-BF99-D4E4B249E5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858308" y="37266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293" name="Freeform 37">
                <a:extLst>
                  <a:ext uri="{FF2B5EF4-FFF2-40B4-BE49-F238E27FC236}">
                    <a16:creationId xmlns:a16="http://schemas.microsoft.com/office/drawing/2014/main" id="{B05A0D3F-808B-48D6-A821-1FE9E86E8C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1658407" y="31869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294" name="Freeform 35">
                <a:extLst>
                  <a:ext uri="{FF2B5EF4-FFF2-40B4-BE49-F238E27FC236}">
                    <a16:creationId xmlns:a16="http://schemas.microsoft.com/office/drawing/2014/main" id="{69F7D438-BAA0-4DAD-9BC5-198B677A75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860814" y="27151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295" name="Freeform 36">
                <a:extLst>
                  <a:ext uri="{FF2B5EF4-FFF2-40B4-BE49-F238E27FC236}">
                    <a16:creationId xmlns:a16="http://schemas.microsoft.com/office/drawing/2014/main" id="{EC63B186-43B8-4552-AFDB-A544240A7C5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1289314" y="33850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296" name="Freeform 38">
                <a:extLst>
                  <a:ext uri="{FF2B5EF4-FFF2-40B4-BE49-F238E27FC236}">
                    <a16:creationId xmlns:a16="http://schemas.microsoft.com/office/drawing/2014/main" id="{8542E82D-01AD-4BD8-8C5F-A6CDAD039B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605895" y="32477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297" name="Freeform 39">
                <a:extLst>
                  <a:ext uri="{FF2B5EF4-FFF2-40B4-BE49-F238E27FC236}">
                    <a16:creationId xmlns:a16="http://schemas.microsoft.com/office/drawing/2014/main" id="{6285CF32-2BD3-47D0-9A6C-3EE7FD6397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532202" y="23055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298" name="Freeform 40">
                <a:extLst>
                  <a:ext uri="{FF2B5EF4-FFF2-40B4-BE49-F238E27FC236}">
                    <a16:creationId xmlns:a16="http://schemas.microsoft.com/office/drawing/2014/main" id="{FA36D129-7B33-4379-B9EE-5624B957669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2154501" y="34612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299" name="Rectangle 41">
                <a:extLst>
                  <a:ext uri="{FF2B5EF4-FFF2-40B4-BE49-F238E27FC236}">
                    <a16:creationId xmlns:a16="http://schemas.microsoft.com/office/drawing/2014/main" id="{0229A187-4E69-4262-B001-C5F0B55225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16200000" flipH="1">
                <a:off x="2448983" y="34366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grpSp>
      </p:grpSp>
      <p:sp>
        <p:nvSpPr>
          <p:cNvPr id="2" name="Title 1">
            <a:extLst>
              <a:ext uri="{FF2B5EF4-FFF2-40B4-BE49-F238E27FC236}">
                <a16:creationId xmlns:a16="http://schemas.microsoft.com/office/drawing/2014/main" id="{C2849EF8-E816-C757-ACE5-CB49DCAA85E0}"/>
              </a:ext>
            </a:extLst>
          </p:cNvPr>
          <p:cNvSpPr>
            <a:spLocks noGrp="1"/>
          </p:cNvSpPr>
          <p:nvPr>
            <p:ph type="title"/>
          </p:nvPr>
        </p:nvSpPr>
        <p:spPr>
          <a:xfrm>
            <a:off x="2667000" y="2397606"/>
            <a:ext cx="6858000" cy="2157605"/>
          </a:xfrm>
          <a:noFill/>
          <a:ln>
            <a:solidFill>
              <a:srgbClr val="4472C4"/>
            </a:solidFill>
          </a:ln>
        </p:spPr>
        <p:txBody>
          <a:bodyPr vert="horz" lIns="91440" tIns="45720" rIns="91440" bIns="45720" rtlCol="0" anchor="t">
            <a:noAutofit/>
          </a:bodyPr>
          <a:lstStyle/>
          <a:p>
            <a:pPr algn="ctr"/>
            <a:r>
              <a:rPr lang="en-US" sz="6000"/>
              <a:t>ADHD</a:t>
            </a:r>
            <a:br>
              <a:rPr lang="en-US" sz="6000"/>
            </a:br>
            <a:r>
              <a:rPr lang="en-US" sz="6000"/>
              <a:t> </a:t>
            </a:r>
            <a:r>
              <a:rPr lang="en-US" sz="4800"/>
              <a:t>New </a:t>
            </a:r>
            <a:r>
              <a:rPr lang="en-US" sz="5400"/>
              <a:t>developments</a:t>
            </a:r>
          </a:p>
        </p:txBody>
      </p:sp>
      <p:sp>
        <p:nvSpPr>
          <p:cNvPr id="123" name="TextBox 122">
            <a:extLst>
              <a:ext uri="{FF2B5EF4-FFF2-40B4-BE49-F238E27FC236}">
                <a16:creationId xmlns:a16="http://schemas.microsoft.com/office/drawing/2014/main" id="{BF87489C-D6E2-8667-1F01-FEFE582D33FA}"/>
              </a:ext>
            </a:extLst>
          </p:cNvPr>
          <p:cNvSpPr txBox="1"/>
          <p:nvPr/>
        </p:nvSpPr>
        <p:spPr>
          <a:xfrm>
            <a:off x="10058082" y="6657945"/>
            <a:ext cx="213391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5">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a:extLst>
                    <a:ext uri="{A12FA001-AC4F-418D-AE19-62706E023703}">
                      <ahyp:hlinkClr xmlns:ahyp="http://schemas.microsoft.com/office/drawing/2018/hyperlinkcolor" val="tx"/>
                    </a:ext>
                  </a:extLst>
                </a:hlinkClick>
              </a:rPr>
              <a:t>CC BY</a:t>
            </a:r>
            <a:r>
              <a:rPr lang="en-US" sz="700">
                <a:solidFill>
                  <a:srgbClr val="FFFFFF"/>
                </a:solidFill>
              </a:rPr>
              <a:t>.</a:t>
            </a:r>
          </a:p>
        </p:txBody>
      </p:sp>
    </p:spTree>
    <p:extLst>
      <p:ext uri="{BB962C8B-B14F-4D97-AF65-F5344CB8AC3E}">
        <p14:creationId xmlns:p14="http://schemas.microsoft.com/office/powerpoint/2010/main" val="143678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30A7C-C35F-8AF3-70D1-F491B050E6ED}"/>
              </a:ext>
            </a:extLst>
          </p:cNvPr>
          <p:cNvSpPr>
            <a:spLocks noGrp="1"/>
          </p:cNvSpPr>
          <p:nvPr>
            <p:ph type="title"/>
          </p:nvPr>
        </p:nvSpPr>
        <p:spPr>
          <a:xfrm>
            <a:off x="1141413" y="189027"/>
            <a:ext cx="9905998" cy="1478570"/>
          </a:xfrm>
        </p:spPr>
        <p:txBody>
          <a:bodyPr/>
          <a:lstStyle/>
          <a:p>
            <a:pPr algn="ctr"/>
            <a:r>
              <a:rPr lang="en-US" sz="4800" b="1"/>
              <a:t>Xelstrym</a:t>
            </a:r>
            <a:br>
              <a:rPr lang="en-US" sz="4800" b="1"/>
            </a:br>
            <a:r>
              <a:rPr lang="en-US" sz="2400"/>
              <a:t>Noven PharmeceuTicals</a:t>
            </a:r>
          </a:p>
        </p:txBody>
      </p:sp>
      <p:sp>
        <p:nvSpPr>
          <p:cNvPr id="3" name="Content Placeholder 2">
            <a:extLst>
              <a:ext uri="{FF2B5EF4-FFF2-40B4-BE49-F238E27FC236}">
                <a16:creationId xmlns:a16="http://schemas.microsoft.com/office/drawing/2014/main" id="{3AC04C92-B0A1-FDC9-5362-8479FC834A2C}"/>
              </a:ext>
            </a:extLst>
          </p:cNvPr>
          <p:cNvSpPr>
            <a:spLocks noGrp="1"/>
          </p:cNvSpPr>
          <p:nvPr>
            <p:ph idx="1"/>
          </p:nvPr>
        </p:nvSpPr>
        <p:spPr>
          <a:xfrm>
            <a:off x="753486" y="1716087"/>
            <a:ext cx="6382869" cy="2612646"/>
          </a:xfrm>
        </p:spPr>
        <p:txBody>
          <a:bodyPr vert="horz" lIns="91440" tIns="45720" rIns="91440" bIns="45720" rtlCol="0" anchor="t">
            <a:normAutofit fontScale="92500" lnSpcReduction="10000"/>
          </a:bodyPr>
          <a:lstStyle/>
          <a:p>
            <a:pPr marL="342900" indent="-342900"/>
            <a:r>
              <a:rPr lang="en-US">
                <a:ea typeface="+mn-lt"/>
                <a:cs typeface="+mn-lt"/>
              </a:rPr>
              <a:t>FDA approved in 2022 for adults &amp; in 2023 for</a:t>
            </a:r>
            <a:r>
              <a:rPr lang="en-US" b="1">
                <a:ea typeface="+mn-lt"/>
                <a:cs typeface="+mn-lt"/>
              </a:rPr>
              <a:t> children ages 6+</a:t>
            </a:r>
            <a:r>
              <a:rPr lang="en-US">
                <a:ea typeface="+mn-lt"/>
                <a:cs typeface="+mn-lt"/>
              </a:rPr>
              <a:t> for the treatment of </a:t>
            </a:r>
            <a:r>
              <a:rPr lang="en-US" b="1">
                <a:ea typeface="+mn-lt"/>
                <a:cs typeface="+mn-lt"/>
              </a:rPr>
              <a:t>ADHD</a:t>
            </a:r>
            <a:endParaRPr lang="en-US" b="1"/>
          </a:p>
          <a:p>
            <a:pPr marL="342900" indent="-342900"/>
            <a:r>
              <a:rPr lang="en-US" b="1"/>
              <a:t>Dextroamphetamine transdermal patch </a:t>
            </a:r>
          </a:p>
          <a:p>
            <a:pPr marL="800100" lvl="1" indent="-342900">
              <a:buFont typeface="Wingdings" panose="020B0604020202020204" pitchFamily="34" charset="0"/>
              <a:buChar char="Ø"/>
            </a:pPr>
            <a:r>
              <a:rPr lang="en-US" sz="2400">
                <a:ea typeface="+mn-lt"/>
                <a:cs typeface="+mn-lt"/>
              </a:rPr>
              <a:t>Strengths: </a:t>
            </a:r>
            <a:r>
              <a:rPr lang="en-US">
                <a:ea typeface="+mn-lt"/>
                <a:cs typeface="+mn-lt"/>
              </a:rPr>
              <a:t>4.5mg, 9mg, 13.5mg, and 18mg</a:t>
            </a:r>
            <a:endParaRPr lang="en-US"/>
          </a:p>
          <a:p>
            <a:pPr marL="800100" lvl="1" indent="-342900">
              <a:buFont typeface="Wingdings" panose="020B0604020202020204" pitchFamily="34" charset="0"/>
              <a:buChar char="Ø"/>
            </a:pPr>
            <a:r>
              <a:rPr lang="en-US" sz="2400"/>
              <a:t>Dosing</a:t>
            </a:r>
            <a:r>
              <a:rPr lang="en-US" sz="2600"/>
              <a:t>: </a:t>
            </a:r>
            <a:r>
              <a:rPr lang="en-US">
                <a:ea typeface="+mn-lt"/>
                <a:cs typeface="+mn-lt"/>
              </a:rPr>
              <a:t>Once daily, 2 hours prior to needed effect, removed after 9 hours</a:t>
            </a:r>
            <a:endParaRPr lang="en-US"/>
          </a:p>
          <a:p>
            <a:pPr marL="0" indent="0">
              <a:buNone/>
            </a:pPr>
            <a:endParaRPr lang="en-US"/>
          </a:p>
        </p:txBody>
      </p:sp>
      <p:sp>
        <p:nvSpPr>
          <p:cNvPr id="5" name="TextBox 4">
            <a:extLst>
              <a:ext uri="{FF2B5EF4-FFF2-40B4-BE49-F238E27FC236}">
                <a16:creationId xmlns:a16="http://schemas.microsoft.com/office/drawing/2014/main" id="{F592F67B-175F-E665-BF23-F07DA74A6FE4}"/>
              </a:ext>
            </a:extLst>
          </p:cNvPr>
          <p:cNvSpPr txBox="1"/>
          <p:nvPr/>
        </p:nvSpPr>
        <p:spPr>
          <a:xfrm>
            <a:off x="1637281" y="4968893"/>
            <a:ext cx="5070761" cy="584775"/>
          </a:xfrm>
          <a:prstGeom prst="rect">
            <a:avLst/>
          </a:prstGeom>
          <a:solidFill>
            <a:schemeClr val="bg1">
              <a:lumMod val="85000"/>
              <a:lumOff val="15000"/>
            </a:schemeClr>
          </a:solidFill>
          <a:ln w="57150">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ea typeface="+mn-lt"/>
                <a:cs typeface="+mn-lt"/>
              </a:rPr>
              <a:t>Abuse, Misuse, and Addiction</a:t>
            </a:r>
            <a:endParaRPr lang="en-US" sz="3200"/>
          </a:p>
        </p:txBody>
      </p:sp>
      <p:sp>
        <p:nvSpPr>
          <p:cNvPr id="6" name="TextBox 5">
            <a:extLst>
              <a:ext uri="{FF2B5EF4-FFF2-40B4-BE49-F238E27FC236}">
                <a16:creationId xmlns:a16="http://schemas.microsoft.com/office/drawing/2014/main" id="{0C471869-3A1D-1FFD-1F0F-6568261FDD11}"/>
              </a:ext>
            </a:extLst>
          </p:cNvPr>
          <p:cNvSpPr txBox="1"/>
          <p:nvPr/>
        </p:nvSpPr>
        <p:spPr>
          <a:xfrm>
            <a:off x="755073" y="4502727"/>
            <a:ext cx="331123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sz="2400"/>
              <a:t>Black Box Warning:</a:t>
            </a:r>
          </a:p>
        </p:txBody>
      </p:sp>
      <p:pic>
        <p:nvPicPr>
          <p:cNvPr id="7" name="Picture 6" descr="A white and blue box with green and red check marks&#10;&#10;Description automatically generated">
            <a:extLst>
              <a:ext uri="{FF2B5EF4-FFF2-40B4-BE49-F238E27FC236}">
                <a16:creationId xmlns:a16="http://schemas.microsoft.com/office/drawing/2014/main" id="{FDD93499-2993-6C04-86BF-A94C579B7CB0}"/>
              </a:ext>
            </a:extLst>
          </p:cNvPr>
          <p:cNvPicPr>
            <a:picLocks noChangeAspect="1"/>
          </p:cNvPicPr>
          <p:nvPr/>
        </p:nvPicPr>
        <p:blipFill>
          <a:blip r:embed="rId3"/>
          <a:stretch>
            <a:fillRect/>
          </a:stretch>
        </p:blipFill>
        <p:spPr>
          <a:xfrm>
            <a:off x="7758587" y="3281491"/>
            <a:ext cx="3539348" cy="290375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8" name="Picture 7" descr="A person with a band aid on their shoulder&#10;&#10;Description automatically generated">
            <a:extLst>
              <a:ext uri="{FF2B5EF4-FFF2-40B4-BE49-F238E27FC236}">
                <a16:creationId xmlns:a16="http://schemas.microsoft.com/office/drawing/2014/main" id="{BD044388-71B8-0865-6A97-E616B917EA18}"/>
              </a:ext>
            </a:extLst>
          </p:cNvPr>
          <p:cNvPicPr>
            <a:picLocks noChangeAspect="1"/>
          </p:cNvPicPr>
          <p:nvPr/>
        </p:nvPicPr>
        <p:blipFill rotWithShape="1">
          <a:blip r:embed="rId4"/>
          <a:srcRect l="18644" t="16438" r="11864" b="4876"/>
          <a:stretch/>
        </p:blipFill>
        <p:spPr>
          <a:xfrm>
            <a:off x="8816173" y="335361"/>
            <a:ext cx="2616289" cy="2454212"/>
          </a:xfrm>
          <a:prstGeom prst="ellipse">
            <a:avLst/>
          </a:prstGeom>
          <a:ln>
            <a:noFill/>
          </a:ln>
          <a:effectLst>
            <a:softEdge rad="112500"/>
          </a:effectLst>
        </p:spPr>
      </p:pic>
    </p:spTree>
    <p:extLst>
      <p:ext uri="{BB962C8B-B14F-4D97-AF65-F5344CB8AC3E}">
        <p14:creationId xmlns:p14="http://schemas.microsoft.com/office/powerpoint/2010/main" val="1024943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27D41-B1E2-25DD-A8D4-D0BE4EAD5245}"/>
              </a:ext>
            </a:extLst>
          </p:cNvPr>
          <p:cNvSpPr>
            <a:spLocks noGrp="1"/>
          </p:cNvSpPr>
          <p:nvPr>
            <p:ph type="title"/>
          </p:nvPr>
        </p:nvSpPr>
        <p:spPr>
          <a:xfrm>
            <a:off x="1141413" y="233036"/>
            <a:ext cx="9905998" cy="1478570"/>
          </a:xfrm>
        </p:spPr>
        <p:txBody>
          <a:bodyPr vert="horz" lIns="91440" tIns="45720" rIns="91440" bIns="45720" rtlCol="0" anchor="t">
            <a:normAutofit/>
          </a:bodyPr>
          <a:lstStyle/>
          <a:p>
            <a:pPr algn="ctr"/>
            <a:r>
              <a:rPr lang="en-US" sz="4800" b="1"/>
              <a:t>Centanafadine</a:t>
            </a:r>
            <a:br>
              <a:rPr lang="en-US" sz="3200"/>
            </a:br>
            <a:r>
              <a:rPr lang="en-US" sz="2400"/>
              <a:t>Otsuka Pharmaceuticals</a:t>
            </a:r>
          </a:p>
        </p:txBody>
      </p:sp>
      <p:sp>
        <p:nvSpPr>
          <p:cNvPr id="3" name="Content Placeholder 2">
            <a:extLst>
              <a:ext uri="{FF2B5EF4-FFF2-40B4-BE49-F238E27FC236}">
                <a16:creationId xmlns:a16="http://schemas.microsoft.com/office/drawing/2014/main" id="{41FDAF83-675B-195B-C73D-5D30A36B34AB}"/>
              </a:ext>
            </a:extLst>
          </p:cNvPr>
          <p:cNvSpPr>
            <a:spLocks noGrp="1"/>
          </p:cNvSpPr>
          <p:nvPr>
            <p:ph idx="1"/>
          </p:nvPr>
        </p:nvSpPr>
        <p:spPr>
          <a:xfrm>
            <a:off x="478024" y="1496452"/>
            <a:ext cx="10049434" cy="5155360"/>
          </a:xfrm>
        </p:spPr>
        <p:txBody>
          <a:bodyPr vert="horz" lIns="91440" tIns="45720" rIns="91440" bIns="45720" rtlCol="0" anchor="t">
            <a:noAutofit/>
          </a:bodyPr>
          <a:lstStyle/>
          <a:p>
            <a:pPr marL="342900" indent="-342900"/>
            <a:r>
              <a:rPr lang="en-US" b="1"/>
              <a:t>Triple Reuptake Inhibitor: SNDRI</a:t>
            </a:r>
          </a:p>
          <a:p>
            <a:pPr lvl="1"/>
            <a:r>
              <a:rPr lang="en-US"/>
              <a:t>A</a:t>
            </a:r>
            <a:r>
              <a:rPr lang="en-US" b="1"/>
              <a:t>ffinity for receptors</a:t>
            </a:r>
            <a:r>
              <a:rPr lang="en-US"/>
              <a:t> in descending order:  </a:t>
            </a:r>
            <a:r>
              <a:rPr lang="en-US" sz="2000" b="1"/>
              <a:t>NE &gt; Dopamine &gt; Serotonin </a:t>
            </a:r>
          </a:p>
          <a:p>
            <a:pPr marL="457200" indent="-457200"/>
            <a:r>
              <a:rPr lang="en-US" b="1">
                <a:ea typeface="+mn-lt"/>
                <a:cs typeface="+mn-lt"/>
              </a:rPr>
              <a:t>Indication</a:t>
            </a:r>
            <a:r>
              <a:rPr lang="en-US">
                <a:ea typeface="+mn-lt"/>
                <a:cs typeface="+mn-lt"/>
              </a:rPr>
              <a:t>: </a:t>
            </a:r>
            <a:r>
              <a:rPr lang="en-US" sz="2000">
                <a:ea typeface="+mn-lt"/>
                <a:cs typeface="+mn-lt"/>
              </a:rPr>
              <a:t>Adult ADHD, child ADHD, MDD</a:t>
            </a:r>
            <a:endParaRPr lang="en-US" sz="2000"/>
          </a:p>
          <a:p>
            <a:pPr marL="342900" indent="-342900"/>
            <a:r>
              <a:rPr lang="en-US" b="1"/>
              <a:t>Phase III Trials for ages 6-12 and 13-17</a:t>
            </a:r>
          </a:p>
          <a:p>
            <a:pPr lvl="1"/>
            <a:r>
              <a:rPr lang="en-US" sz="2400"/>
              <a:t>6-week double blind randomized trial in Canada and the US</a:t>
            </a:r>
          </a:p>
          <a:p>
            <a:pPr lvl="2">
              <a:buFont typeface="Wingdings" panose="020B0604020202020204" pitchFamily="34" charset="0"/>
              <a:buChar char="§"/>
            </a:pPr>
            <a:r>
              <a:rPr lang="en-US" sz="2200"/>
              <a:t>3 arms- low dose, high dose, placebo</a:t>
            </a:r>
          </a:p>
          <a:p>
            <a:pPr lvl="1"/>
            <a:r>
              <a:rPr lang="en-US" sz="2400"/>
              <a:t>October 2023- preliminary results </a:t>
            </a:r>
          </a:p>
          <a:p>
            <a:pPr lvl="2">
              <a:buFont typeface="Wingdings" panose="020B0604020202020204" pitchFamily="34" charset="0"/>
              <a:buChar char="§"/>
            </a:pPr>
            <a:r>
              <a:rPr lang="en-US" sz="2200"/>
              <a:t>Full study results being submitted for publication at a later date </a:t>
            </a:r>
          </a:p>
          <a:p>
            <a:pPr lvl="1"/>
            <a:r>
              <a:rPr lang="en-US" sz="2400"/>
              <a:t>Clinical pharmacology and long-term stability studies currently underway</a:t>
            </a:r>
          </a:p>
          <a:p>
            <a:pPr lvl="2">
              <a:buFont typeface="Wingdings" panose="020B0604020202020204" pitchFamily="34" charset="0"/>
              <a:buChar char="§"/>
            </a:pPr>
            <a:r>
              <a:rPr lang="en-US" sz="2200"/>
              <a:t>NDA to be filed in the US once studies completed</a:t>
            </a:r>
          </a:p>
        </p:txBody>
      </p:sp>
      <p:pic>
        <p:nvPicPr>
          <p:cNvPr id="4" name="Picture 3">
            <a:extLst>
              <a:ext uri="{FF2B5EF4-FFF2-40B4-BE49-F238E27FC236}">
                <a16:creationId xmlns:a16="http://schemas.microsoft.com/office/drawing/2014/main" id="{8E8C565F-D95F-1E49-52C0-D94CF3670A89}"/>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8848" r="18325"/>
          <a:stretch/>
        </p:blipFill>
        <p:spPr>
          <a:xfrm>
            <a:off x="8832073" y="119994"/>
            <a:ext cx="3231523" cy="3332629"/>
          </a:xfrm>
          <a:prstGeom prst="ellipse">
            <a:avLst/>
          </a:prstGeom>
          <a:ln>
            <a:noFill/>
          </a:ln>
          <a:effectLst>
            <a:softEdge rad="112500"/>
          </a:effectLst>
        </p:spPr>
      </p:pic>
      <p:sp>
        <p:nvSpPr>
          <p:cNvPr id="5" name="TextBox 4">
            <a:extLst>
              <a:ext uri="{FF2B5EF4-FFF2-40B4-BE49-F238E27FC236}">
                <a16:creationId xmlns:a16="http://schemas.microsoft.com/office/drawing/2014/main" id="{D5C43D4D-1826-067E-F67A-09AB9C15B605}"/>
              </a:ext>
            </a:extLst>
          </p:cNvPr>
          <p:cNvSpPr txBox="1"/>
          <p:nvPr/>
        </p:nvSpPr>
        <p:spPr>
          <a:xfrm>
            <a:off x="9298239" y="3282294"/>
            <a:ext cx="2893357" cy="783664"/>
          </a:xfrm>
          <a:prstGeom prst="rect">
            <a:avLst/>
          </a:prstGeom>
        </p:spPr>
        <p:txBody>
          <a:bodyPr lIns="91440" tIns="45720" rIns="91440" bIns="45720" anchor="t">
            <a:noAutofit/>
          </a:bodyPr>
          <a:lstStyle/>
          <a:p>
            <a:r>
              <a:rPr lang="en-US" sz="800">
                <a:solidFill>
                  <a:schemeClr val="bg1"/>
                </a:solidFill>
                <a:hlinkClick r:id="rId4">
                  <a:extLst>
                    <a:ext uri="{A12FA001-AC4F-418D-AE19-62706E023703}">
                      <ahyp:hlinkClr xmlns:ahyp="http://schemas.microsoft.com/office/drawing/2018/hyperlinkcolor" val="tx"/>
                    </a:ext>
                  </a:extLst>
                </a:hlinkClick>
              </a:rPr>
              <a:t>This Photo</a:t>
            </a:r>
            <a:r>
              <a:rPr lang="en-US" sz="800">
                <a:solidFill>
                  <a:schemeClr val="bg1"/>
                </a:solidFill>
              </a:rPr>
              <a:t> by Unknown author is licensed under </a:t>
            </a:r>
            <a:r>
              <a:rPr lang="en-US" sz="800">
                <a:solidFill>
                  <a:schemeClr val="bg1"/>
                </a:solidFill>
                <a:hlinkClick r:id="rId5">
                  <a:extLst>
                    <a:ext uri="{A12FA001-AC4F-418D-AE19-62706E023703}">
                      <ahyp:hlinkClr xmlns:ahyp="http://schemas.microsoft.com/office/drawing/2018/hyperlinkcolor" val="tx"/>
                    </a:ext>
                  </a:extLst>
                </a:hlinkClick>
              </a:rPr>
              <a:t>CC BY-SA</a:t>
            </a:r>
            <a:r>
              <a:rPr lang="en-US" sz="800">
                <a:solidFill>
                  <a:schemeClr val="bg1"/>
                </a:solidFill>
              </a:rPr>
              <a:t>.</a:t>
            </a:r>
          </a:p>
        </p:txBody>
      </p:sp>
    </p:spTree>
    <p:extLst>
      <p:ext uri="{BB962C8B-B14F-4D97-AF65-F5344CB8AC3E}">
        <p14:creationId xmlns:p14="http://schemas.microsoft.com/office/powerpoint/2010/main" val="313160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69D05-C021-A6B6-E5B8-6598D4CF843F}"/>
              </a:ext>
            </a:extLst>
          </p:cNvPr>
          <p:cNvSpPr>
            <a:spLocks noGrp="1"/>
          </p:cNvSpPr>
          <p:nvPr>
            <p:ph type="title"/>
          </p:nvPr>
        </p:nvSpPr>
        <p:spPr>
          <a:xfrm>
            <a:off x="773861" y="376472"/>
            <a:ext cx="6194609" cy="1335134"/>
          </a:xfrm>
        </p:spPr>
        <p:txBody>
          <a:bodyPr vert="horz" lIns="91440" tIns="45720" rIns="91440" bIns="45720" rtlCol="0" anchor="t">
            <a:normAutofit/>
          </a:bodyPr>
          <a:lstStyle/>
          <a:p>
            <a:pPr algn="ctr"/>
            <a:r>
              <a:rPr lang="en-US" sz="5400" b="1" err="1"/>
              <a:t>Solriamfetol</a:t>
            </a:r>
            <a:br>
              <a:rPr lang="en-US" sz="4000"/>
            </a:br>
            <a:r>
              <a:rPr lang="en-US" sz="2800" err="1"/>
              <a:t>Axsome</a:t>
            </a:r>
            <a:r>
              <a:rPr lang="en-US" sz="2800"/>
              <a:t> Therapeutics</a:t>
            </a:r>
          </a:p>
        </p:txBody>
      </p:sp>
      <p:sp>
        <p:nvSpPr>
          <p:cNvPr id="3" name="Content Placeholder 2">
            <a:extLst>
              <a:ext uri="{FF2B5EF4-FFF2-40B4-BE49-F238E27FC236}">
                <a16:creationId xmlns:a16="http://schemas.microsoft.com/office/drawing/2014/main" id="{5A9DA841-743E-331E-D19C-25AD95FCCADA}"/>
              </a:ext>
            </a:extLst>
          </p:cNvPr>
          <p:cNvSpPr>
            <a:spLocks noGrp="1"/>
          </p:cNvSpPr>
          <p:nvPr>
            <p:ph idx="1"/>
          </p:nvPr>
        </p:nvSpPr>
        <p:spPr>
          <a:xfrm>
            <a:off x="771371" y="2016405"/>
            <a:ext cx="11083611" cy="4664668"/>
          </a:xfrm>
        </p:spPr>
        <p:txBody>
          <a:bodyPr vert="horz" lIns="91440" tIns="45720" rIns="91440" bIns="45720" rtlCol="0" anchor="t">
            <a:noAutofit/>
          </a:bodyPr>
          <a:lstStyle/>
          <a:p>
            <a:pPr>
              <a:lnSpc>
                <a:spcPct val="100000"/>
              </a:lnSpc>
            </a:pPr>
            <a:r>
              <a:rPr lang="en-US" b="1" dirty="0"/>
              <a:t>DNRI </a:t>
            </a:r>
          </a:p>
          <a:p>
            <a:pPr>
              <a:lnSpc>
                <a:spcPct val="100000"/>
              </a:lnSpc>
            </a:pPr>
            <a:r>
              <a:rPr lang="en-US" dirty="0"/>
              <a:t>FDA approved for Adults with </a:t>
            </a:r>
            <a:r>
              <a:rPr lang="en-US" b="1" dirty="0"/>
              <a:t>EDS </a:t>
            </a:r>
            <a:r>
              <a:rPr lang="en-US" dirty="0"/>
              <a:t>associated with </a:t>
            </a:r>
            <a:r>
              <a:rPr lang="en-US" b="1" dirty="0"/>
              <a:t>Narcolepsy and OSA</a:t>
            </a:r>
          </a:p>
          <a:p>
            <a:pPr>
              <a:lnSpc>
                <a:spcPct val="100000"/>
              </a:lnSpc>
            </a:pPr>
            <a:r>
              <a:rPr lang="en-US" dirty="0"/>
              <a:t>Much more </a:t>
            </a:r>
            <a:r>
              <a:rPr lang="en-US" b="1" dirty="0"/>
              <a:t>potent binding to dopamine and NE receptors</a:t>
            </a:r>
          </a:p>
          <a:p>
            <a:pPr lvl="1">
              <a:lnSpc>
                <a:spcPct val="100000"/>
              </a:lnSpc>
            </a:pPr>
            <a:r>
              <a:rPr lang="en-US" b="1" dirty="0"/>
              <a:t>Higher affinity and activity</a:t>
            </a:r>
            <a:r>
              <a:rPr lang="en-US" dirty="0"/>
              <a:t> at the </a:t>
            </a:r>
            <a:r>
              <a:rPr lang="en-US" b="1" dirty="0"/>
              <a:t>dopamine transporter</a:t>
            </a:r>
          </a:p>
          <a:p>
            <a:pPr>
              <a:lnSpc>
                <a:spcPct val="100000"/>
              </a:lnSpc>
            </a:pPr>
            <a:r>
              <a:rPr lang="en-US" dirty="0"/>
              <a:t>August 2021- January 2023: Pilot study for ADHD </a:t>
            </a:r>
          </a:p>
          <a:p>
            <a:pPr lvl="1">
              <a:lnSpc>
                <a:spcPct val="100000"/>
              </a:lnSpc>
            </a:pPr>
            <a:r>
              <a:rPr lang="en-US" dirty="0"/>
              <a:t>Small clinical trial at </a:t>
            </a:r>
            <a:r>
              <a:rPr lang="en-US" b="1" dirty="0"/>
              <a:t>MGH adults (60 adults)</a:t>
            </a:r>
          </a:p>
          <a:p>
            <a:pPr lvl="1">
              <a:lnSpc>
                <a:spcPct val="100000"/>
              </a:lnSpc>
            </a:pPr>
            <a:r>
              <a:rPr lang="en-US" b="1" dirty="0"/>
              <a:t>No significant effect on sleep quality, average HR, or BP</a:t>
            </a:r>
          </a:p>
          <a:p>
            <a:pPr lvl="1">
              <a:lnSpc>
                <a:spcPct val="100000"/>
              </a:lnSpc>
            </a:pPr>
            <a:r>
              <a:rPr lang="en-US" dirty="0"/>
              <a:t>Need larger studies</a:t>
            </a:r>
          </a:p>
          <a:p>
            <a:pPr>
              <a:lnSpc>
                <a:spcPct val="100000"/>
              </a:lnSpc>
            </a:pPr>
            <a:r>
              <a:rPr lang="en-US" dirty="0"/>
              <a:t>July 2023: </a:t>
            </a:r>
            <a:r>
              <a:rPr lang="en-US" b="1" dirty="0"/>
              <a:t>FOCUS </a:t>
            </a:r>
            <a:r>
              <a:rPr lang="en-US" dirty="0"/>
              <a:t>(Forward Treatment of ADHD Using </a:t>
            </a:r>
            <a:r>
              <a:rPr lang="en-US" dirty="0" err="1"/>
              <a:t>Solriamfetol</a:t>
            </a:r>
            <a:r>
              <a:rPr lang="en-US" dirty="0"/>
              <a:t>)</a:t>
            </a:r>
          </a:p>
          <a:p>
            <a:pPr lvl="1">
              <a:lnSpc>
                <a:spcPct val="100000"/>
              </a:lnSpc>
            </a:pPr>
            <a:r>
              <a:rPr lang="en-US" dirty="0"/>
              <a:t>Phase 3, randomized, double blind, placebo controlled </a:t>
            </a:r>
            <a:r>
              <a:rPr lang="en-US" b="1" dirty="0"/>
              <a:t>multicenter trial</a:t>
            </a:r>
          </a:p>
        </p:txBody>
      </p:sp>
      <p:pic>
        <p:nvPicPr>
          <p:cNvPr id="4" name="Picture 3" descr="A structure of a chemical formula&#10;&#10;Description automatically generated">
            <a:extLst>
              <a:ext uri="{FF2B5EF4-FFF2-40B4-BE49-F238E27FC236}">
                <a16:creationId xmlns:a16="http://schemas.microsoft.com/office/drawing/2014/main" id="{71E0D470-B2F8-CDDD-D97A-A4D07D9BB51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969161" y="487320"/>
            <a:ext cx="4968241" cy="1831311"/>
          </a:xfrm>
          <a:prstGeom prst="rect">
            <a:avLst/>
          </a:prstGeom>
          <a:ln w="28575" cap="sq" cmpd="thickThin">
            <a:solidFill>
              <a:srgbClr val="000000"/>
            </a:solidFill>
            <a:prstDash val="solid"/>
            <a:miter lim="800000"/>
          </a:ln>
          <a:effectLst>
            <a:innerShdw blurRad="76200">
              <a:srgbClr val="000000"/>
            </a:innerShdw>
          </a:effectLst>
        </p:spPr>
      </p:pic>
      <p:sp>
        <p:nvSpPr>
          <p:cNvPr id="5" name="TextBox 4">
            <a:extLst>
              <a:ext uri="{FF2B5EF4-FFF2-40B4-BE49-F238E27FC236}">
                <a16:creationId xmlns:a16="http://schemas.microsoft.com/office/drawing/2014/main" id="{652DDF2A-E650-5602-121F-E93BB356864F}"/>
              </a:ext>
            </a:extLst>
          </p:cNvPr>
          <p:cNvSpPr txBox="1"/>
          <p:nvPr/>
        </p:nvSpPr>
        <p:spPr>
          <a:xfrm>
            <a:off x="9613434" y="2129865"/>
            <a:ext cx="2629088" cy="281642"/>
          </a:xfrm>
          <a:prstGeom prst="rect">
            <a:avLst/>
          </a:prstGeom>
        </p:spPr>
        <p:txBody>
          <a:bodyPr lIns="91440" tIns="45720" rIns="91440" bIns="45720" anchor="t">
            <a:noAutofit/>
          </a:bodyPr>
          <a:lstStyle/>
          <a:p>
            <a:r>
              <a:rPr lang="en-US" sz="800">
                <a:solidFill>
                  <a:schemeClr val="bg1"/>
                </a:solidFill>
                <a:hlinkClick r:id="rId4">
                  <a:extLst>
                    <a:ext uri="{A12FA001-AC4F-418D-AE19-62706E023703}">
                      <ahyp:hlinkClr xmlns:ahyp="http://schemas.microsoft.com/office/drawing/2018/hyperlinkcolor" val="tx"/>
                    </a:ext>
                  </a:extLst>
                </a:hlinkClick>
              </a:rPr>
              <a:t>This Photo</a:t>
            </a:r>
            <a:r>
              <a:rPr lang="en-US" sz="800">
                <a:solidFill>
                  <a:schemeClr val="bg1"/>
                </a:solidFill>
              </a:rPr>
              <a:t> by Unknown author is licensed under </a:t>
            </a:r>
            <a:r>
              <a:rPr lang="en-US" sz="800">
                <a:solidFill>
                  <a:schemeClr val="bg1"/>
                </a:solidFill>
                <a:hlinkClick r:id="rId5">
                  <a:extLst>
                    <a:ext uri="{A12FA001-AC4F-418D-AE19-62706E023703}">
                      <ahyp:hlinkClr xmlns:ahyp="http://schemas.microsoft.com/office/drawing/2018/hyperlinkcolor" val="tx"/>
                    </a:ext>
                  </a:extLst>
                </a:hlinkClick>
              </a:rPr>
              <a:t>CC BY</a:t>
            </a:r>
            <a:r>
              <a:rPr lang="en-US" sz="800">
                <a:solidFill>
                  <a:schemeClr val="bg1"/>
                </a:solidFill>
              </a:rPr>
              <a:t>.</a:t>
            </a:r>
          </a:p>
        </p:txBody>
      </p:sp>
    </p:spTree>
    <p:extLst>
      <p:ext uri="{BB962C8B-B14F-4D97-AF65-F5344CB8AC3E}">
        <p14:creationId xmlns:p14="http://schemas.microsoft.com/office/powerpoint/2010/main" val="3649703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A4415-CF48-2FAB-4E2C-98E48495B59A}"/>
              </a:ext>
            </a:extLst>
          </p:cNvPr>
          <p:cNvSpPr>
            <a:spLocks noGrp="1"/>
          </p:cNvSpPr>
          <p:nvPr>
            <p:ph type="title"/>
          </p:nvPr>
        </p:nvSpPr>
        <p:spPr>
          <a:xfrm>
            <a:off x="1026395" y="230329"/>
            <a:ext cx="10021016" cy="1478570"/>
          </a:xfrm>
        </p:spPr>
        <p:txBody>
          <a:bodyPr>
            <a:normAutofit/>
          </a:bodyPr>
          <a:lstStyle/>
          <a:p>
            <a:pPr algn="ctr"/>
            <a:r>
              <a:rPr lang="en-US" sz="4800" b="1"/>
              <a:t>What is ADHD?</a:t>
            </a:r>
            <a:endParaRPr lang="en-US" b="1"/>
          </a:p>
        </p:txBody>
      </p:sp>
      <p:sp>
        <p:nvSpPr>
          <p:cNvPr id="3" name="Content Placeholder 2">
            <a:extLst>
              <a:ext uri="{FF2B5EF4-FFF2-40B4-BE49-F238E27FC236}">
                <a16:creationId xmlns:a16="http://schemas.microsoft.com/office/drawing/2014/main" id="{851955E2-95A1-C816-2DDA-5F1391F28521}"/>
              </a:ext>
            </a:extLst>
          </p:cNvPr>
          <p:cNvSpPr>
            <a:spLocks noGrp="1"/>
          </p:cNvSpPr>
          <p:nvPr>
            <p:ph idx="1"/>
          </p:nvPr>
        </p:nvSpPr>
        <p:spPr>
          <a:xfrm>
            <a:off x="1153412" y="1518506"/>
            <a:ext cx="10745999" cy="5280695"/>
          </a:xfrm>
        </p:spPr>
        <p:txBody>
          <a:bodyPr vert="horz" lIns="91440" tIns="45720" rIns="91440" bIns="45720" rtlCol="0" anchor="t">
            <a:noAutofit/>
          </a:bodyPr>
          <a:lstStyle/>
          <a:p>
            <a:r>
              <a:rPr lang="en-US" b="1">
                <a:solidFill>
                  <a:schemeClr val="bg1"/>
                </a:solidFill>
              </a:rPr>
              <a:t>Neurodevelopmental disorder </a:t>
            </a:r>
            <a:r>
              <a:rPr lang="en-US">
                <a:solidFill>
                  <a:schemeClr val="bg1"/>
                </a:solidFill>
              </a:rPr>
              <a:t>that causes </a:t>
            </a:r>
            <a:r>
              <a:rPr lang="en-US" b="1">
                <a:solidFill>
                  <a:schemeClr val="bg1"/>
                </a:solidFill>
              </a:rPr>
              <a:t>functional impairment</a:t>
            </a:r>
          </a:p>
          <a:p>
            <a:pPr lvl="1">
              <a:buFont typeface="Courier New" panose="020B0604020202020204" pitchFamily="34" charset="0"/>
              <a:buChar char="o"/>
            </a:pPr>
            <a:r>
              <a:rPr lang="en-US">
                <a:solidFill>
                  <a:schemeClr val="bg1"/>
                </a:solidFill>
              </a:rPr>
              <a:t>Social, academic, cognitive, behavioral, emotional impairments</a:t>
            </a:r>
          </a:p>
          <a:p>
            <a:r>
              <a:rPr lang="en-US">
                <a:solidFill>
                  <a:schemeClr val="bg1"/>
                </a:solidFill>
              </a:rPr>
              <a:t>Diagnostic criteria via the </a:t>
            </a:r>
            <a:r>
              <a:rPr lang="en-US" b="1">
                <a:solidFill>
                  <a:schemeClr val="bg1"/>
                </a:solidFill>
              </a:rPr>
              <a:t>DSM-V</a:t>
            </a:r>
          </a:p>
          <a:p>
            <a:pPr lvl="1">
              <a:buFont typeface="Courier New" panose="020B0604020202020204" pitchFamily="34" charset="0"/>
              <a:buChar char="o"/>
            </a:pPr>
            <a:r>
              <a:rPr lang="en-US" b="1">
                <a:solidFill>
                  <a:schemeClr val="bg1"/>
                </a:solidFill>
              </a:rPr>
              <a:t>Inattentive</a:t>
            </a:r>
            <a:r>
              <a:rPr lang="en-US">
                <a:solidFill>
                  <a:schemeClr val="bg1"/>
                </a:solidFill>
              </a:rPr>
              <a:t> Type</a:t>
            </a:r>
          </a:p>
          <a:p>
            <a:pPr lvl="1">
              <a:buFont typeface="Courier New" panose="020B0604020202020204" pitchFamily="34" charset="0"/>
              <a:buChar char="o"/>
            </a:pPr>
            <a:r>
              <a:rPr lang="en-US" b="1">
                <a:solidFill>
                  <a:schemeClr val="bg1"/>
                </a:solidFill>
              </a:rPr>
              <a:t>Hyperactive</a:t>
            </a:r>
            <a:r>
              <a:rPr lang="en-US">
                <a:solidFill>
                  <a:schemeClr val="bg1"/>
                </a:solidFill>
              </a:rPr>
              <a:t>-</a:t>
            </a:r>
            <a:r>
              <a:rPr lang="en-US" b="1">
                <a:solidFill>
                  <a:schemeClr val="bg1"/>
                </a:solidFill>
              </a:rPr>
              <a:t>Impulsive </a:t>
            </a:r>
            <a:r>
              <a:rPr lang="en-US">
                <a:solidFill>
                  <a:schemeClr val="bg1"/>
                </a:solidFill>
              </a:rPr>
              <a:t>Type</a:t>
            </a:r>
          </a:p>
          <a:p>
            <a:pPr lvl="1">
              <a:buFont typeface="Courier New" panose="020B0604020202020204" pitchFamily="34" charset="0"/>
              <a:buChar char="o"/>
            </a:pPr>
            <a:r>
              <a:rPr lang="en-US" b="1">
                <a:solidFill>
                  <a:schemeClr val="bg1"/>
                </a:solidFill>
              </a:rPr>
              <a:t>Combined </a:t>
            </a:r>
            <a:r>
              <a:rPr lang="en-US">
                <a:solidFill>
                  <a:schemeClr val="bg1"/>
                </a:solidFill>
              </a:rPr>
              <a:t>Type</a:t>
            </a:r>
          </a:p>
          <a:p>
            <a:r>
              <a:rPr lang="en-US" b="1">
                <a:solidFill>
                  <a:schemeClr val="bg1"/>
                </a:solidFill>
              </a:rPr>
              <a:t>Multifactorial</a:t>
            </a:r>
            <a:r>
              <a:rPr lang="en-US">
                <a:solidFill>
                  <a:schemeClr val="bg1"/>
                </a:solidFill>
              </a:rPr>
              <a:t>- combination of </a:t>
            </a:r>
            <a:r>
              <a:rPr lang="en-US" b="1">
                <a:solidFill>
                  <a:schemeClr val="bg1"/>
                </a:solidFill>
              </a:rPr>
              <a:t>genetic </a:t>
            </a:r>
            <a:r>
              <a:rPr lang="en-US">
                <a:solidFill>
                  <a:schemeClr val="bg1"/>
                </a:solidFill>
              </a:rPr>
              <a:t>and </a:t>
            </a:r>
            <a:r>
              <a:rPr lang="en-US" b="1">
                <a:solidFill>
                  <a:schemeClr val="bg1"/>
                </a:solidFill>
              </a:rPr>
              <a:t>environmental </a:t>
            </a:r>
            <a:r>
              <a:rPr lang="en-US">
                <a:solidFill>
                  <a:schemeClr val="bg1"/>
                </a:solidFill>
              </a:rPr>
              <a:t>factors</a:t>
            </a:r>
          </a:p>
          <a:p>
            <a:pPr lvl="1">
              <a:buFont typeface="Courier New" panose="020B0604020202020204" pitchFamily="34" charset="0"/>
              <a:buChar char="o"/>
            </a:pPr>
            <a:r>
              <a:rPr lang="en-US" b="1">
                <a:solidFill>
                  <a:schemeClr val="bg1"/>
                </a:solidFill>
              </a:rPr>
              <a:t>Family history</a:t>
            </a:r>
            <a:r>
              <a:rPr lang="en-US">
                <a:solidFill>
                  <a:schemeClr val="bg1"/>
                </a:solidFill>
              </a:rPr>
              <a:t> of ADHD</a:t>
            </a:r>
          </a:p>
          <a:p>
            <a:pPr lvl="1">
              <a:buFont typeface="Courier New" panose="020B0604020202020204" pitchFamily="34" charset="0"/>
              <a:buChar char="o"/>
            </a:pPr>
            <a:r>
              <a:rPr lang="en-US" b="1">
                <a:solidFill>
                  <a:schemeClr val="bg1"/>
                </a:solidFill>
              </a:rPr>
              <a:t>Premature </a:t>
            </a:r>
            <a:r>
              <a:rPr lang="en-US">
                <a:solidFill>
                  <a:schemeClr val="bg1"/>
                </a:solidFill>
              </a:rPr>
              <a:t>birth </a:t>
            </a:r>
          </a:p>
          <a:p>
            <a:pPr lvl="1">
              <a:buFont typeface="Courier New" panose="020B0604020202020204" pitchFamily="34" charset="0"/>
              <a:buChar char="o"/>
            </a:pPr>
            <a:r>
              <a:rPr lang="en-US">
                <a:solidFill>
                  <a:schemeClr val="bg1"/>
                </a:solidFill>
              </a:rPr>
              <a:t>Exposure to </a:t>
            </a:r>
            <a:r>
              <a:rPr lang="en-US" b="1">
                <a:solidFill>
                  <a:schemeClr val="bg1"/>
                </a:solidFill>
              </a:rPr>
              <a:t>EtOH </a:t>
            </a:r>
            <a:r>
              <a:rPr lang="en-US">
                <a:solidFill>
                  <a:schemeClr val="bg1"/>
                </a:solidFill>
              </a:rPr>
              <a:t>in-utero</a:t>
            </a:r>
          </a:p>
          <a:p>
            <a:endParaRPr lang="en-US" sz="2000"/>
          </a:p>
          <a:p>
            <a:endParaRPr lang="en-US" sz="2000"/>
          </a:p>
          <a:p>
            <a:endParaRPr lang="en-US" sz="2000"/>
          </a:p>
          <a:p>
            <a:endParaRPr lang="en-US" sz="2000"/>
          </a:p>
        </p:txBody>
      </p:sp>
    </p:spTree>
    <p:extLst>
      <p:ext uri="{BB962C8B-B14F-4D97-AF65-F5344CB8AC3E}">
        <p14:creationId xmlns:p14="http://schemas.microsoft.com/office/powerpoint/2010/main" val="2411427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AE4726C-1831-4FE3-9A11-227F0DC2F0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73" name="Rectangle 72">
              <a:extLst>
                <a:ext uri="{FF2B5EF4-FFF2-40B4-BE49-F238E27FC236}">
                  <a16:creationId xmlns:a16="http://schemas.microsoft.com/office/drawing/2014/main" id="{B651D7F7-8C54-448E-A268-1CBFAD87D4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2">
              <a:extLst>
                <a:ext uri="{FF2B5EF4-FFF2-40B4-BE49-F238E27FC236}">
                  <a16:creationId xmlns:a16="http://schemas.microsoft.com/office/drawing/2014/main" id="{E3B56E94-40E1-489A-98B2-A3238D66A064}"/>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4">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sp>
        <p:nvSpPr>
          <p:cNvPr id="2" name="Title 1">
            <a:extLst>
              <a:ext uri="{FF2B5EF4-FFF2-40B4-BE49-F238E27FC236}">
                <a16:creationId xmlns:a16="http://schemas.microsoft.com/office/drawing/2014/main" id="{7518A0B0-0073-33D1-4CB4-87BFD0E9AE94}"/>
              </a:ext>
            </a:extLst>
          </p:cNvPr>
          <p:cNvSpPr>
            <a:spLocks noGrp="1"/>
          </p:cNvSpPr>
          <p:nvPr>
            <p:ph type="title"/>
          </p:nvPr>
        </p:nvSpPr>
        <p:spPr>
          <a:xfrm>
            <a:off x="3123074" y="98565"/>
            <a:ext cx="9071818" cy="1478570"/>
          </a:xfrm>
        </p:spPr>
        <p:txBody>
          <a:bodyPr>
            <a:normAutofit fontScale="90000"/>
          </a:bodyPr>
          <a:lstStyle/>
          <a:p>
            <a:pPr algn="ctr"/>
            <a:r>
              <a:rPr lang="en-US" sz="4800" b="1"/>
              <a:t>CTx-1301 Phase III Clinical Trial</a:t>
            </a:r>
            <a:br>
              <a:rPr lang="en-US" sz="3300"/>
            </a:br>
            <a:r>
              <a:rPr lang="en-US" sz="2400">
                <a:ea typeface="+mj-lt"/>
                <a:cs typeface="+mj-lt"/>
              </a:rPr>
              <a:t>Cingulate Pharmaceuticals</a:t>
            </a:r>
            <a:endParaRPr lang="en-US" sz="2400"/>
          </a:p>
        </p:txBody>
      </p:sp>
      <p:pic>
        <p:nvPicPr>
          <p:cNvPr id="5" name="Picture 4" descr="Close-up unopened pill packets">
            <a:extLst>
              <a:ext uri="{FF2B5EF4-FFF2-40B4-BE49-F238E27FC236}">
                <a16:creationId xmlns:a16="http://schemas.microsoft.com/office/drawing/2014/main" id="{DFED6E85-0406-1378-F925-E7B762C7D778}"/>
              </a:ext>
            </a:extLst>
          </p:cNvPr>
          <p:cNvPicPr>
            <a:picLocks noChangeAspect="1"/>
          </p:cNvPicPr>
          <p:nvPr/>
        </p:nvPicPr>
        <p:blipFill rotWithShape="1">
          <a:blip r:embed="rId5"/>
          <a:srcRect l="27868" r="27689"/>
          <a:stretch/>
        </p:blipFill>
        <p:spPr>
          <a:xfrm>
            <a:off x="-5597" y="10"/>
            <a:ext cx="3004007" cy="6857990"/>
          </a:xfrm>
          <a:prstGeom prst="rect">
            <a:avLst/>
          </a:prstGeom>
        </p:spPr>
      </p:pic>
      <p:grpSp>
        <p:nvGrpSpPr>
          <p:cNvPr id="76" name="Group 75">
            <a:extLst>
              <a:ext uri="{FF2B5EF4-FFF2-40B4-BE49-F238E27FC236}">
                <a16:creationId xmlns:a16="http://schemas.microsoft.com/office/drawing/2014/main" id="{E916825F-759B-4F1A-BA80-AF7137691E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77" name="Rectangle 76">
              <a:extLst>
                <a:ext uri="{FF2B5EF4-FFF2-40B4-BE49-F238E27FC236}">
                  <a16:creationId xmlns:a16="http://schemas.microsoft.com/office/drawing/2014/main" id="{0AF64541-DE3B-4DBB-84E1-907956469E5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txBody>
            <a:bodyPr/>
            <a:lstStyle/>
            <a:p>
              <a:endParaRPr lang="en-US"/>
            </a:p>
          </p:txBody>
        </p:sp>
        <p:sp>
          <p:nvSpPr>
            <p:cNvPr id="78" name="Freeform 6">
              <a:extLst>
                <a:ext uri="{FF2B5EF4-FFF2-40B4-BE49-F238E27FC236}">
                  <a16:creationId xmlns:a16="http://schemas.microsoft.com/office/drawing/2014/main" id="{9175DCC0-514A-4CA1-AD9A-1BB0FFF1B4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79" name="Freeform 7">
              <a:extLst>
                <a:ext uri="{FF2B5EF4-FFF2-40B4-BE49-F238E27FC236}">
                  <a16:creationId xmlns:a16="http://schemas.microsoft.com/office/drawing/2014/main" id="{10371924-94D9-48AF-9D5B-6471775BE8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80" name="Rectangle 79">
              <a:extLst>
                <a:ext uri="{FF2B5EF4-FFF2-40B4-BE49-F238E27FC236}">
                  <a16:creationId xmlns:a16="http://schemas.microsoft.com/office/drawing/2014/main" id="{7C964FF9-A41A-438C-A22B-62690C98F1A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txBody>
            <a:bodyPr/>
            <a:lstStyle/>
            <a:p>
              <a:endParaRPr lang="en-US"/>
            </a:p>
          </p:txBody>
        </p:sp>
        <p:sp>
          <p:nvSpPr>
            <p:cNvPr id="81" name="Freeform 9">
              <a:extLst>
                <a:ext uri="{FF2B5EF4-FFF2-40B4-BE49-F238E27FC236}">
                  <a16:creationId xmlns:a16="http://schemas.microsoft.com/office/drawing/2014/main" id="{61716CD6-1875-4567-B3E2-364CD0960D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82" name="Freeform 10">
              <a:extLst>
                <a:ext uri="{FF2B5EF4-FFF2-40B4-BE49-F238E27FC236}">
                  <a16:creationId xmlns:a16="http://schemas.microsoft.com/office/drawing/2014/main" id="{31A293D3-7189-453D-AB91-1291AAFF3D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83" name="Freeform 11">
              <a:extLst>
                <a:ext uri="{FF2B5EF4-FFF2-40B4-BE49-F238E27FC236}">
                  <a16:creationId xmlns:a16="http://schemas.microsoft.com/office/drawing/2014/main" id="{87CB4EFE-58B3-4326-9CFB-A2AFADDFA5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84" name="Freeform 12">
              <a:extLst>
                <a:ext uri="{FF2B5EF4-FFF2-40B4-BE49-F238E27FC236}">
                  <a16:creationId xmlns:a16="http://schemas.microsoft.com/office/drawing/2014/main" id="{249CF4D3-B5A3-4287-BC9D-E9BB8FA6EB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85" name="Freeform 13">
              <a:extLst>
                <a:ext uri="{FF2B5EF4-FFF2-40B4-BE49-F238E27FC236}">
                  <a16:creationId xmlns:a16="http://schemas.microsoft.com/office/drawing/2014/main" id="{4D2515F2-4D11-41AF-A6B1-7D084BEA9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86" name="Freeform 14">
              <a:extLst>
                <a:ext uri="{FF2B5EF4-FFF2-40B4-BE49-F238E27FC236}">
                  <a16:creationId xmlns:a16="http://schemas.microsoft.com/office/drawing/2014/main" id="{331BCBF4-0DC2-426E-84B3-AE38E403C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87" name="Freeform 15">
              <a:extLst>
                <a:ext uri="{FF2B5EF4-FFF2-40B4-BE49-F238E27FC236}">
                  <a16:creationId xmlns:a16="http://schemas.microsoft.com/office/drawing/2014/main" id="{EC8AF156-0BE9-437D-A83B-87364146D0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88" name="Freeform 16">
              <a:extLst>
                <a:ext uri="{FF2B5EF4-FFF2-40B4-BE49-F238E27FC236}">
                  <a16:creationId xmlns:a16="http://schemas.microsoft.com/office/drawing/2014/main" id="{AC8CB256-3F62-4406-88F5-CE2421FF25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89" name="Freeform 17">
              <a:extLst>
                <a:ext uri="{FF2B5EF4-FFF2-40B4-BE49-F238E27FC236}">
                  <a16:creationId xmlns:a16="http://schemas.microsoft.com/office/drawing/2014/main" id="{F3E812EB-415E-4B60-B0FB-65386882CE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90" name="Freeform 18">
              <a:extLst>
                <a:ext uri="{FF2B5EF4-FFF2-40B4-BE49-F238E27FC236}">
                  <a16:creationId xmlns:a16="http://schemas.microsoft.com/office/drawing/2014/main" id="{EB4C95D7-8E6D-45EC-8CA1-9123D718E3B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91" name="Freeform 19">
              <a:extLst>
                <a:ext uri="{FF2B5EF4-FFF2-40B4-BE49-F238E27FC236}">
                  <a16:creationId xmlns:a16="http://schemas.microsoft.com/office/drawing/2014/main" id="{83F62FD2-2F62-4495-997C-8BD7F95AB8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92" name="Freeform 20">
              <a:extLst>
                <a:ext uri="{FF2B5EF4-FFF2-40B4-BE49-F238E27FC236}">
                  <a16:creationId xmlns:a16="http://schemas.microsoft.com/office/drawing/2014/main" id="{B7DFE0F9-22A3-4846-8D4E-0D193BD3288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93" name="Freeform 21">
              <a:extLst>
                <a:ext uri="{FF2B5EF4-FFF2-40B4-BE49-F238E27FC236}">
                  <a16:creationId xmlns:a16="http://schemas.microsoft.com/office/drawing/2014/main" id="{244DAF25-7415-491A-9FF6-E04BC2DC2EA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94" name="Freeform 22">
              <a:extLst>
                <a:ext uri="{FF2B5EF4-FFF2-40B4-BE49-F238E27FC236}">
                  <a16:creationId xmlns:a16="http://schemas.microsoft.com/office/drawing/2014/main" id="{7ACA3646-863C-4D00-A58A-62C7FE71CE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95" name="Freeform 23">
              <a:extLst>
                <a:ext uri="{FF2B5EF4-FFF2-40B4-BE49-F238E27FC236}">
                  <a16:creationId xmlns:a16="http://schemas.microsoft.com/office/drawing/2014/main" id="{0EA18B38-BD42-45ED-8458-FB205DBC76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96" name="Freeform 24">
              <a:extLst>
                <a:ext uri="{FF2B5EF4-FFF2-40B4-BE49-F238E27FC236}">
                  <a16:creationId xmlns:a16="http://schemas.microsoft.com/office/drawing/2014/main" id="{45302917-5DBE-4CF2-B52F-478F93FDDE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97" name="Freeform 25">
              <a:extLst>
                <a:ext uri="{FF2B5EF4-FFF2-40B4-BE49-F238E27FC236}">
                  <a16:creationId xmlns:a16="http://schemas.microsoft.com/office/drawing/2014/main" id="{8E61E6FD-D40E-479C-ABE9-2B69AE20D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98" name="Freeform 26">
              <a:extLst>
                <a:ext uri="{FF2B5EF4-FFF2-40B4-BE49-F238E27FC236}">
                  <a16:creationId xmlns:a16="http://schemas.microsoft.com/office/drawing/2014/main" id="{2F4DEB4F-F824-48D7-AF9B-B5D905DCD1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99" name="Freeform 27">
              <a:extLst>
                <a:ext uri="{FF2B5EF4-FFF2-40B4-BE49-F238E27FC236}">
                  <a16:creationId xmlns:a16="http://schemas.microsoft.com/office/drawing/2014/main" id="{F76CFA02-6090-4464-B573-BCA350C90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00" name="Freeform 28">
              <a:extLst>
                <a:ext uri="{FF2B5EF4-FFF2-40B4-BE49-F238E27FC236}">
                  <a16:creationId xmlns:a16="http://schemas.microsoft.com/office/drawing/2014/main" id="{51BE8BEC-76C7-41FE-AB76-35194C2442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01" name="Freeform 29">
              <a:extLst>
                <a:ext uri="{FF2B5EF4-FFF2-40B4-BE49-F238E27FC236}">
                  <a16:creationId xmlns:a16="http://schemas.microsoft.com/office/drawing/2014/main" id="{710F61D4-3B34-45A9-B9B7-CE0373AB49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02" name="Freeform 30">
              <a:extLst>
                <a:ext uri="{FF2B5EF4-FFF2-40B4-BE49-F238E27FC236}">
                  <a16:creationId xmlns:a16="http://schemas.microsoft.com/office/drawing/2014/main" id="{451F080F-4CFB-4626-87CA-BB4CACA1C6F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03" name="Freeform 31">
              <a:extLst>
                <a:ext uri="{FF2B5EF4-FFF2-40B4-BE49-F238E27FC236}">
                  <a16:creationId xmlns:a16="http://schemas.microsoft.com/office/drawing/2014/main" id="{667BBD71-2295-4A66-B76C-F82175C2B0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04" name="Freeform 32">
              <a:extLst>
                <a:ext uri="{FF2B5EF4-FFF2-40B4-BE49-F238E27FC236}">
                  <a16:creationId xmlns:a16="http://schemas.microsoft.com/office/drawing/2014/main" id="{B6644DE8-5BD1-4D5F-B245-0D3A21BCE1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05" name="Rectangle 104">
              <a:extLst>
                <a:ext uri="{FF2B5EF4-FFF2-40B4-BE49-F238E27FC236}">
                  <a16:creationId xmlns:a16="http://schemas.microsoft.com/office/drawing/2014/main" id="{A4DE8FD0-E681-4D9C-85C2-BEA4C2B3A06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txBody>
            <a:bodyPr/>
            <a:lstStyle/>
            <a:p>
              <a:endParaRPr lang="en-US"/>
            </a:p>
          </p:txBody>
        </p:sp>
        <p:sp>
          <p:nvSpPr>
            <p:cNvPr id="106" name="Freeform 34">
              <a:extLst>
                <a:ext uri="{FF2B5EF4-FFF2-40B4-BE49-F238E27FC236}">
                  <a16:creationId xmlns:a16="http://schemas.microsoft.com/office/drawing/2014/main" id="{D46033BD-1026-4388-B926-9D11E1D7C4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07" name="Freeform 35">
              <a:extLst>
                <a:ext uri="{FF2B5EF4-FFF2-40B4-BE49-F238E27FC236}">
                  <a16:creationId xmlns:a16="http://schemas.microsoft.com/office/drawing/2014/main" id="{1FA74D4C-2E28-42C5-A7FA-3C7D6BD8B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08" name="Freeform 36">
              <a:extLst>
                <a:ext uri="{FF2B5EF4-FFF2-40B4-BE49-F238E27FC236}">
                  <a16:creationId xmlns:a16="http://schemas.microsoft.com/office/drawing/2014/main" id="{FADF7B3F-903C-456C-983E-C9868DDAB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09" name="Freeform 37">
              <a:extLst>
                <a:ext uri="{FF2B5EF4-FFF2-40B4-BE49-F238E27FC236}">
                  <a16:creationId xmlns:a16="http://schemas.microsoft.com/office/drawing/2014/main" id="{033F8698-1549-44AD-8DAD-0055D7B8077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10" name="Freeform 38">
              <a:extLst>
                <a:ext uri="{FF2B5EF4-FFF2-40B4-BE49-F238E27FC236}">
                  <a16:creationId xmlns:a16="http://schemas.microsoft.com/office/drawing/2014/main" id="{F1BDD4B6-46FD-4048-ADF1-32EADD9E5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11" name="Freeform 39">
              <a:extLst>
                <a:ext uri="{FF2B5EF4-FFF2-40B4-BE49-F238E27FC236}">
                  <a16:creationId xmlns:a16="http://schemas.microsoft.com/office/drawing/2014/main" id="{E7F387A7-B3BF-4B1A-BFCA-2D21AD3DFE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12" name="Freeform 40">
              <a:extLst>
                <a:ext uri="{FF2B5EF4-FFF2-40B4-BE49-F238E27FC236}">
                  <a16:creationId xmlns:a16="http://schemas.microsoft.com/office/drawing/2014/main" id="{7A1B6BC8-EA82-459D-A0E0-4EBE394E71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13" name="Freeform 41">
              <a:extLst>
                <a:ext uri="{FF2B5EF4-FFF2-40B4-BE49-F238E27FC236}">
                  <a16:creationId xmlns:a16="http://schemas.microsoft.com/office/drawing/2014/main" id="{8B94E190-DDC2-4545-906F-A1699BD73D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14" name="Freeform 42">
              <a:extLst>
                <a:ext uri="{FF2B5EF4-FFF2-40B4-BE49-F238E27FC236}">
                  <a16:creationId xmlns:a16="http://schemas.microsoft.com/office/drawing/2014/main" id="{D9807239-A5BA-4BB3-9194-BCE3B2F21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15" name="Freeform 43">
              <a:extLst>
                <a:ext uri="{FF2B5EF4-FFF2-40B4-BE49-F238E27FC236}">
                  <a16:creationId xmlns:a16="http://schemas.microsoft.com/office/drawing/2014/main" id="{04D300FD-DC53-4375-8981-09EA63BCF1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16" name="Freeform 44">
              <a:extLst>
                <a:ext uri="{FF2B5EF4-FFF2-40B4-BE49-F238E27FC236}">
                  <a16:creationId xmlns:a16="http://schemas.microsoft.com/office/drawing/2014/main" id="{1DF83FFD-4C16-41FD-928F-6E88AFC451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17" name="Rectangle 116">
              <a:extLst>
                <a:ext uri="{FF2B5EF4-FFF2-40B4-BE49-F238E27FC236}">
                  <a16:creationId xmlns:a16="http://schemas.microsoft.com/office/drawing/2014/main" id="{A5B4BC2F-B667-462B-99D8-0C433124ABD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txBody>
            <a:bodyPr/>
            <a:lstStyle/>
            <a:p>
              <a:endParaRPr lang="en-US"/>
            </a:p>
          </p:txBody>
        </p:sp>
        <p:sp>
          <p:nvSpPr>
            <p:cNvPr id="118" name="Freeform 46">
              <a:extLst>
                <a:ext uri="{FF2B5EF4-FFF2-40B4-BE49-F238E27FC236}">
                  <a16:creationId xmlns:a16="http://schemas.microsoft.com/office/drawing/2014/main" id="{0CBD9EFB-AC61-4674-B75A-56449003CC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19" name="Freeform 47">
              <a:extLst>
                <a:ext uri="{FF2B5EF4-FFF2-40B4-BE49-F238E27FC236}">
                  <a16:creationId xmlns:a16="http://schemas.microsoft.com/office/drawing/2014/main" id="{1AD4BBB0-F6A7-451F-BE09-DF619F38EB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20" name="Freeform 48">
              <a:extLst>
                <a:ext uri="{FF2B5EF4-FFF2-40B4-BE49-F238E27FC236}">
                  <a16:creationId xmlns:a16="http://schemas.microsoft.com/office/drawing/2014/main" id="{A258B285-AE5E-473A-AA72-3C95E1D83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21" name="Freeform 49">
              <a:extLst>
                <a:ext uri="{FF2B5EF4-FFF2-40B4-BE49-F238E27FC236}">
                  <a16:creationId xmlns:a16="http://schemas.microsoft.com/office/drawing/2014/main" id="{7BEEDDE5-CB8A-4DF9-858F-4D9462D955A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22" name="Freeform 50">
              <a:extLst>
                <a:ext uri="{FF2B5EF4-FFF2-40B4-BE49-F238E27FC236}">
                  <a16:creationId xmlns:a16="http://schemas.microsoft.com/office/drawing/2014/main" id="{DA1C731B-9B66-4D65-BF47-04B118107B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23" name="Freeform 51">
              <a:extLst>
                <a:ext uri="{FF2B5EF4-FFF2-40B4-BE49-F238E27FC236}">
                  <a16:creationId xmlns:a16="http://schemas.microsoft.com/office/drawing/2014/main" id="{58DBFEC6-C6DC-4B7A-934F-5A79EC328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24" name="Freeform 52">
              <a:extLst>
                <a:ext uri="{FF2B5EF4-FFF2-40B4-BE49-F238E27FC236}">
                  <a16:creationId xmlns:a16="http://schemas.microsoft.com/office/drawing/2014/main" id="{9948D8CB-2DBE-4E48-98EA-DF9E2666A2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25" name="Freeform 53">
              <a:extLst>
                <a:ext uri="{FF2B5EF4-FFF2-40B4-BE49-F238E27FC236}">
                  <a16:creationId xmlns:a16="http://schemas.microsoft.com/office/drawing/2014/main" id="{56AB69F6-9F0B-4AB6-BCA8-AA2FD69E99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26" name="Freeform 54">
              <a:extLst>
                <a:ext uri="{FF2B5EF4-FFF2-40B4-BE49-F238E27FC236}">
                  <a16:creationId xmlns:a16="http://schemas.microsoft.com/office/drawing/2014/main" id="{0E7FB426-288D-4B0B-B73B-10CCC0EF41E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27" name="Freeform 55">
              <a:extLst>
                <a:ext uri="{FF2B5EF4-FFF2-40B4-BE49-F238E27FC236}">
                  <a16:creationId xmlns:a16="http://schemas.microsoft.com/office/drawing/2014/main" id="{A5C59C6B-46C9-48C9-9F57-2EE738B53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28" name="Freeform 56">
              <a:extLst>
                <a:ext uri="{FF2B5EF4-FFF2-40B4-BE49-F238E27FC236}">
                  <a16:creationId xmlns:a16="http://schemas.microsoft.com/office/drawing/2014/main" id="{7CE85F33-17DC-4273-B06F-D171094449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29" name="Freeform 57">
              <a:extLst>
                <a:ext uri="{FF2B5EF4-FFF2-40B4-BE49-F238E27FC236}">
                  <a16:creationId xmlns:a16="http://schemas.microsoft.com/office/drawing/2014/main" id="{5CD001CF-F2C4-4810-A8D9-679F9F89E5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30" name="Freeform 58">
              <a:extLst>
                <a:ext uri="{FF2B5EF4-FFF2-40B4-BE49-F238E27FC236}">
                  <a16:creationId xmlns:a16="http://schemas.microsoft.com/office/drawing/2014/main" id="{69F4BCDD-D153-40D2-8DD1-2509EE0CE4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grpSp>
      <p:sp>
        <p:nvSpPr>
          <p:cNvPr id="3" name="Content Placeholder 2">
            <a:extLst>
              <a:ext uri="{FF2B5EF4-FFF2-40B4-BE49-F238E27FC236}">
                <a16:creationId xmlns:a16="http://schemas.microsoft.com/office/drawing/2014/main" id="{1F48C089-E992-5A8D-2D62-E496FA1A348A}"/>
              </a:ext>
            </a:extLst>
          </p:cNvPr>
          <p:cNvSpPr>
            <a:spLocks noGrp="1"/>
          </p:cNvSpPr>
          <p:nvPr>
            <p:ph idx="1"/>
          </p:nvPr>
        </p:nvSpPr>
        <p:spPr>
          <a:xfrm>
            <a:off x="3265664" y="1711605"/>
            <a:ext cx="8714076" cy="4868490"/>
          </a:xfrm>
        </p:spPr>
        <p:txBody>
          <a:bodyPr vert="horz" lIns="91440" tIns="45720" rIns="91440" bIns="45720" rtlCol="0" anchor="t">
            <a:noAutofit/>
          </a:bodyPr>
          <a:lstStyle/>
          <a:p>
            <a:pPr>
              <a:lnSpc>
                <a:spcPct val="100000"/>
              </a:lnSpc>
            </a:pPr>
            <a:r>
              <a:rPr lang="en-US" b="1">
                <a:ea typeface="+mn-lt"/>
                <a:cs typeface="+mn-lt"/>
              </a:rPr>
              <a:t>Dexmethylphenidate</a:t>
            </a:r>
            <a:endParaRPr lang="en-US" b="1"/>
          </a:p>
          <a:p>
            <a:pPr marL="0" indent="0">
              <a:lnSpc>
                <a:spcPct val="100000"/>
              </a:lnSpc>
              <a:buNone/>
            </a:pPr>
            <a:endParaRPr lang="en-US" b="1">
              <a:ea typeface="+mn-lt"/>
              <a:cs typeface="+mn-lt"/>
            </a:endParaRPr>
          </a:p>
          <a:p>
            <a:pPr>
              <a:lnSpc>
                <a:spcPct val="100000"/>
              </a:lnSpc>
            </a:pPr>
            <a:r>
              <a:rPr lang="en-US">
                <a:ea typeface="+mn-lt"/>
                <a:cs typeface="+mn-lt"/>
              </a:rPr>
              <a:t>Innovative </a:t>
            </a:r>
            <a:r>
              <a:rPr lang="en-US" b="1">
                <a:ea typeface="+mn-lt"/>
                <a:cs typeface="+mn-lt"/>
              </a:rPr>
              <a:t>Precision Timed Release </a:t>
            </a:r>
            <a:r>
              <a:rPr lang="en-US">
                <a:ea typeface="+mn-lt"/>
                <a:cs typeface="+mn-lt"/>
              </a:rPr>
              <a:t>(PTR) drug delivery platform</a:t>
            </a:r>
            <a:endParaRPr lang="en-US"/>
          </a:p>
          <a:p>
            <a:pPr lvl="1">
              <a:lnSpc>
                <a:spcPct val="100000"/>
              </a:lnSpc>
            </a:pPr>
            <a:r>
              <a:rPr lang="en-US" sz="2400" b="1">
                <a:ea typeface="+mn-lt"/>
                <a:cs typeface="+mn-lt"/>
              </a:rPr>
              <a:t>Novel </a:t>
            </a:r>
            <a:r>
              <a:rPr lang="en-US" sz="2400">
                <a:ea typeface="+mn-lt"/>
                <a:cs typeface="+mn-lt"/>
              </a:rPr>
              <a:t>formulation</a:t>
            </a:r>
          </a:p>
          <a:p>
            <a:pPr lvl="1">
              <a:lnSpc>
                <a:spcPct val="100000"/>
              </a:lnSpc>
            </a:pPr>
            <a:r>
              <a:rPr lang="en-US" sz="2400" b="1">
                <a:ea typeface="+mn-lt"/>
                <a:cs typeface="+mn-lt"/>
              </a:rPr>
              <a:t>Trimodal</a:t>
            </a:r>
            <a:r>
              <a:rPr lang="en-US" sz="2400" b="1"/>
              <a:t> Extended Release</a:t>
            </a:r>
          </a:p>
          <a:p>
            <a:pPr lvl="2">
              <a:lnSpc>
                <a:spcPct val="100000"/>
              </a:lnSpc>
              <a:buFont typeface="Wingdings" panose="020B0604020202020204" pitchFamily="34" charset="0"/>
              <a:buChar char="§"/>
            </a:pPr>
            <a:r>
              <a:rPr lang="en-US" sz="2200">
                <a:ea typeface="+mn-lt"/>
                <a:cs typeface="+mn-lt"/>
              </a:rPr>
              <a:t>3 timed releases to increase Dopamine and NE</a:t>
            </a:r>
            <a:endParaRPr lang="en-US" sz="2200"/>
          </a:p>
          <a:p>
            <a:pPr marL="457200" lvl="1" indent="0">
              <a:lnSpc>
                <a:spcPct val="100000"/>
              </a:lnSpc>
              <a:buNone/>
            </a:pPr>
            <a:endParaRPr lang="en-US"/>
          </a:p>
          <a:p>
            <a:pPr>
              <a:lnSpc>
                <a:spcPct val="100000"/>
              </a:lnSpc>
            </a:pPr>
            <a:r>
              <a:rPr lang="en-US" b="1"/>
              <a:t>Mastery Clinical Program</a:t>
            </a:r>
          </a:p>
          <a:p>
            <a:pPr lvl="1">
              <a:lnSpc>
                <a:spcPct val="100000"/>
              </a:lnSpc>
            </a:pPr>
            <a:r>
              <a:rPr lang="en-US" sz="2400"/>
              <a:t>July 2023- adults</a:t>
            </a:r>
          </a:p>
          <a:p>
            <a:pPr lvl="1">
              <a:lnSpc>
                <a:spcPct val="100000"/>
              </a:lnSpc>
            </a:pPr>
            <a:r>
              <a:rPr lang="en-US" sz="2400">
                <a:ea typeface="+mn-lt"/>
                <a:cs typeface="+mn-lt"/>
              </a:rPr>
              <a:t>Currently- </a:t>
            </a:r>
            <a:r>
              <a:rPr lang="en-US" sz="2400" b="1">
                <a:ea typeface="+mn-lt"/>
                <a:cs typeface="+mn-lt"/>
              </a:rPr>
              <a:t>Phase III pediatric and adolescent studies</a:t>
            </a:r>
            <a:endParaRPr lang="en-US" sz="2400" b="1"/>
          </a:p>
        </p:txBody>
      </p:sp>
    </p:spTree>
    <p:extLst>
      <p:ext uri="{BB962C8B-B14F-4D97-AF65-F5344CB8AC3E}">
        <p14:creationId xmlns:p14="http://schemas.microsoft.com/office/powerpoint/2010/main" val="982737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11E2F-3F66-F3E0-FF2A-E3602673990E}"/>
              </a:ext>
            </a:extLst>
          </p:cNvPr>
          <p:cNvSpPr>
            <a:spLocks noGrp="1"/>
          </p:cNvSpPr>
          <p:nvPr>
            <p:ph type="title"/>
          </p:nvPr>
        </p:nvSpPr>
        <p:spPr>
          <a:xfrm>
            <a:off x="883317" y="446454"/>
            <a:ext cx="10913803" cy="1478570"/>
          </a:xfrm>
        </p:spPr>
        <p:txBody>
          <a:bodyPr vert="horz" lIns="91440" tIns="45720" rIns="91440" bIns="45720" rtlCol="0">
            <a:normAutofit/>
          </a:bodyPr>
          <a:lstStyle/>
          <a:p>
            <a:r>
              <a:rPr lang="en-US" sz="4000" b="1">
                <a:ea typeface="+mj-lt"/>
                <a:cs typeface="+mj-lt"/>
              </a:rPr>
              <a:t>Transcranial Random Noise Stimulation </a:t>
            </a:r>
            <a:endParaRPr lang="en-US" sz="4000" b="1"/>
          </a:p>
        </p:txBody>
      </p:sp>
      <p:pic>
        <p:nvPicPr>
          <p:cNvPr id="4" name="Picture 3" descr="A collage of two people wearing a mask&#10;&#10;Description automatically generated">
            <a:extLst>
              <a:ext uri="{FF2B5EF4-FFF2-40B4-BE49-F238E27FC236}">
                <a16:creationId xmlns:a16="http://schemas.microsoft.com/office/drawing/2014/main" id="{D81C2FFE-F42B-CF78-AB7F-33C03B3D9B08}"/>
              </a:ext>
            </a:extLst>
          </p:cNvPr>
          <p:cNvPicPr>
            <a:picLocks noChangeAspect="1"/>
          </p:cNvPicPr>
          <p:nvPr/>
        </p:nvPicPr>
        <p:blipFill>
          <a:blip r:embed="rId4"/>
          <a:stretch>
            <a:fillRect/>
          </a:stretch>
        </p:blipFill>
        <p:spPr>
          <a:xfrm>
            <a:off x="622901" y="2003682"/>
            <a:ext cx="3634426" cy="411500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Content Placeholder 2">
            <a:extLst>
              <a:ext uri="{FF2B5EF4-FFF2-40B4-BE49-F238E27FC236}">
                <a16:creationId xmlns:a16="http://schemas.microsoft.com/office/drawing/2014/main" id="{2525F6A0-A1A0-FC12-ED76-0590E874DE48}"/>
              </a:ext>
            </a:extLst>
          </p:cNvPr>
          <p:cNvSpPr>
            <a:spLocks noGrp="1"/>
          </p:cNvSpPr>
          <p:nvPr>
            <p:ph idx="1"/>
          </p:nvPr>
        </p:nvSpPr>
        <p:spPr>
          <a:xfrm>
            <a:off x="4469225" y="1856197"/>
            <a:ext cx="7327894" cy="4697003"/>
          </a:xfrm>
        </p:spPr>
        <p:txBody>
          <a:bodyPr vert="horz" lIns="91440" tIns="45720" rIns="91440" bIns="45720" rtlCol="0" anchor="t">
            <a:normAutofit/>
          </a:bodyPr>
          <a:lstStyle/>
          <a:p>
            <a:r>
              <a:rPr lang="en-US" b="1" dirty="0"/>
              <a:t>High frequent transcranial random noise stimulation</a:t>
            </a:r>
            <a:r>
              <a:rPr lang="en-US" dirty="0"/>
              <a:t> applied with </a:t>
            </a:r>
            <a:r>
              <a:rPr lang="en-US" b="1" dirty="0"/>
              <a:t>cognitive training</a:t>
            </a:r>
          </a:p>
          <a:p>
            <a:r>
              <a:rPr lang="en-US" dirty="0"/>
              <a:t>Randomized, double-blind, sham-controlled trial</a:t>
            </a:r>
          </a:p>
          <a:p>
            <a:pPr lvl="1"/>
            <a:r>
              <a:rPr lang="en-US" sz="2400" dirty="0"/>
              <a:t>23 unmedicated children with ADHD</a:t>
            </a:r>
          </a:p>
          <a:p>
            <a:r>
              <a:rPr lang="en-US" b="1" dirty="0"/>
              <a:t>Improved clinical ADHD symptoms</a:t>
            </a:r>
            <a:r>
              <a:rPr lang="en-US" dirty="0"/>
              <a:t> </a:t>
            </a:r>
            <a:r>
              <a:rPr lang="en-US" b="1" dirty="0"/>
              <a:t>immediately </a:t>
            </a:r>
            <a:r>
              <a:rPr lang="en-US" dirty="0"/>
              <a:t>following treatment and did not significantly change at the </a:t>
            </a:r>
            <a:r>
              <a:rPr lang="en-US" b="1" dirty="0"/>
              <a:t>3 week follow up</a:t>
            </a:r>
          </a:p>
          <a:p>
            <a:pPr marL="0" indent="0">
              <a:buNone/>
            </a:pPr>
            <a:endParaRPr lang="en-US" sz="1700"/>
          </a:p>
        </p:txBody>
      </p:sp>
    </p:spTree>
    <p:extLst>
      <p:ext uri="{BB962C8B-B14F-4D97-AF65-F5344CB8AC3E}">
        <p14:creationId xmlns:p14="http://schemas.microsoft.com/office/powerpoint/2010/main" val="27798294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DBBAF-0B86-4B75-D628-DA8832BCBD42}"/>
              </a:ext>
            </a:extLst>
          </p:cNvPr>
          <p:cNvSpPr>
            <a:spLocks noGrp="1"/>
          </p:cNvSpPr>
          <p:nvPr>
            <p:ph type="title"/>
          </p:nvPr>
        </p:nvSpPr>
        <p:spPr>
          <a:xfrm>
            <a:off x="772704" y="298970"/>
            <a:ext cx="11135029" cy="1478570"/>
          </a:xfrm>
        </p:spPr>
        <p:txBody>
          <a:bodyPr vert="horz" lIns="91440" tIns="45720" rIns="91440" bIns="45720" rtlCol="0">
            <a:normAutofit/>
          </a:bodyPr>
          <a:lstStyle/>
          <a:p>
            <a:r>
              <a:rPr lang="en-US" sz="4400" b="1"/>
              <a:t>Other Non-Pharmacologic Treatments</a:t>
            </a:r>
          </a:p>
        </p:txBody>
      </p:sp>
      <p:pic>
        <p:nvPicPr>
          <p:cNvPr id="4" name="Picture 3" descr="A group of children lying on the floor&#10;&#10;Description automatically generated">
            <a:extLst>
              <a:ext uri="{FF2B5EF4-FFF2-40B4-BE49-F238E27FC236}">
                <a16:creationId xmlns:a16="http://schemas.microsoft.com/office/drawing/2014/main" id="{0CDEF999-D4F6-FC5A-CBE5-BDBA472E795C}"/>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414924" y="1880777"/>
            <a:ext cx="5613725" cy="440997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Content Placeholder 2">
            <a:extLst>
              <a:ext uri="{FF2B5EF4-FFF2-40B4-BE49-F238E27FC236}">
                <a16:creationId xmlns:a16="http://schemas.microsoft.com/office/drawing/2014/main" id="{E679F507-08CA-9DAF-0AB4-5DDDFE384305}"/>
              </a:ext>
            </a:extLst>
          </p:cNvPr>
          <p:cNvSpPr>
            <a:spLocks noGrp="1"/>
          </p:cNvSpPr>
          <p:nvPr>
            <p:ph idx="1"/>
          </p:nvPr>
        </p:nvSpPr>
        <p:spPr>
          <a:xfrm>
            <a:off x="6324437" y="2163455"/>
            <a:ext cx="5730778" cy="3541714"/>
          </a:xfrm>
        </p:spPr>
        <p:txBody>
          <a:bodyPr vert="horz" lIns="91440" tIns="45720" rIns="91440" bIns="45720" rtlCol="0" anchor="t">
            <a:normAutofit/>
          </a:bodyPr>
          <a:lstStyle/>
          <a:p>
            <a:r>
              <a:rPr lang="en-US" sz="4000"/>
              <a:t>"Squirm to Learn"</a:t>
            </a:r>
          </a:p>
          <a:p>
            <a:r>
              <a:rPr lang="en-US" sz="4000"/>
              <a:t>Exercise- "Off the Couch"</a:t>
            </a:r>
          </a:p>
          <a:p>
            <a:r>
              <a:rPr lang="en-US" sz="4000"/>
              <a:t>Rewards as big motivators</a:t>
            </a:r>
          </a:p>
        </p:txBody>
      </p:sp>
      <p:sp>
        <p:nvSpPr>
          <p:cNvPr id="5" name="TextBox 4">
            <a:extLst>
              <a:ext uri="{FF2B5EF4-FFF2-40B4-BE49-F238E27FC236}">
                <a16:creationId xmlns:a16="http://schemas.microsoft.com/office/drawing/2014/main" id="{288AF78A-71EE-98B3-EDF3-D6B6A06D10CA}"/>
              </a:ext>
            </a:extLst>
          </p:cNvPr>
          <p:cNvSpPr txBox="1"/>
          <p:nvPr/>
        </p:nvSpPr>
        <p:spPr>
          <a:xfrm>
            <a:off x="416569" y="6287340"/>
            <a:ext cx="213391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5">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a:extLst>
                    <a:ext uri="{A12FA001-AC4F-418D-AE19-62706E023703}">
                      <ahyp:hlinkClr xmlns:ahyp="http://schemas.microsoft.com/office/drawing/2018/hyperlinkcolor" val="tx"/>
                    </a:ext>
                  </a:extLst>
                </a:hlinkClick>
              </a:rPr>
              <a:t>CC BY</a:t>
            </a:r>
            <a:r>
              <a:rPr lang="en-US" sz="700">
                <a:solidFill>
                  <a:srgbClr val="FFFFFF"/>
                </a:solidFill>
              </a:rPr>
              <a:t>.</a:t>
            </a:r>
          </a:p>
        </p:txBody>
      </p:sp>
    </p:spTree>
    <p:extLst>
      <p:ext uri="{BB962C8B-B14F-4D97-AF65-F5344CB8AC3E}">
        <p14:creationId xmlns:p14="http://schemas.microsoft.com/office/powerpoint/2010/main" val="1915868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8000"/>
                <a:hueMod val="94000"/>
                <a:satMod val="148000"/>
                <a:lumMod val="150000"/>
              </a:schemeClr>
            </a:gs>
            <a:gs pos="100000">
              <a:schemeClr val="bg1">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E9B448F0-DA06-4165-AB5F-4330A20E06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a:extLst>
              <a:ext uri="{FF2B5EF4-FFF2-40B4-BE49-F238E27FC236}">
                <a16:creationId xmlns:a16="http://schemas.microsoft.com/office/drawing/2014/main" id="{92D83638-A467-411A-9C31-FE9A111CD88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nvGrpSpPr>
          <p:cNvPr id="12" name="Group 11">
            <a:extLst>
              <a:ext uri="{FF2B5EF4-FFF2-40B4-BE49-F238E27FC236}">
                <a16:creationId xmlns:a16="http://schemas.microsoft.com/office/drawing/2014/main" id="{2576BCDF-119F-4EB5-83D7-ED823C93EB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solidFill>
            <a:schemeClr val="tx2">
              <a:alpha val="45000"/>
            </a:schemeClr>
          </a:solidFill>
        </p:grpSpPr>
        <p:sp>
          <p:nvSpPr>
            <p:cNvPr id="13" name="Rectangle 5">
              <a:extLst>
                <a:ext uri="{FF2B5EF4-FFF2-40B4-BE49-F238E27FC236}">
                  <a16:creationId xmlns:a16="http://schemas.microsoft.com/office/drawing/2014/main" id="{43D63E8F-FD8A-4CE3-B7C9-3E9E2B66B5F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14" name="Freeform 6">
              <a:extLst>
                <a:ext uri="{FF2B5EF4-FFF2-40B4-BE49-F238E27FC236}">
                  <a16:creationId xmlns:a16="http://schemas.microsoft.com/office/drawing/2014/main" id="{D107D890-1831-46D8-90FB-F2FC0B2884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5" name="Freeform 7">
              <a:extLst>
                <a:ext uri="{FF2B5EF4-FFF2-40B4-BE49-F238E27FC236}">
                  <a16:creationId xmlns:a16="http://schemas.microsoft.com/office/drawing/2014/main" id="{02440904-A4EC-4F72-8E22-AAF4D9DB5C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6" name="Freeform 8">
              <a:extLst>
                <a:ext uri="{FF2B5EF4-FFF2-40B4-BE49-F238E27FC236}">
                  <a16:creationId xmlns:a16="http://schemas.microsoft.com/office/drawing/2014/main" id="{625E9C1F-1569-416B-A85C-FA14348722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7" name="Freeform 9">
              <a:extLst>
                <a:ext uri="{FF2B5EF4-FFF2-40B4-BE49-F238E27FC236}">
                  <a16:creationId xmlns:a16="http://schemas.microsoft.com/office/drawing/2014/main" id="{3A186C77-43BF-4B1B-8170-48944F30575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7" name="Freeform 10">
              <a:extLst>
                <a:ext uri="{FF2B5EF4-FFF2-40B4-BE49-F238E27FC236}">
                  <a16:creationId xmlns:a16="http://schemas.microsoft.com/office/drawing/2014/main" id="{FA8D72C1-8526-44B4-9333-5E0057ECC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9" name="Freeform 11">
              <a:extLst>
                <a:ext uri="{FF2B5EF4-FFF2-40B4-BE49-F238E27FC236}">
                  <a16:creationId xmlns:a16="http://schemas.microsoft.com/office/drawing/2014/main" id="{790E4BA0-9C47-48B6-AA4A-8FC22DA954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0" name="Freeform 12">
              <a:extLst>
                <a:ext uri="{FF2B5EF4-FFF2-40B4-BE49-F238E27FC236}">
                  <a16:creationId xmlns:a16="http://schemas.microsoft.com/office/drawing/2014/main" id="{FD051475-431F-4B9D-94C6-7B49A69582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1" name="Freeform 13">
              <a:extLst>
                <a:ext uri="{FF2B5EF4-FFF2-40B4-BE49-F238E27FC236}">
                  <a16:creationId xmlns:a16="http://schemas.microsoft.com/office/drawing/2014/main" id="{82255D2F-85A1-4A19-8BC4-EB2715F36CC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2" name="Freeform 14">
              <a:extLst>
                <a:ext uri="{FF2B5EF4-FFF2-40B4-BE49-F238E27FC236}">
                  <a16:creationId xmlns:a16="http://schemas.microsoft.com/office/drawing/2014/main" id="{EBC3A004-9794-4EFA-83F0-989248797C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3" name="Freeform 15">
              <a:extLst>
                <a:ext uri="{FF2B5EF4-FFF2-40B4-BE49-F238E27FC236}">
                  <a16:creationId xmlns:a16="http://schemas.microsoft.com/office/drawing/2014/main" id="{6EFD9FC3-E11A-44E3-BCAC-A07F3C601F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9" name="Line 16">
              <a:extLst>
                <a:ext uri="{FF2B5EF4-FFF2-40B4-BE49-F238E27FC236}">
                  <a16:creationId xmlns:a16="http://schemas.microsoft.com/office/drawing/2014/main" id="{AB6AB6F7-6592-4028-B349-1C0E53A29C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25" name="Freeform 17">
              <a:extLst>
                <a:ext uri="{FF2B5EF4-FFF2-40B4-BE49-F238E27FC236}">
                  <a16:creationId xmlns:a16="http://schemas.microsoft.com/office/drawing/2014/main" id="{6C2415E6-F914-4C11-B48B-4910AA6CA6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6" name="Freeform 18">
              <a:extLst>
                <a:ext uri="{FF2B5EF4-FFF2-40B4-BE49-F238E27FC236}">
                  <a16:creationId xmlns:a16="http://schemas.microsoft.com/office/drawing/2014/main" id="{2412013C-072A-489E-851A-CFEF91A9A6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7" name="Freeform 19">
              <a:extLst>
                <a:ext uri="{FF2B5EF4-FFF2-40B4-BE49-F238E27FC236}">
                  <a16:creationId xmlns:a16="http://schemas.microsoft.com/office/drawing/2014/main" id="{DE93DF9F-296F-4DE4-8813-D8C04DE4CF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8" name="Freeform 20">
              <a:extLst>
                <a:ext uri="{FF2B5EF4-FFF2-40B4-BE49-F238E27FC236}">
                  <a16:creationId xmlns:a16="http://schemas.microsoft.com/office/drawing/2014/main" id="{F440D966-5030-460C-9916-BF9B9154218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9" name="Rectangle 21">
              <a:extLst>
                <a:ext uri="{FF2B5EF4-FFF2-40B4-BE49-F238E27FC236}">
                  <a16:creationId xmlns:a16="http://schemas.microsoft.com/office/drawing/2014/main" id="{1EFE245D-BA05-4F4D-A6E8-40739F48E76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11" name="Freeform 22">
              <a:extLst>
                <a:ext uri="{FF2B5EF4-FFF2-40B4-BE49-F238E27FC236}">
                  <a16:creationId xmlns:a16="http://schemas.microsoft.com/office/drawing/2014/main" id="{ED67811C-F735-441C-98A6-2517EC099A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1" name="Freeform 23">
              <a:extLst>
                <a:ext uri="{FF2B5EF4-FFF2-40B4-BE49-F238E27FC236}">
                  <a16:creationId xmlns:a16="http://schemas.microsoft.com/office/drawing/2014/main" id="{3070FC44-32F9-470F-A131-868F3F1DB7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2" name="Freeform 24">
              <a:extLst>
                <a:ext uri="{FF2B5EF4-FFF2-40B4-BE49-F238E27FC236}">
                  <a16:creationId xmlns:a16="http://schemas.microsoft.com/office/drawing/2014/main" id="{95FB52C7-C779-4E3F-978C-4595FEF868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3" name="Freeform 25">
              <a:extLst>
                <a:ext uri="{FF2B5EF4-FFF2-40B4-BE49-F238E27FC236}">
                  <a16:creationId xmlns:a16="http://schemas.microsoft.com/office/drawing/2014/main" id="{D4EB1759-62AC-4B24-9DC6-E4F8737E898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4" name="Freeform 26">
              <a:extLst>
                <a:ext uri="{FF2B5EF4-FFF2-40B4-BE49-F238E27FC236}">
                  <a16:creationId xmlns:a16="http://schemas.microsoft.com/office/drawing/2014/main" id="{7BF6FB39-864B-4F58-86E8-790E16FB3C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5" name="Freeform 27">
              <a:extLst>
                <a:ext uri="{FF2B5EF4-FFF2-40B4-BE49-F238E27FC236}">
                  <a16:creationId xmlns:a16="http://schemas.microsoft.com/office/drawing/2014/main" id="{5FE4FA46-B51C-43DA-87FC-2644ED117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6" name="Freeform 28">
              <a:extLst>
                <a:ext uri="{FF2B5EF4-FFF2-40B4-BE49-F238E27FC236}">
                  <a16:creationId xmlns:a16="http://schemas.microsoft.com/office/drawing/2014/main" id="{25DD1322-2D3A-4E7B-B23B-B4F96E02C29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7" name="Freeform 29">
              <a:extLst>
                <a:ext uri="{FF2B5EF4-FFF2-40B4-BE49-F238E27FC236}">
                  <a16:creationId xmlns:a16="http://schemas.microsoft.com/office/drawing/2014/main" id="{6E4FFBEB-52BB-494D-AD99-A0F072AB6F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2" name="Freeform 30">
              <a:extLst>
                <a:ext uri="{FF2B5EF4-FFF2-40B4-BE49-F238E27FC236}">
                  <a16:creationId xmlns:a16="http://schemas.microsoft.com/office/drawing/2014/main" id="{7DE92406-3F65-4333-BAAA-A9A7B5AEE9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9" name="Freeform 31">
              <a:extLst>
                <a:ext uri="{FF2B5EF4-FFF2-40B4-BE49-F238E27FC236}">
                  <a16:creationId xmlns:a16="http://schemas.microsoft.com/office/drawing/2014/main" id="{B8B0FFC4-D1BB-4BB9-A224-BB78BFD338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grpSp>
      <p:sp>
        <p:nvSpPr>
          <p:cNvPr id="2" name="Title 1">
            <a:extLst>
              <a:ext uri="{FF2B5EF4-FFF2-40B4-BE49-F238E27FC236}">
                <a16:creationId xmlns:a16="http://schemas.microsoft.com/office/drawing/2014/main" id="{2B4FDEB2-3485-77F1-1641-96B1C1BF7F4F}"/>
              </a:ext>
            </a:extLst>
          </p:cNvPr>
          <p:cNvSpPr>
            <a:spLocks noGrp="1"/>
          </p:cNvSpPr>
          <p:nvPr>
            <p:ph type="title"/>
          </p:nvPr>
        </p:nvSpPr>
        <p:spPr>
          <a:xfrm>
            <a:off x="1141411" y="401000"/>
            <a:ext cx="9906000" cy="1117073"/>
          </a:xfrm>
        </p:spPr>
        <p:txBody>
          <a:bodyPr vert="horz" lIns="91440" tIns="45720" rIns="91440" bIns="45720" rtlCol="0">
            <a:normAutofit/>
          </a:bodyPr>
          <a:lstStyle/>
          <a:p>
            <a:pPr algn="ctr"/>
            <a:r>
              <a:rPr lang="en-US" sz="4000" b="1"/>
              <a:t>References:</a:t>
            </a:r>
          </a:p>
        </p:txBody>
      </p:sp>
      <p:sp>
        <p:nvSpPr>
          <p:cNvPr id="3" name="Content Placeholder 2">
            <a:extLst>
              <a:ext uri="{FF2B5EF4-FFF2-40B4-BE49-F238E27FC236}">
                <a16:creationId xmlns:a16="http://schemas.microsoft.com/office/drawing/2014/main" id="{82E2BCFF-15CD-C5A3-156D-ACD3CFC7B1BE}"/>
              </a:ext>
            </a:extLst>
          </p:cNvPr>
          <p:cNvSpPr>
            <a:spLocks noGrp="1"/>
          </p:cNvSpPr>
          <p:nvPr>
            <p:ph idx="1"/>
          </p:nvPr>
        </p:nvSpPr>
        <p:spPr>
          <a:xfrm>
            <a:off x="965359" y="1526069"/>
            <a:ext cx="10410000" cy="4496625"/>
          </a:xfrm>
        </p:spPr>
        <p:txBody>
          <a:bodyPr vert="horz" lIns="91440" tIns="45720" rIns="91440" bIns="45720" rtlCol="0" anchor="t">
            <a:noAutofit/>
          </a:bodyPr>
          <a:lstStyle/>
          <a:p>
            <a:pPr>
              <a:lnSpc>
                <a:spcPct val="110000"/>
              </a:lnSpc>
              <a:buAutoNum type="arabicPeriod"/>
            </a:pPr>
            <a:r>
              <a:rPr lang="en-US" sz="1200" dirty="0">
                <a:latin typeface="TW Cen MT"/>
                <a:ea typeface="+mn-lt"/>
                <a:cs typeface="+mn-lt"/>
              </a:rPr>
              <a:t>Danielson ML, Bitsko RH, Ghandour RM, Holbrook JR, Kogan MD, Blumberg SJ. Prevalence of Parent-Reported ADHD Diagnosis and Treatment Among U.S. Children and Adolescents, 2016. Journal of Child and Adolescent Psychology. 2018; 47(2), 199-212</a:t>
            </a:r>
            <a:endParaRPr lang="en-US" sz="1200" dirty="0">
              <a:latin typeface="TW Cen MT"/>
            </a:endParaRPr>
          </a:p>
          <a:p>
            <a:pPr>
              <a:lnSpc>
                <a:spcPct val="110000"/>
              </a:lnSpc>
              <a:spcBef>
                <a:spcPts val="0"/>
              </a:spcBef>
              <a:buAutoNum type="arabicPeriod"/>
            </a:pPr>
            <a:r>
              <a:rPr lang="en-US" sz="1200" dirty="0">
                <a:latin typeface="TW Cen MT"/>
              </a:rPr>
              <a:t>Centers for Disease Control and Prevention. Attention-Deficit/Hyperactivity Disorder (ADHD). </a:t>
            </a:r>
            <a:r>
              <a:rPr lang="en-US" sz="1200" dirty="0">
                <a:latin typeface="TW Cen MT"/>
                <a:ea typeface="+mn-lt"/>
                <a:cs typeface="+mn-lt"/>
              </a:rPr>
              <a:t>https://www.cdc.gov/ncbddd/adhd/data.html#another and https://www.cdc.gov/ncbddd/adhd/conditions.html </a:t>
            </a:r>
          </a:p>
          <a:p>
            <a:pPr>
              <a:lnSpc>
                <a:spcPct val="110000"/>
              </a:lnSpc>
              <a:spcBef>
                <a:spcPts val="0"/>
              </a:spcBef>
              <a:buAutoNum type="arabicPeriod"/>
            </a:pPr>
            <a:r>
              <a:rPr lang="en-US" sz="1200" dirty="0">
                <a:latin typeface="TW Cen MT"/>
              </a:rPr>
              <a:t>Xelstrym, Noven Pharmaceuticals. </a:t>
            </a:r>
            <a:r>
              <a:rPr lang="en-US" sz="1200" dirty="0">
                <a:latin typeface="TW Cen MT"/>
                <a:ea typeface="+mn-lt"/>
                <a:cs typeface="+mn-lt"/>
              </a:rPr>
              <a:t>https://www.xelstrymhcp.com/adhd-medication-efficacy-side-effects </a:t>
            </a:r>
          </a:p>
          <a:p>
            <a:pPr>
              <a:lnSpc>
                <a:spcPct val="110000"/>
              </a:lnSpc>
              <a:spcBef>
                <a:spcPts val="0"/>
              </a:spcBef>
              <a:buAutoNum type="arabicPeriod"/>
            </a:pPr>
            <a:r>
              <a:rPr lang="en-US" sz="1200" dirty="0">
                <a:latin typeface="TW Cen MT"/>
              </a:rPr>
              <a:t>Otsuka Press Release- </a:t>
            </a:r>
            <a:r>
              <a:rPr lang="en-US" sz="1200" dirty="0">
                <a:latin typeface="TW Cen MT"/>
                <a:ea typeface="+mn-lt"/>
                <a:cs typeface="+mn-lt"/>
              </a:rPr>
              <a:t>https://www.otsuka-us.com/news/otsuka-pharmaceutical-announces-positive-topline-results-two-pivotal-phase-3-trials</a:t>
            </a:r>
            <a:endParaRPr lang="en-US" sz="1200" dirty="0">
              <a:latin typeface="TW Cen MT"/>
            </a:endParaRPr>
          </a:p>
          <a:p>
            <a:pPr>
              <a:lnSpc>
                <a:spcPct val="110000"/>
              </a:lnSpc>
              <a:spcBef>
                <a:spcPts val="0"/>
              </a:spcBef>
              <a:buAutoNum type="arabicPeriod"/>
            </a:pPr>
            <a:r>
              <a:rPr lang="en-US" sz="1200" dirty="0">
                <a:latin typeface="TW Cen MT"/>
              </a:rPr>
              <a:t>Psychiatric Times. Article: Mixed Bag Phase 3 Data for ADHD Treatment Presented at ASHP Meeting. Author: Lauren </a:t>
            </a:r>
            <a:r>
              <a:rPr lang="en-US" sz="1200" err="1">
                <a:latin typeface="TW Cen MT"/>
              </a:rPr>
              <a:t>Biscaldi</a:t>
            </a:r>
            <a:r>
              <a:rPr lang="en-US" sz="1200" dirty="0">
                <a:latin typeface="TW Cen MT"/>
              </a:rPr>
              <a:t>. June 12, 2023. Referenced from Schein J. Assessment of </a:t>
            </a:r>
            <a:r>
              <a:rPr lang="en-US" sz="1200" err="1">
                <a:latin typeface="TW Cen MT"/>
              </a:rPr>
              <a:t>centanafadine</a:t>
            </a:r>
            <a:r>
              <a:rPr lang="en-US" sz="1200" dirty="0">
                <a:latin typeface="TW Cen MT"/>
              </a:rPr>
              <a:t> in adults with ADHD: A matching adjusted indirect comparison vs </a:t>
            </a:r>
            <a:r>
              <a:rPr lang="en-US" sz="1200" err="1">
                <a:latin typeface="TW Cen MT"/>
              </a:rPr>
              <a:t>lisdexamfetamine</a:t>
            </a:r>
            <a:r>
              <a:rPr lang="en-US" sz="1200" dirty="0">
                <a:latin typeface="TW Cen MT"/>
              </a:rPr>
              <a:t> </a:t>
            </a:r>
            <a:r>
              <a:rPr lang="en-US" sz="1200" err="1">
                <a:latin typeface="TW Cen MT"/>
              </a:rPr>
              <a:t>dimesylate</a:t>
            </a:r>
            <a:r>
              <a:rPr lang="en-US" sz="1200" dirty="0">
                <a:latin typeface="TW Cen MT"/>
              </a:rPr>
              <a:t>, atomoxetine, and viloxazine ER. Presented at: American Society of Health-System Pharmacists Summer Meetings and Exhibition; June 10-14, 2023; Baltimore, MD.</a:t>
            </a:r>
          </a:p>
          <a:p>
            <a:pPr>
              <a:lnSpc>
                <a:spcPct val="110000"/>
              </a:lnSpc>
              <a:spcBef>
                <a:spcPts val="0"/>
              </a:spcBef>
              <a:buAutoNum type="arabicPeriod"/>
            </a:pPr>
            <a:r>
              <a:rPr lang="en-US" sz="1200" dirty="0">
                <a:latin typeface="TW Cen MT"/>
              </a:rPr>
              <a:t>Clinical trial demonstrates benefits of </a:t>
            </a:r>
            <a:r>
              <a:rPr lang="en-US" sz="1200" err="1">
                <a:latin typeface="TW Cen MT"/>
              </a:rPr>
              <a:t>solriamfetol</a:t>
            </a:r>
            <a:r>
              <a:rPr lang="en-US" sz="1200" dirty="0">
                <a:latin typeface="TW Cen MT"/>
              </a:rPr>
              <a:t> for adults with ADHD. Author: Leslie Perez. Massachusetts General Hospital, Press Release, October 10, 2023. </a:t>
            </a:r>
          </a:p>
          <a:p>
            <a:pPr>
              <a:lnSpc>
                <a:spcPct val="110000"/>
              </a:lnSpc>
              <a:spcBef>
                <a:spcPts val="0"/>
              </a:spcBef>
              <a:buAutoNum type="arabicPeriod"/>
            </a:pPr>
            <a:r>
              <a:rPr lang="en-US" sz="1200" dirty="0">
                <a:latin typeface="TW Cen MT"/>
                <a:ea typeface="+mn-lt"/>
                <a:cs typeface="+mn-lt"/>
              </a:rPr>
              <a:t>Surman CBH, Walsh DM, Horick N, DiSalvo M, Vater CH, Kaufman D. </a:t>
            </a:r>
            <a:r>
              <a:rPr lang="en-US" sz="1200" err="1">
                <a:latin typeface="TW Cen MT"/>
                <a:ea typeface="+mn-lt"/>
                <a:cs typeface="+mn-lt"/>
              </a:rPr>
              <a:t>Solriamfetol</a:t>
            </a:r>
            <a:r>
              <a:rPr lang="en-US" sz="1200" dirty="0">
                <a:latin typeface="TW Cen MT"/>
                <a:ea typeface="+mn-lt"/>
                <a:cs typeface="+mn-lt"/>
              </a:rPr>
              <a:t> for Attention-Deficit/Hyperactivity Disorder in Adults: A Double-Blind Placebo-Controlled Pilot Study. J Clin Psychiatry. 2023 Oct 9;84(6):23m14934. </a:t>
            </a:r>
            <a:r>
              <a:rPr lang="en-US" sz="1200" err="1">
                <a:latin typeface="TW Cen MT"/>
                <a:ea typeface="+mn-lt"/>
                <a:cs typeface="+mn-lt"/>
              </a:rPr>
              <a:t>doi</a:t>
            </a:r>
            <a:r>
              <a:rPr lang="en-US" sz="1200" dirty="0">
                <a:latin typeface="TW Cen MT"/>
                <a:ea typeface="+mn-lt"/>
                <a:cs typeface="+mn-lt"/>
              </a:rPr>
              <a:t>: 10.4088/JCP.23m14934. PMID: 37819836.</a:t>
            </a:r>
          </a:p>
          <a:p>
            <a:pPr>
              <a:lnSpc>
                <a:spcPct val="110000"/>
              </a:lnSpc>
              <a:spcBef>
                <a:spcPts val="0"/>
              </a:spcBef>
              <a:buAutoNum type="arabicPeriod"/>
            </a:pPr>
            <a:r>
              <a:rPr lang="en-US" sz="1200" dirty="0">
                <a:latin typeface="TW Cen MT"/>
              </a:rPr>
              <a:t>A study to Access the Efficacy and Safety of </a:t>
            </a:r>
            <a:r>
              <a:rPr lang="en-US" sz="1200" err="1">
                <a:latin typeface="TW Cen MT"/>
              </a:rPr>
              <a:t>Solriamfetol</a:t>
            </a:r>
            <a:r>
              <a:rPr lang="en-US" sz="1200" dirty="0">
                <a:latin typeface="TW Cen MT"/>
              </a:rPr>
              <a:t> in Subjects with ADHD (FOCUS) ClinicalTrials.gov identifier: </a:t>
            </a:r>
            <a:r>
              <a:rPr lang="en-US" sz="1200" dirty="0">
                <a:latin typeface="TW Cen MT"/>
                <a:ea typeface="+mn-lt"/>
                <a:cs typeface="+mn-lt"/>
              </a:rPr>
              <a:t>NCT05972044. https://classic.clinicaltrials.gov/ct2/show/NCT05972044</a:t>
            </a:r>
          </a:p>
          <a:p>
            <a:pPr>
              <a:lnSpc>
                <a:spcPct val="110000"/>
              </a:lnSpc>
              <a:spcBef>
                <a:spcPts val="0"/>
              </a:spcBef>
              <a:buAutoNum type="arabicPeriod"/>
            </a:pPr>
            <a:r>
              <a:rPr lang="en-US" sz="1200" dirty="0">
                <a:latin typeface="TW Cen MT"/>
              </a:rPr>
              <a:t>Cingulate, Press Release. Cingulate Announces Positive Top-Line Results from Phase 3 Adult Efficacy and Safety Trial of CTx-1301 Dexmethylphenidate for ADHD. </a:t>
            </a:r>
            <a:r>
              <a:rPr lang="en-US" sz="1200" dirty="0">
                <a:latin typeface="TW Cen MT"/>
                <a:ea typeface="+mn-lt"/>
                <a:cs typeface="+mn-lt"/>
              </a:rPr>
              <a:t>https://www.cingulate.com/news-releases/news-release-details/cingulate-announces-positive-top-line-results-phase-3-adult</a:t>
            </a:r>
          </a:p>
          <a:p>
            <a:pPr>
              <a:lnSpc>
                <a:spcPct val="110000"/>
              </a:lnSpc>
              <a:spcBef>
                <a:spcPts val="0"/>
              </a:spcBef>
              <a:buAutoNum type="arabicPeriod"/>
            </a:pPr>
            <a:r>
              <a:rPr lang="en-US" sz="1200" dirty="0">
                <a:latin typeface="TW Cen MT"/>
              </a:rPr>
              <a:t>Dakwar-Kawar, O., Mairon, N., Hochman, S. </a:t>
            </a:r>
            <a:r>
              <a:rPr lang="en-US" sz="1200" i="1" dirty="0">
                <a:latin typeface="TW Cen MT"/>
              </a:rPr>
              <a:t>et al.</a:t>
            </a:r>
            <a:r>
              <a:rPr lang="en-US" sz="1200" dirty="0">
                <a:latin typeface="TW Cen MT"/>
              </a:rPr>
              <a:t> Transcranial random noise stimulation combined with cognitive training for treating ADHD: a randomized, sham-controlled clinical trial. </a:t>
            </a:r>
            <a:r>
              <a:rPr lang="en-US" sz="1200" i="1" err="1">
                <a:latin typeface="TW Cen MT"/>
              </a:rPr>
              <a:t>Transl</a:t>
            </a:r>
            <a:r>
              <a:rPr lang="en-US" sz="1200" i="1" dirty="0">
                <a:latin typeface="TW Cen MT"/>
              </a:rPr>
              <a:t> Psychiatry</a:t>
            </a:r>
            <a:r>
              <a:rPr lang="en-US" sz="1200" dirty="0">
                <a:latin typeface="TW Cen MT"/>
              </a:rPr>
              <a:t> 13, 271 (2023). https://doi.org/10.1038/s41398-023-02547-7</a:t>
            </a:r>
          </a:p>
          <a:p>
            <a:pPr>
              <a:lnSpc>
                <a:spcPct val="110000"/>
              </a:lnSpc>
              <a:spcBef>
                <a:spcPts val="0"/>
              </a:spcBef>
              <a:buAutoNum type="arabicPeriod"/>
            </a:pPr>
            <a:r>
              <a:rPr lang="en-US" sz="1200" dirty="0">
                <a:latin typeface="TW Cen MT"/>
              </a:rPr>
              <a:t>https://ajp.psychiatryonline.org/doi/10.1176/ajp.2007.164.6.942?url_ver=Z39.88-2003&amp;rfr_id=ori:rid:crossref.org&amp;rfr_dat=cr_pub%20%200pubmed</a:t>
            </a:r>
          </a:p>
          <a:p>
            <a:pPr>
              <a:lnSpc>
                <a:spcPct val="110000"/>
              </a:lnSpc>
              <a:spcBef>
                <a:spcPts val="0"/>
              </a:spcBef>
              <a:buAutoNum type="arabicPeriod"/>
            </a:pPr>
            <a:r>
              <a:rPr lang="en-US" sz="1200" dirty="0">
                <a:latin typeface="TW Cen MT"/>
              </a:rPr>
              <a:t>https://acamh.onlinelibrary.wiley.com/doi/10.1111/jcpp.12381</a:t>
            </a:r>
          </a:p>
          <a:p>
            <a:pPr>
              <a:lnSpc>
                <a:spcPct val="110000"/>
              </a:lnSpc>
              <a:spcBef>
                <a:spcPts val="0"/>
              </a:spcBef>
              <a:buAutoNum type="arabicPeriod"/>
            </a:pPr>
            <a:r>
              <a:rPr lang="en-US" sz="1200" dirty="0">
                <a:latin typeface="TW Cen MT"/>
                <a:cs typeface="Arial"/>
              </a:rPr>
              <a:t>https://pubmed-ncbi-nlm-nih-gov.une.idm.oclc.org/30097390/</a:t>
            </a:r>
          </a:p>
          <a:p>
            <a:pPr>
              <a:lnSpc>
                <a:spcPct val="110000"/>
              </a:lnSpc>
              <a:spcBef>
                <a:spcPts val="0"/>
              </a:spcBef>
              <a:buAutoNum type="arabicPeriod"/>
            </a:pPr>
            <a:r>
              <a:rPr lang="en-US" sz="1200" dirty="0">
                <a:latin typeface="TW Cen MT"/>
                <a:cs typeface="Arial"/>
              </a:rPr>
              <a:t>https://pubmed-ncbi-nlm-nih-gov.une.idm.oclc.org/28700715/</a:t>
            </a:r>
            <a:endParaRPr lang="en-US" sz="1200" dirty="0">
              <a:latin typeface="TW Cen MT"/>
            </a:endParaRPr>
          </a:p>
        </p:txBody>
      </p:sp>
      <p:grpSp>
        <p:nvGrpSpPr>
          <p:cNvPr id="41" name="Group 40">
            <a:extLst>
              <a:ext uri="{FF2B5EF4-FFF2-40B4-BE49-F238E27FC236}">
                <a16:creationId xmlns:a16="http://schemas.microsoft.com/office/drawing/2014/main" id="{8DB4BB99-C854-45F9-BED1-63D15E3A24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solidFill>
            <a:schemeClr val="tx2">
              <a:alpha val="45000"/>
            </a:schemeClr>
          </a:solidFill>
        </p:grpSpPr>
        <p:sp>
          <p:nvSpPr>
            <p:cNvPr id="42" name="Freeform 32">
              <a:extLst>
                <a:ext uri="{FF2B5EF4-FFF2-40B4-BE49-F238E27FC236}">
                  <a16:creationId xmlns:a16="http://schemas.microsoft.com/office/drawing/2014/main" id="{5D1CCC4C-284C-4BF6-97D9-D97467463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3" name="Freeform 33">
              <a:extLst>
                <a:ext uri="{FF2B5EF4-FFF2-40B4-BE49-F238E27FC236}">
                  <a16:creationId xmlns:a16="http://schemas.microsoft.com/office/drawing/2014/main" id="{35D82D1B-EB09-4028-9107-D60B547C7B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4" name="Freeform 34">
              <a:extLst>
                <a:ext uri="{FF2B5EF4-FFF2-40B4-BE49-F238E27FC236}">
                  <a16:creationId xmlns:a16="http://schemas.microsoft.com/office/drawing/2014/main" id="{1389EE93-8059-437E-8507-7557AD68FB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5" name="Freeform 35">
              <a:extLst>
                <a:ext uri="{FF2B5EF4-FFF2-40B4-BE49-F238E27FC236}">
                  <a16:creationId xmlns:a16="http://schemas.microsoft.com/office/drawing/2014/main" id="{377C05DC-75FF-4426-A34F-DBF0C7E7BE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6" name="Freeform 36">
              <a:extLst>
                <a:ext uri="{FF2B5EF4-FFF2-40B4-BE49-F238E27FC236}">
                  <a16:creationId xmlns:a16="http://schemas.microsoft.com/office/drawing/2014/main" id="{03D385C8-866D-437D-91B1-2E3ECDD88E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7" name="Freeform 37">
              <a:extLst>
                <a:ext uri="{FF2B5EF4-FFF2-40B4-BE49-F238E27FC236}">
                  <a16:creationId xmlns:a16="http://schemas.microsoft.com/office/drawing/2014/main" id="{3F649CBB-748F-4C79-A14F-C531C40B08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8" name="Freeform 38">
              <a:extLst>
                <a:ext uri="{FF2B5EF4-FFF2-40B4-BE49-F238E27FC236}">
                  <a16:creationId xmlns:a16="http://schemas.microsoft.com/office/drawing/2014/main" id="{7F4622C0-84AF-41F1-9128-FE73CADD36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9" name="Freeform 39">
              <a:extLst>
                <a:ext uri="{FF2B5EF4-FFF2-40B4-BE49-F238E27FC236}">
                  <a16:creationId xmlns:a16="http://schemas.microsoft.com/office/drawing/2014/main" id="{CC6F29C1-A471-4CDE-8C21-E4B15C5EF4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0" name="Freeform 40">
              <a:extLst>
                <a:ext uri="{FF2B5EF4-FFF2-40B4-BE49-F238E27FC236}">
                  <a16:creationId xmlns:a16="http://schemas.microsoft.com/office/drawing/2014/main" id="{67F5B7DA-86C7-4AE0-96B6-D7F5AA51E2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1" name="Rectangle 41">
              <a:extLst>
                <a:ext uri="{FF2B5EF4-FFF2-40B4-BE49-F238E27FC236}">
                  <a16:creationId xmlns:a16="http://schemas.microsoft.com/office/drawing/2014/main" id="{0FA481E3-0439-484A-AC9B-19D58B98E49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grpSp>
    </p:spTree>
    <p:extLst>
      <p:ext uri="{BB962C8B-B14F-4D97-AF65-F5344CB8AC3E}">
        <p14:creationId xmlns:p14="http://schemas.microsoft.com/office/powerpoint/2010/main" val="1448225778"/>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A60B2-0200-7A3D-BAA3-707C5E196552}"/>
              </a:ext>
            </a:extLst>
          </p:cNvPr>
          <p:cNvSpPr>
            <a:spLocks noGrp="1"/>
          </p:cNvSpPr>
          <p:nvPr>
            <p:ph type="title"/>
          </p:nvPr>
        </p:nvSpPr>
        <p:spPr/>
        <p:txBody>
          <a:bodyPr/>
          <a:lstStyle/>
          <a:p>
            <a:r>
              <a:rPr lang="en-US"/>
              <a:t>Worldwide prevalence of </a:t>
            </a:r>
            <a:r>
              <a:rPr lang="en-US" err="1"/>
              <a:t>adhd</a:t>
            </a:r>
            <a:r>
              <a:rPr lang="en-US"/>
              <a:t> </a:t>
            </a:r>
          </a:p>
        </p:txBody>
      </p:sp>
      <p:sp>
        <p:nvSpPr>
          <p:cNvPr id="3" name="Content Placeholder 2">
            <a:extLst>
              <a:ext uri="{FF2B5EF4-FFF2-40B4-BE49-F238E27FC236}">
                <a16:creationId xmlns:a16="http://schemas.microsoft.com/office/drawing/2014/main" id="{9EEC1725-7704-C6DB-B329-7A2BF7A98A87}"/>
              </a:ext>
            </a:extLst>
          </p:cNvPr>
          <p:cNvSpPr>
            <a:spLocks noGrp="1"/>
          </p:cNvSpPr>
          <p:nvPr>
            <p:ph sz="half" idx="1"/>
          </p:nvPr>
        </p:nvSpPr>
        <p:spPr>
          <a:xfrm>
            <a:off x="734763" y="2002039"/>
            <a:ext cx="6008938" cy="3986069"/>
          </a:xfrm>
        </p:spPr>
        <p:txBody>
          <a:bodyPr>
            <a:noAutofit/>
          </a:bodyPr>
          <a:lstStyle/>
          <a:p>
            <a:pPr marL="0" indent="0">
              <a:buNone/>
            </a:pPr>
            <a:r>
              <a:rPr lang="en-US" sz="1800" b="0" i="0">
                <a:solidFill>
                  <a:srgbClr val="000000"/>
                </a:solidFill>
                <a:effectLst/>
              </a:rPr>
              <a:t>Per American Journal of Psychiatry (2007)</a:t>
            </a:r>
          </a:p>
          <a:p>
            <a:r>
              <a:rPr lang="en-US" sz="1800" b="1" i="0">
                <a:solidFill>
                  <a:srgbClr val="000000"/>
                </a:solidFill>
                <a:effectLst/>
              </a:rPr>
              <a:t>ADHD/HD worldwide-pooled prevalence: 5.29%</a:t>
            </a:r>
          </a:p>
          <a:p>
            <a:r>
              <a:rPr lang="en-US" sz="1800" b="0" i="0">
                <a:solidFill>
                  <a:srgbClr val="000000"/>
                </a:solidFill>
                <a:effectLst/>
              </a:rPr>
              <a:t>Geographic location was associated with </a:t>
            </a:r>
            <a:r>
              <a:rPr lang="en-US" sz="1800" b="1" i="0">
                <a:solidFill>
                  <a:srgbClr val="000000"/>
                </a:solidFill>
                <a:effectLst/>
              </a:rPr>
              <a:t>significant variability between North America Africa, and the Middle East </a:t>
            </a:r>
            <a:r>
              <a:rPr lang="en-US" sz="1800" i="0">
                <a:solidFill>
                  <a:srgbClr val="000000"/>
                </a:solidFill>
                <a:effectLst/>
              </a:rPr>
              <a:t>(th</a:t>
            </a:r>
            <a:r>
              <a:rPr lang="en-US" sz="1800">
                <a:solidFill>
                  <a:srgbClr val="000000"/>
                </a:solidFill>
              </a:rPr>
              <a:t>e latter having much lower prevalence) </a:t>
            </a:r>
          </a:p>
          <a:p>
            <a:r>
              <a:rPr lang="en-US" sz="1800" b="0" i="0">
                <a:solidFill>
                  <a:srgbClr val="000000"/>
                </a:solidFill>
                <a:effectLst/>
              </a:rPr>
              <a:t>No significant differences were found in prevalence rates between North America, Europe, South America, Asia, or Oceania.</a:t>
            </a:r>
            <a:endParaRPr lang="en-US" sz="1800"/>
          </a:p>
        </p:txBody>
      </p:sp>
      <p:pic>
        <p:nvPicPr>
          <p:cNvPr id="6" name="Content Placeholder 5" descr="A graph showing the number of individuals in the study&#10;&#10;Description automatically generated with medium confidence">
            <a:extLst>
              <a:ext uri="{FF2B5EF4-FFF2-40B4-BE49-F238E27FC236}">
                <a16:creationId xmlns:a16="http://schemas.microsoft.com/office/drawing/2014/main" id="{B4139FD5-8D22-481A-2762-32319A487D49}"/>
              </a:ext>
            </a:extLst>
          </p:cNvPr>
          <p:cNvPicPr>
            <a:picLocks noGrp="1" noChangeAspect="1"/>
          </p:cNvPicPr>
          <p:nvPr>
            <p:ph sz="half" idx="2"/>
          </p:nvPr>
        </p:nvPicPr>
        <p:blipFill>
          <a:blip r:embed="rId3"/>
          <a:stretch>
            <a:fillRect/>
          </a:stretch>
        </p:blipFill>
        <p:spPr>
          <a:xfrm>
            <a:off x="6937779" y="2005657"/>
            <a:ext cx="4516283" cy="3986069"/>
          </a:xfrm>
        </p:spPr>
      </p:pic>
    </p:spTree>
    <p:extLst>
      <p:ext uri="{BB962C8B-B14F-4D97-AF65-F5344CB8AC3E}">
        <p14:creationId xmlns:p14="http://schemas.microsoft.com/office/powerpoint/2010/main" val="343096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C2E3B-6588-3C05-F2DC-0EA81CE27A88}"/>
              </a:ext>
            </a:extLst>
          </p:cNvPr>
          <p:cNvSpPr>
            <a:spLocks noGrp="1"/>
          </p:cNvSpPr>
          <p:nvPr>
            <p:ph type="title"/>
          </p:nvPr>
        </p:nvSpPr>
        <p:spPr>
          <a:xfrm>
            <a:off x="1143001" y="250218"/>
            <a:ext cx="9905998" cy="1478570"/>
          </a:xfrm>
        </p:spPr>
        <p:txBody>
          <a:bodyPr/>
          <a:lstStyle/>
          <a:p>
            <a:pPr algn="ctr"/>
            <a:r>
              <a:rPr lang="en-US"/>
              <a:t>US Prevalence of </a:t>
            </a:r>
            <a:r>
              <a:rPr lang="en-US" err="1"/>
              <a:t>adhd</a:t>
            </a:r>
            <a:r>
              <a:rPr lang="en-US"/>
              <a:t> </a:t>
            </a:r>
          </a:p>
        </p:txBody>
      </p:sp>
      <p:sp>
        <p:nvSpPr>
          <p:cNvPr id="3" name="Content Placeholder 2">
            <a:extLst>
              <a:ext uri="{FF2B5EF4-FFF2-40B4-BE49-F238E27FC236}">
                <a16:creationId xmlns:a16="http://schemas.microsoft.com/office/drawing/2014/main" id="{E2D6DBA2-AB73-3F1C-094F-D89B1024EA27}"/>
              </a:ext>
            </a:extLst>
          </p:cNvPr>
          <p:cNvSpPr>
            <a:spLocks noGrp="1"/>
          </p:cNvSpPr>
          <p:nvPr>
            <p:ph sz="half" idx="1"/>
          </p:nvPr>
        </p:nvSpPr>
        <p:spPr>
          <a:xfrm>
            <a:off x="714376" y="1764882"/>
            <a:ext cx="5305422" cy="4345781"/>
          </a:xfrm>
        </p:spPr>
        <p:txBody>
          <a:bodyPr>
            <a:normAutofit fontScale="70000" lnSpcReduction="20000"/>
          </a:bodyPr>
          <a:lstStyle/>
          <a:p>
            <a:pPr marL="0" indent="0" algn="l">
              <a:buNone/>
            </a:pPr>
            <a:endParaRPr lang="en-US" sz="1400" b="0" i="0" cap="small">
              <a:solidFill>
                <a:srgbClr val="212121"/>
              </a:solidFill>
              <a:effectLst/>
              <a:latin typeface="system-ui"/>
            </a:endParaRPr>
          </a:p>
          <a:p>
            <a:pPr marL="0" indent="0" algn="l">
              <a:buNone/>
            </a:pPr>
            <a:r>
              <a:rPr lang="en-US" sz="2900" b="0" i="0">
                <a:solidFill>
                  <a:schemeClr val="bg1"/>
                </a:solidFill>
                <a:effectLst/>
              </a:rPr>
              <a:t>Per Journal of Clinical Child and Adolescent Psychology (2016) </a:t>
            </a:r>
          </a:p>
          <a:p>
            <a:pPr algn="l"/>
            <a:r>
              <a:rPr lang="en-US" sz="2900" b="1">
                <a:solidFill>
                  <a:schemeClr val="bg1"/>
                </a:solidFill>
              </a:rPr>
              <a:t>Prevalence of ADHD among US children b/w ages 2-17 : 8.4%</a:t>
            </a:r>
            <a:endParaRPr lang="en-US" sz="2900" b="1" i="0">
              <a:solidFill>
                <a:schemeClr val="bg1"/>
              </a:solidFill>
              <a:effectLst/>
            </a:endParaRPr>
          </a:p>
          <a:p>
            <a:pPr algn="l"/>
            <a:r>
              <a:rPr lang="en-US" sz="2900">
                <a:solidFill>
                  <a:schemeClr val="bg1"/>
                </a:solidFill>
              </a:rPr>
              <a:t>Percent of children who have </a:t>
            </a:r>
            <a:r>
              <a:rPr lang="en-US" sz="2900" b="1">
                <a:solidFill>
                  <a:schemeClr val="bg1"/>
                </a:solidFill>
              </a:rPr>
              <a:t>ever</a:t>
            </a:r>
            <a:r>
              <a:rPr lang="en-US" sz="2900">
                <a:solidFill>
                  <a:schemeClr val="bg1"/>
                </a:solidFill>
              </a:rPr>
              <a:t> had a </a:t>
            </a:r>
            <a:r>
              <a:rPr lang="en-US" sz="2900" b="1">
                <a:solidFill>
                  <a:schemeClr val="bg1"/>
                </a:solidFill>
              </a:rPr>
              <a:t>diagnosis of ADHD based on parent report alone: 9.4%</a:t>
            </a:r>
          </a:p>
          <a:p>
            <a:pPr lvl="1"/>
            <a:r>
              <a:rPr lang="en-US" sz="2900">
                <a:solidFill>
                  <a:schemeClr val="bg1"/>
                </a:solidFill>
              </a:rPr>
              <a:t>1% difference could potentially be due to parent-report bias (i.e. previously age-appropriate behavior now being reported as pathological) </a:t>
            </a:r>
          </a:p>
          <a:p>
            <a:endParaRPr lang="en-US" sz="1800" b="0" i="0">
              <a:solidFill>
                <a:srgbClr val="595959"/>
              </a:solidFill>
              <a:effectLst/>
              <a:latin typeface="Courier New" panose="02070309020205020404" pitchFamily="49" charset="0"/>
            </a:endParaRPr>
          </a:p>
          <a:p>
            <a:endParaRPr lang="en-US" sz="1800"/>
          </a:p>
        </p:txBody>
      </p:sp>
      <p:pic>
        <p:nvPicPr>
          <p:cNvPr id="6" name="Content Placeholder 5" descr="A graph of age-related children&#10;&#10;Description automatically generated with medium confidence">
            <a:extLst>
              <a:ext uri="{FF2B5EF4-FFF2-40B4-BE49-F238E27FC236}">
                <a16:creationId xmlns:a16="http://schemas.microsoft.com/office/drawing/2014/main" id="{526E2B0B-2FDB-07FB-75A2-C89E9C9F16E2}"/>
              </a:ext>
            </a:extLst>
          </p:cNvPr>
          <p:cNvPicPr>
            <a:picLocks noGrp="1" noChangeAspect="1"/>
          </p:cNvPicPr>
          <p:nvPr>
            <p:ph sz="half" idx="2"/>
          </p:nvPr>
        </p:nvPicPr>
        <p:blipFill>
          <a:blip r:embed="rId3"/>
          <a:stretch>
            <a:fillRect/>
          </a:stretch>
        </p:blipFill>
        <p:spPr>
          <a:xfrm>
            <a:off x="6172204" y="1764883"/>
            <a:ext cx="5123973" cy="4345781"/>
          </a:xfrm>
        </p:spPr>
      </p:pic>
    </p:spTree>
    <p:extLst>
      <p:ext uri="{BB962C8B-B14F-4D97-AF65-F5344CB8AC3E}">
        <p14:creationId xmlns:p14="http://schemas.microsoft.com/office/powerpoint/2010/main" val="3877997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7FF4D-5086-E4F8-3DF1-C648EBB1516A}"/>
              </a:ext>
            </a:extLst>
          </p:cNvPr>
          <p:cNvSpPr>
            <a:spLocks noGrp="1"/>
          </p:cNvSpPr>
          <p:nvPr>
            <p:ph type="title"/>
          </p:nvPr>
        </p:nvSpPr>
        <p:spPr/>
        <p:txBody>
          <a:bodyPr/>
          <a:lstStyle/>
          <a:p>
            <a:r>
              <a:rPr lang="en-US"/>
              <a:t>Are we over-diagnosing? </a:t>
            </a:r>
          </a:p>
        </p:txBody>
      </p:sp>
      <p:sp>
        <p:nvSpPr>
          <p:cNvPr id="3" name="Content Placeholder 2">
            <a:extLst>
              <a:ext uri="{FF2B5EF4-FFF2-40B4-BE49-F238E27FC236}">
                <a16:creationId xmlns:a16="http://schemas.microsoft.com/office/drawing/2014/main" id="{7C0C17DB-C696-FB1E-B072-99894EDE03D7}"/>
              </a:ext>
            </a:extLst>
          </p:cNvPr>
          <p:cNvSpPr>
            <a:spLocks noGrp="1"/>
          </p:cNvSpPr>
          <p:nvPr>
            <p:ph sz="half" idx="1"/>
          </p:nvPr>
        </p:nvSpPr>
        <p:spPr>
          <a:xfrm>
            <a:off x="1141413" y="1828381"/>
            <a:ext cx="9905998" cy="3541714"/>
          </a:xfrm>
        </p:spPr>
        <p:txBody>
          <a:bodyPr>
            <a:normAutofit/>
          </a:bodyPr>
          <a:lstStyle/>
          <a:p>
            <a:r>
              <a:rPr lang="en-US">
                <a:solidFill>
                  <a:schemeClr val="bg1"/>
                </a:solidFill>
              </a:rPr>
              <a:t>An article published by JAMA in 2021 used a 5-question framework model to assess the potential for overdiagnosis of ADHD </a:t>
            </a:r>
          </a:p>
        </p:txBody>
      </p:sp>
      <p:pic>
        <p:nvPicPr>
          <p:cNvPr id="6" name="Picture 5" descr="A diagram of a diagram of a diagram&#10;&#10;Description automatically generated with medium confidence">
            <a:extLst>
              <a:ext uri="{FF2B5EF4-FFF2-40B4-BE49-F238E27FC236}">
                <a16:creationId xmlns:a16="http://schemas.microsoft.com/office/drawing/2014/main" id="{7F244B67-EB85-B194-42A6-3D828AB8A8B1}"/>
              </a:ext>
            </a:extLst>
          </p:cNvPr>
          <p:cNvPicPr>
            <a:picLocks noChangeAspect="1"/>
          </p:cNvPicPr>
          <p:nvPr/>
        </p:nvPicPr>
        <p:blipFill>
          <a:blip r:embed="rId3"/>
          <a:stretch>
            <a:fillRect/>
          </a:stretch>
        </p:blipFill>
        <p:spPr>
          <a:xfrm>
            <a:off x="1379105" y="2977671"/>
            <a:ext cx="9433790" cy="3451622"/>
          </a:xfrm>
          <a:prstGeom prst="rect">
            <a:avLst/>
          </a:prstGeom>
        </p:spPr>
      </p:pic>
    </p:spTree>
    <p:extLst>
      <p:ext uri="{BB962C8B-B14F-4D97-AF65-F5344CB8AC3E}">
        <p14:creationId xmlns:p14="http://schemas.microsoft.com/office/powerpoint/2010/main" val="3501267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6D27-AB49-8BC6-A159-2E6D521777E4}"/>
              </a:ext>
            </a:extLst>
          </p:cNvPr>
          <p:cNvSpPr>
            <a:spLocks noGrp="1"/>
          </p:cNvSpPr>
          <p:nvPr>
            <p:ph type="title"/>
          </p:nvPr>
        </p:nvSpPr>
        <p:spPr>
          <a:xfrm>
            <a:off x="1141413" y="113192"/>
            <a:ext cx="9905998" cy="1478570"/>
          </a:xfrm>
        </p:spPr>
        <p:txBody>
          <a:bodyPr/>
          <a:lstStyle/>
          <a:p>
            <a:r>
              <a:rPr lang="en-US"/>
              <a:t>Main outcomes </a:t>
            </a:r>
          </a:p>
        </p:txBody>
      </p:sp>
      <p:sp>
        <p:nvSpPr>
          <p:cNvPr id="3" name="Content Placeholder 2">
            <a:extLst>
              <a:ext uri="{FF2B5EF4-FFF2-40B4-BE49-F238E27FC236}">
                <a16:creationId xmlns:a16="http://schemas.microsoft.com/office/drawing/2014/main" id="{A2A20358-BED7-9191-4FA0-D0FD5D0552C9}"/>
              </a:ext>
            </a:extLst>
          </p:cNvPr>
          <p:cNvSpPr>
            <a:spLocks noGrp="1"/>
          </p:cNvSpPr>
          <p:nvPr>
            <p:ph idx="1"/>
          </p:nvPr>
        </p:nvSpPr>
        <p:spPr>
          <a:xfrm>
            <a:off x="1141412" y="1411704"/>
            <a:ext cx="9905999" cy="4940969"/>
          </a:xfrm>
        </p:spPr>
        <p:txBody>
          <a:bodyPr/>
          <a:lstStyle/>
          <a:p>
            <a:r>
              <a:rPr lang="en-US">
                <a:solidFill>
                  <a:schemeClr val="bg1"/>
                </a:solidFill>
              </a:rPr>
              <a:t>Q1: </a:t>
            </a:r>
            <a:r>
              <a:rPr lang="en-US" b="1" u="sng">
                <a:solidFill>
                  <a:schemeClr val="bg1"/>
                </a:solidFill>
              </a:rPr>
              <a:t>Large variations </a:t>
            </a:r>
            <a:r>
              <a:rPr lang="en-US">
                <a:solidFill>
                  <a:schemeClr val="bg1"/>
                </a:solidFill>
              </a:rPr>
              <a:t>in ADHD diagnosis were found </a:t>
            </a:r>
            <a:r>
              <a:rPr lang="en-US" b="1" u="sng">
                <a:solidFill>
                  <a:schemeClr val="bg1"/>
                </a:solidFill>
              </a:rPr>
              <a:t>between subpopulations</a:t>
            </a:r>
            <a:r>
              <a:rPr lang="en-US">
                <a:solidFill>
                  <a:schemeClr val="bg1"/>
                </a:solidFill>
              </a:rPr>
              <a:t> in 48 studies </a:t>
            </a:r>
          </a:p>
          <a:p>
            <a:r>
              <a:rPr lang="en-US">
                <a:solidFill>
                  <a:schemeClr val="bg1"/>
                </a:solidFill>
              </a:rPr>
              <a:t>Q2: 30 studies estimated change in diagnostic prevalence of ADHD over time, with </a:t>
            </a:r>
            <a:r>
              <a:rPr lang="en-US" b="1" u="sng">
                <a:solidFill>
                  <a:schemeClr val="bg1"/>
                </a:solidFill>
              </a:rPr>
              <a:t>27 documenting increased trends</a:t>
            </a:r>
          </a:p>
          <a:p>
            <a:r>
              <a:rPr lang="en-US">
                <a:solidFill>
                  <a:schemeClr val="bg1"/>
                </a:solidFill>
              </a:rPr>
              <a:t>Q3: Eight studies confirmed that </a:t>
            </a:r>
            <a:r>
              <a:rPr lang="en-US" b="1" u="sng">
                <a:solidFill>
                  <a:schemeClr val="bg1"/>
                </a:solidFill>
              </a:rPr>
              <a:t>impairment levels, adverse outcomes, and benefits of medication substantially decreased</a:t>
            </a:r>
            <a:r>
              <a:rPr lang="en-US">
                <a:solidFill>
                  <a:schemeClr val="bg1"/>
                </a:solidFill>
              </a:rPr>
              <a:t> with the addition of milder cases </a:t>
            </a:r>
          </a:p>
          <a:p>
            <a:r>
              <a:rPr lang="en-US">
                <a:solidFill>
                  <a:schemeClr val="bg1"/>
                </a:solidFill>
              </a:rPr>
              <a:t>Q4: Q. 4: 64 of these studies showed </a:t>
            </a:r>
            <a:r>
              <a:rPr lang="en-US" b="1" u="sng">
                <a:solidFill>
                  <a:schemeClr val="bg1"/>
                </a:solidFill>
              </a:rPr>
              <a:t>increased percentage of youths being treated pharmacologically</a:t>
            </a:r>
          </a:p>
          <a:p>
            <a:endParaRPr lang="en-US"/>
          </a:p>
          <a:p>
            <a:endParaRPr lang="en-US"/>
          </a:p>
        </p:txBody>
      </p:sp>
    </p:spTree>
    <p:extLst>
      <p:ext uri="{BB962C8B-B14F-4D97-AF65-F5344CB8AC3E}">
        <p14:creationId xmlns:p14="http://schemas.microsoft.com/office/powerpoint/2010/main" val="2789455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2E884-0AF8-3E15-58B8-0C3ED2F0B216}"/>
              </a:ext>
            </a:extLst>
          </p:cNvPr>
          <p:cNvSpPr>
            <a:spLocks noGrp="1"/>
          </p:cNvSpPr>
          <p:nvPr>
            <p:ph type="title"/>
          </p:nvPr>
        </p:nvSpPr>
        <p:spPr>
          <a:xfrm>
            <a:off x="1141413" y="149286"/>
            <a:ext cx="9905998" cy="1478570"/>
          </a:xfrm>
        </p:spPr>
        <p:txBody>
          <a:bodyPr/>
          <a:lstStyle/>
          <a:p>
            <a:r>
              <a:rPr lang="en-US"/>
              <a:t>Main outcomes (cont.)</a:t>
            </a:r>
          </a:p>
        </p:txBody>
      </p:sp>
      <p:sp>
        <p:nvSpPr>
          <p:cNvPr id="3" name="Content Placeholder 2">
            <a:extLst>
              <a:ext uri="{FF2B5EF4-FFF2-40B4-BE49-F238E27FC236}">
                <a16:creationId xmlns:a16="http://schemas.microsoft.com/office/drawing/2014/main" id="{62604A95-3303-6CCE-76F2-8D421E7943BA}"/>
              </a:ext>
            </a:extLst>
          </p:cNvPr>
          <p:cNvSpPr>
            <a:spLocks noGrp="1"/>
          </p:cNvSpPr>
          <p:nvPr>
            <p:ph idx="1"/>
          </p:nvPr>
        </p:nvSpPr>
        <p:spPr>
          <a:xfrm>
            <a:off x="1141412" y="1419726"/>
            <a:ext cx="9905999" cy="4969042"/>
          </a:xfrm>
        </p:spPr>
        <p:txBody>
          <a:bodyPr>
            <a:normAutofit/>
          </a:bodyPr>
          <a:lstStyle/>
          <a:p>
            <a:pPr>
              <a:lnSpc>
                <a:spcPct val="110000"/>
              </a:lnSpc>
            </a:pPr>
            <a:r>
              <a:rPr lang="en-US">
                <a:solidFill>
                  <a:schemeClr val="bg1"/>
                </a:solidFill>
              </a:rPr>
              <a:t>Q5a: Regarding the </a:t>
            </a:r>
            <a:r>
              <a:rPr lang="en-US" b="1" u="sng">
                <a:solidFill>
                  <a:schemeClr val="bg1"/>
                </a:solidFill>
              </a:rPr>
              <a:t>general benefits of a diagnosis</a:t>
            </a:r>
            <a:r>
              <a:rPr lang="en-US">
                <a:solidFill>
                  <a:schemeClr val="bg1"/>
                </a:solidFill>
              </a:rPr>
              <a:t>, 2 main themes emerged</a:t>
            </a:r>
          </a:p>
          <a:p>
            <a:pPr lvl="1">
              <a:lnSpc>
                <a:spcPct val="110000"/>
              </a:lnSpc>
            </a:pPr>
            <a:r>
              <a:rPr lang="en-US">
                <a:solidFill>
                  <a:schemeClr val="bg1"/>
                </a:solidFill>
              </a:rPr>
              <a:t>Dx created a sense of </a:t>
            </a:r>
            <a:r>
              <a:rPr lang="en-US" b="1" u="sng">
                <a:solidFill>
                  <a:schemeClr val="bg1"/>
                </a:solidFill>
              </a:rPr>
              <a:t>empowerment</a:t>
            </a:r>
          </a:p>
          <a:p>
            <a:pPr lvl="1">
              <a:lnSpc>
                <a:spcPct val="110000"/>
              </a:lnSpc>
            </a:pPr>
            <a:r>
              <a:rPr lang="en-US">
                <a:solidFill>
                  <a:schemeClr val="bg1"/>
                </a:solidFill>
              </a:rPr>
              <a:t>Enablement was experienced (characterized by </a:t>
            </a:r>
            <a:r>
              <a:rPr lang="en-US" b="1" u="sng">
                <a:solidFill>
                  <a:schemeClr val="bg1"/>
                </a:solidFill>
              </a:rPr>
              <a:t>increased support and enhanced ability to seek/accept help) </a:t>
            </a:r>
          </a:p>
          <a:p>
            <a:pPr>
              <a:lnSpc>
                <a:spcPct val="110000"/>
              </a:lnSpc>
            </a:pPr>
            <a:r>
              <a:rPr lang="en-US">
                <a:solidFill>
                  <a:schemeClr val="bg1"/>
                </a:solidFill>
              </a:rPr>
              <a:t>Q5a: Regarding the </a:t>
            </a:r>
            <a:r>
              <a:rPr lang="en-US" b="1" u="sng">
                <a:solidFill>
                  <a:schemeClr val="bg1"/>
                </a:solidFill>
              </a:rPr>
              <a:t>general harms of a diagnosis</a:t>
            </a:r>
            <a:r>
              <a:rPr lang="en-US">
                <a:solidFill>
                  <a:schemeClr val="bg1"/>
                </a:solidFill>
              </a:rPr>
              <a:t>, 2 themes also emerged </a:t>
            </a:r>
          </a:p>
          <a:p>
            <a:pPr lvl="1">
              <a:lnSpc>
                <a:spcPct val="110000"/>
              </a:lnSpc>
            </a:pPr>
            <a:r>
              <a:rPr lang="en-US">
                <a:solidFill>
                  <a:schemeClr val="bg1"/>
                </a:solidFill>
              </a:rPr>
              <a:t>In 22 studies, a biomedical view of difficulties was associated with </a:t>
            </a:r>
            <a:r>
              <a:rPr lang="en-US" b="1" u="sng">
                <a:solidFill>
                  <a:schemeClr val="bg1"/>
                </a:solidFill>
              </a:rPr>
              <a:t>disempowerment</a:t>
            </a:r>
          </a:p>
          <a:p>
            <a:pPr lvl="1">
              <a:lnSpc>
                <a:spcPct val="110000"/>
              </a:lnSpc>
            </a:pPr>
            <a:r>
              <a:rPr lang="en-US">
                <a:solidFill>
                  <a:schemeClr val="bg1"/>
                </a:solidFill>
              </a:rPr>
              <a:t>14 studies reported on </a:t>
            </a:r>
            <a:r>
              <a:rPr lang="en-US" b="1" u="sng">
                <a:solidFill>
                  <a:schemeClr val="bg1"/>
                </a:solidFill>
              </a:rPr>
              <a:t>stigmatization </a:t>
            </a:r>
          </a:p>
          <a:p>
            <a:pPr>
              <a:lnSpc>
                <a:spcPct val="110000"/>
              </a:lnSpc>
            </a:pPr>
            <a:r>
              <a:rPr lang="en-US">
                <a:solidFill>
                  <a:schemeClr val="bg1"/>
                </a:solidFill>
              </a:rPr>
              <a:t>Q5b: Relatively large symptom reductions via medication translate to </a:t>
            </a:r>
            <a:r>
              <a:rPr lang="en-US" b="1" u="sng">
                <a:solidFill>
                  <a:schemeClr val="bg1"/>
                </a:solidFill>
              </a:rPr>
              <a:t>modest decreases in functional impairment </a:t>
            </a:r>
            <a:r>
              <a:rPr lang="en-US">
                <a:solidFill>
                  <a:schemeClr val="bg1"/>
                </a:solidFill>
              </a:rPr>
              <a:t>at best </a:t>
            </a:r>
          </a:p>
          <a:p>
            <a:pPr lvl="1">
              <a:lnSpc>
                <a:spcPct val="110000"/>
              </a:lnSpc>
            </a:pPr>
            <a:r>
              <a:rPr lang="en-US">
                <a:solidFill>
                  <a:schemeClr val="bg1"/>
                </a:solidFill>
              </a:rPr>
              <a:t>This ratio is likely worse for youth with milder ADHD</a:t>
            </a:r>
          </a:p>
        </p:txBody>
      </p:sp>
    </p:spTree>
    <p:extLst>
      <p:ext uri="{BB962C8B-B14F-4D97-AF65-F5344CB8AC3E}">
        <p14:creationId xmlns:p14="http://schemas.microsoft.com/office/powerpoint/2010/main" val="3974184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2AF3B-590C-26E4-291B-2A498D8603B3}"/>
              </a:ext>
            </a:extLst>
          </p:cNvPr>
          <p:cNvSpPr>
            <a:spLocks noGrp="1"/>
          </p:cNvSpPr>
          <p:nvPr>
            <p:ph type="title"/>
          </p:nvPr>
        </p:nvSpPr>
        <p:spPr>
          <a:xfrm>
            <a:off x="1141412" y="258885"/>
            <a:ext cx="9905998" cy="1478570"/>
          </a:xfrm>
        </p:spPr>
        <p:txBody>
          <a:bodyPr/>
          <a:lstStyle/>
          <a:p>
            <a:r>
              <a:rPr lang="en-US"/>
              <a:t>Conclusions </a:t>
            </a:r>
          </a:p>
        </p:txBody>
      </p:sp>
      <p:sp>
        <p:nvSpPr>
          <p:cNvPr id="3" name="Content Placeholder 2">
            <a:extLst>
              <a:ext uri="{FF2B5EF4-FFF2-40B4-BE49-F238E27FC236}">
                <a16:creationId xmlns:a16="http://schemas.microsoft.com/office/drawing/2014/main" id="{2305907D-7DCE-DD10-25A5-B0047AEF6264}"/>
              </a:ext>
            </a:extLst>
          </p:cNvPr>
          <p:cNvSpPr>
            <a:spLocks noGrp="1"/>
          </p:cNvSpPr>
          <p:nvPr>
            <p:ph idx="1"/>
          </p:nvPr>
        </p:nvSpPr>
        <p:spPr>
          <a:xfrm>
            <a:off x="1141412" y="1383631"/>
            <a:ext cx="9905999" cy="5215483"/>
          </a:xfrm>
        </p:spPr>
        <p:txBody>
          <a:bodyPr>
            <a:normAutofit/>
          </a:bodyPr>
          <a:lstStyle/>
          <a:p>
            <a:r>
              <a:rPr lang="en-US">
                <a:solidFill>
                  <a:schemeClr val="bg1"/>
                </a:solidFill>
              </a:rPr>
              <a:t>There is </a:t>
            </a:r>
            <a:r>
              <a:rPr lang="en-US" b="1" u="sng">
                <a:solidFill>
                  <a:schemeClr val="bg1"/>
                </a:solidFill>
              </a:rPr>
              <a:t>convincing evidence of ADHD overdiagnosis and overtreatment</a:t>
            </a:r>
            <a:r>
              <a:rPr lang="en-US">
                <a:solidFill>
                  <a:schemeClr val="bg1"/>
                </a:solidFill>
              </a:rPr>
              <a:t> in children and adolescents</a:t>
            </a:r>
          </a:p>
          <a:p>
            <a:r>
              <a:rPr lang="en-US">
                <a:solidFill>
                  <a:schemeClr val="bg1"/>
                </a:solidFill>
              </a:rPr>
              <a:t>Larger studies need to be conducted to confirm whether the additional ADHD cases now being diagnosed have milder symptoms.</a:t>
            </a:r>
          </a:p>
          <a:p>
            <a:r>
              <a:rPr lang="en-US">
                <a:solidFill>
                  <a:schemeClr val="bg1"/>
                </a:solidFill>
              </a:rPr>
              <a:t>An option to improve the balance of benefit to harm in practice may be to </a:t>
            </a:r>
            <a:r>
              <a:rPr lang="en-US" b="1" u="sng">
                <a:solidFill>
                  <a:schemeClr val="bg1"/>
                </a:solidFill>
              </a:rPr>
              <a:t>follow a stepped-diagnosis approach</a:t>
            </a:r>
          </a:p>
          <a:p>
            <a:pPr lvl="1"/>
            <a:r>
              <a:rPr lang="en-US" b="0" i="0">
                <a:solidFill>
                  <a:schemeClr val="bg1"/>
                </a:solidFill>
                <a:effectLst/>
                <a:latin typeface="Cambria" panose="02040503050406030204" pitchFamily="18" charset="0"/>
              </a:rPr>
              <a:t> </a:t>
            </a:r>
            <a:r>
              <a:rPr lang="en-US" b="0" i="0">
                <a:solidFill>
                  <a:schemeClr val="bg1"/>
                </a:solidFill>
                <a:effectLst/>
              </a:rPr>
              <a:t>incorporates the valid need for </a:t>
            </a:r>
            <a:r>
              <a:rPr lang="en-US" b="1" i="0" u="sng">
                <a:solidFill>
                  <a:schemeClr val="bg1"/>
                </a:solidFill>
                <a:effectLst/>
              </a:rPr>
              <a:t>efficient diagnosis and treatment for severe cases</a:t>
            </a:r>
          </a:p>
          <a:p>
            <a:pPr lvl="1"/>
            <a:r>
              <a:rPr lang="en-US" b="1" u="sng">
                <a:solidFill>
                  <a:schemeClr val="bg1"/>
                </a:solidFill>
              </a:rPr>
              <a:t>Emphasizes  a watch-and-wait approach for borderline cases.</a:t>
            </a:r>
          </a:p>
          <a:p>
            <a:pPr lvl="2"/>
            <a:r>
              <a:rPr lang="en-US">
                <a:solidFill>
                  <a:schemeClr val="bg1"/>
                </a:solidFill>
              </a:rPr>
              <a:t>echoes management by active surveillance of low-risk prostate, breast, and thyroid cancers, in which overdiagnosis occurs frequently</a:t>
            </a:r>
          </a:p>
          <a:p>
            <a:endParaRPr lang="en-US"/>
          </a:p>
        </p:txBody>
      </p:sp>
    </p:spTree>
    <p:extLst>
      <p:ext uri="{BB962C8B-B14F-4D97-AF65-F5344CB8AC3E}">
        <p14:creationId xmlns:p14="http://schemas.microsoft.com/office/powerpoint/2010/main" val="3958844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0A824-97FD-85C3-8F18-2AE304665374}"/>
              </a:ext>
            </a:extLst>
          </p:cNvPr>
          <p:cNvSpPr>
            <a:spLocks noGrp="1"/>
          </p:cNvSpPr>
          <p:nvPr>
            <p:ph type="title"/>
          </p:nvPr>
        </p:nvSpPr>
        <p:spPr/>
        <p:txBody>
          <a:bodyPr/>
          <a:lstStyle/>
          <a:p>
            <a:r>
              <a:rPr lang="en-US"/>
              <a:t>Commonly used medications </a:t>
            </a:r>
          </a:p>
        </p:txBody>
      </p:sp>
      <p:sp>
        <p:nvSpPr>
          <p:cNvPr id="3" name="Content Placeholder 2">
            <a:extLst>
              <a:ext uri="{FF2B5EF4-FFF2-40B4-BE49-F238E27FC236}">
                <a16:creationId xmlns:a16="http://schemas.microsoft.com/office/drawing/2014/main" id="{84C6E924-C657-118A-8BD8-FE3A4EB5B19F}"/>
              </a:ext>
            </a:extLst>
          </p:cNvPr>
          <p:cNvSpPr>
            <a:spLocks noGrp="1"/>
          </p:cNvSpPr>
          <p:nvPr>
            <p:ph idx="1"/>
          </p:nvPr>
        </p:nvSpPr>
        <p:spPr>
          <a:xfrm>
            <a:off x="1141412" y="2249486"/>
            <a:ext cx="9905999" cy="3989995"/>
          </a:xfrm>
        </p:spPr>
        <p:txBody>
          <a:bodyPr vert="horz" lIns="91440" tIns="45720" rIns="91440" bIns="45720" rtlCol="0" anchor="t">
            <a:normAutofit/>
          </a:bodyPr>
          <a:lstStyle/>
          <a:p>
            <a:r>
              <a:rPr lang="en-US">
                <a:solidFill>
                  <a:schemeClr val="bg1"/>
                </a:solidFill>
              </a:rPr>
              <a:t>Stimulants (amphetamines, methylphenidate)*</a:t>
            </a:r>
          </a:p>
          <a:p>
            <a:r>
              <a:rPr lang="en-US">
                <a:solidFill>
                  <a:schemeClr val="bg1"/>
                </a:solidFill>
              </a:rPr>
              <a:t>Alpha2 agonists (guanfacine*, clonidine) </a:t>
            </a:r>
          </a:p>
          <a:p>
            <a:r>
              <a:rPr lang="en-US">
                <a:solidFill>
                  <a:schemeClr val="bg1"/>
                </a:solidFill>
              </a:rPr>
              <a:t>SNRIs (atomoxetine</a:t>
            </a:r>
            <a:r>
              <a:rPr lang="en-US" dirty="0">
                <a:solidFill>
                  <a:schemeClr val="bg1"/>
                </a:solidFill>
              </a:rPr>
              <a:t>*, </a:t>
            </a:r>
            <a:r>
              <a:rPr lang="en-US" dirty="0">
                <a:solidFill>
                  <a:schemeClr val="bg1"/>
                </a:solidFill>
                <a:ea typeface="+mn-lt"/>
                <a:cs typeface="+mn-lt"/>
              </a:rPr>
              <a:t>viloxazine</a:t>
            </a:r>
            <a:r>
              <a:rPr lang="en-US">
                <a:solidFill>
                  <a:schemeClr val="bg1"/>
                </a:solidFill>
              </a:rPr>
              <a:t>*) </a:t>
            </a:r>
          </a:p>
          <a:p>
            <a:r>
              <a:rPr lang="en-US">
                <a:solidFill>
                  <a:schemeClr val="bg1"/>
                </a:solidFill>
              </a:rPr>
              <a:t>Antidepressants (bupropion, SSRIs, TCAs) </a:t>
            </a:r>
          </a:p>
          <a:p>
            <a:r>
              <a:rPr lang="en-US">
                <a:solidFill>
                  <a:schemeClr val="bg1"/>
                </a:solidFill>
              </a:rPr>
              <a:t>Atypical antipsychotics (olanzapine, risperidone) </a:t>
            </a:r>
          </a:p>
          <a:p>
            <a:pPr marL="0" indent="0">
              <a:buNone/>
            </a:pPr>
            <a:r>
              <a:rPr lang="en-US" sz="1400">
                <a:solidFill>
                  <a:schemeClr val="bg1"/>
                </a:solidFill>
              </a:rPr>
              <a:t>*FDA approved for </a:t>
            </a:r>
            <a:r>
              <a:rPr lang="en-US" sz="1400" err="1">
                <a:solidFill>
                  <a:schemeClr val="bg1"/>
                </a:solidFill>
              </a:rPr>
              <a:t>tx</a:t>
            </a:r>
            <a:r>
              <a:rPr lang="en-US" sz="1400">
                <a:solidFill>
                  <a:schemeClr val="bg1"/>
                </a:solidFill>
              </a:rPr>
              <a:t> of ADHD </a:t>
            </a:r>
          </a:p>
        </p:txBody>
      </p:sp>
    </p:spTree>
    <p:extLst>
      <p:ext uri="{BB962C8B-B14F-4D97-AF65-F5344CB8AC3E}">
        <p14:creationId xmlns:p14="http://schemas.microsoft.com/office/powerpoint/2010/main" val="11959256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972379C1217649A024DD896C263D9D" ma:contentTypeVersion="16" ma:contentTypeDescription="Create a new document." ma:contentTypeScope="" ma:versionID="6bc3ea7022b431a356e7dcc8c023a8e2">
  <xsd:schema xmlns:xsd="http://www.w3.org/2001/XMLSchema" xmlns:xs="http://www.w3.org/2001/XMLSchema" xmlns:p="http://schemas.microsoft.com/office/2006/metadata/properties" xmlns:ns2="be843ae6-996a-4a1b-9bb5-75d435ef9eb3" xmlns:ns3="d1780f8d-2e7b-465e-9e62-1bbf58b2b8e6" targetNamespace="http://schemas.microsoft.com/office/2006/metadata/properties" ma:root="true" ma:fieldsID="5d8cbc4ff0c417cc0dd4a086cfe3777e" ns2:_="" ns3:_="">
    <xsd:import namespace="be843ae6-996a-4a1b-9bb5-75d435ef9eb3"/>
    <xsd:import namespace="d1780f8d-2e7b-465e-9e62-1bbf58b2b8e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843ae6-996a-4a1b-9bb5-75d435ef9e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c9c650ed-6de9-4464-9db8-aeb2218dfff2"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1780f8d-2e7b-465e-9e62-1bbf58b2b8e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a921fa84-2545-4a3f-9f03-6ca350788f14}" ma:internalName="TaxCatchAll" ma:showField="CatchAllData" ma:web="d1780f8d-2e7b-465e-9e62-1bbf58b2b8e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DDF35B-67F8-45BB-B0A6-FE76A0F9AA74}"/>
</file>

<file path=customXml/itemProps2.xml><?xml version="1.0" encoding="utf-8"?>
<ds:datastoreItem xmlns:ds="http://schemas.openxmlformats.org/officeDocument/2006/customXml" ds:itemID="{215B864A-38A0-4AE4-965D-24181D7F1592}"/>
</file>

<file path=docProps/app.xml><?xml version="1.0" encoding="utf-8"?>
<Properties xmlns="http://schemas.openxmlformats.org/officeDocument/2006/extended-properties" xmlns:vt="http://schemas.openxmlformats.org/officeDocument/2006/docPropsVTypes">
  <Template>Circuit</Template>
  <TotalTime>2</TotalTime>
  <Words>2593</Words>
  <Application>Microsoft Macintosh PowerPoint</Application>
  <PresentationFormat>Widescreen</PresentationFormat>
  <Paragraphs>272</Paragraphs>
  <Slides>23</Slides>
  <Notes>18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Arial</vt:lpstr>
      <vt:lpstr>Calibri</vt:lpstr>
      <vt:lpstr>Cambria</vt:lpstr>
      <vt:lpstr>Courier New</vt:lpstr>
      <vt:lpstr>Courier New,monospace</vt:lpstr>
      <vt:lpstr>system-ui</vt:lpstr>
      <vt:lpstr>TW Cen MT</vt:lpstr>
      <vt:lpstr>TW Cen MT</vt:lpstr>
      <vt:lpstr>Wingdings</vt:lpstr>
      <vt:lpstr>Wingdings,Sans-Serif</vt:lpstr>
      <vt:lpstr>Circuit</vt:lpstr>
      <vt:lpstr>Attention- Deficit/Hyperactivity Disorder </vt:lpstr>
      <vt:lpstr>What is ADHD?</vt:lpstr>
      <vt:lpstr>Worldwide prevalence of adhd </vt:lpstr>
      <vt:lpstr>US Prevalence of adhd </vt:lpstr>
      <vt:lpstr>Are we over-diagnosing? </vt:lpstr>
      <vt:lpstr>Main outcomes </vt:lpstr>
      <vt:lpstr>Main outcomes (cont.)</vt:lpstr>
      <vt:lpstr>Conclusions </vt:lpstr>
      <vt:lpstr>Commonly used medications </vt:lpstr>
      <vt:lpstr>Current Tx/efficacy </vt:lpstr>
      <vt:lpstr>Current Tx/efficacy </vt:lpstr>
      <vt:lpstr>Current Tx/Efficacy </vt:lpstr>
      <vt:lpstr>Conclusions</vt:lpstr>
      <vt:lpstr>...not just ADHD</vt:lpstr>
      <vt:lpstr>Shared Symptomology:</vt:lpstr>
      <vt:lpstr>ADHD  New developments</vt:lpstr>
      <vt:lpstr>Xelstrym Noven PharmeceuTicals</vt:lpstr>
      <vt:lpstr>Centanafadine Otsuka Pharmaceuticals</vt:lpstr>
      <vt:lpstr>Solriamfetol Axsome Therapeutics</vt:lpstr>
      <vt:lpstr>CTx-1301 Phase III Clinical Trial Cingulate Pharmaceuticals</vt:lpstr>
      <vt:lpstr>Transcranial Random Noise Stimulation </vt:lpstr>
      <vt:lpstr>Other Non-Pharmacologic Treatments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ADHD</dc:title>
  <dc:creator>Atkinson, Emily</dc:creator>
  <cp:lastModifiedBy>Emily Atkinson</cp:lastModifiedBy>
  <cp:revision>1</cp:revision>
  <dcterms:created xsi:type="dcterms:W3CDTF">2023-12-01T17:23:00Z</dcterms:created>
  <dcterms:modified xsi:type="dcterms:W3CDTF">2023-12-05T14:02:11Z</dcterms:modified>
</cp:coreProperties>
</file>