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9"/>
  </p:notesMasterIdLst>
  <p:handoutMasterIdLst>
    <p:handoutMasterId r:id="rId20"/>
  </p:handoutMasterIdLst>
  <p:sldIdLst>
    <p:sldId id="284" r:id="rId2"/>
    <p:sldId id="313" r:id="rId3"/>
    <p:sldId id="308" r:id="rId4"/>
    <p:sldId id="285" r:id="rId5"/>
    <p:sldId id="272" r:id="rId6"/>
    <p:sldId id="306" r:id="rId7"/>
    <p:sldId id="274" r:id="rId8"/>
    <p:sldId id="292" r:id="rId9"/>
    <p:sldId id="291" r:id="rId10"/>
    <p:sldId id="290" r:id="rId11"/>
    <p:sldId id="293" r:id="rId12"/>
    <p:sldId id="309" r:id="rId13"/>
    <p:sldId id="310" r:id="rId14"/>
    <p:sldId id="297" r:id="rId15"/>
    <p:sldId id="312" r:id="rId16"/>
    <p:sldId id="303" r:id="rId17"/>
    <p:sldId id="30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006877"/>
    <a:srgbClr val="8CAC17"/>
    <a:srgbClr val="3D454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76127" autoAdjust="0"/>
  </p:normalViewPr>
  <p:slideViewPr>
    <p:cSldViewPr snapToGrid="0">
      <p:cViewPr varScale="1">
        <p:scale>
          <a:sx n="49" d="100"/>
          <a:sy n="49" d="100"/>
        </p:scale>
        <p:origin x="1144" y="40"/>
      </p:cViewPr>
      <p:guideLst/>
    </p:cSldViewPr>
  </p:slideViewPr>
  <p:notesTextViewPr>
    <p:cViewPr>
      <p:scale>
        <a:sx n="3" d="2"/>
        <a:sy n="3" d="2"/>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1/10/2024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bring attention to the severity of eating disorders.  More than 28 million people struggle with an eating disorder, which the prevalence of disordered eating being even higher, which I will speak to later on in the presentation.  There is a $65 billion burden per year on our health system (medical/mental health).  </a:t>
            </a:r>
          </a:p>
          <a:p>
            <a:endParaRPr lang="en-US" dirty="0"/>
          </a:p>
          <a:p>
            <a:r>
              <a:rPr lang="en-US" dirty="0"/>
              <a:t>-By age 6, girls especially, start to express concerns about their own weight or shape. This concern endures through life.</a:t>
            </a:r>
          </a:p>
          <a:p>
            <a:r>
              <a:rPr lang="en-US" dirty="0"/>
              <a:t>-79% of weight-loss program participants reported coping with weight stigma by eating more food </a:t>
            </a:r>
          </a:p>
          <a:p>
            <a:r>
              <a:rPr lang="en-US" dirty="0"/>
              <a:t>-Up to 40% of overweight girls and 37% of overweight boys are teased about their weight by peers or family members.  Weight teasing predicts weight gain, binge eating and extreme weight control measures. </a:t>
            </a:r>
          </a:p>
          <a:p>
            <a:r>
              <a:rPr lang="en-US" dirty="0"/>
              <a:t>Eating Disorder symptoms are beginning earlier in both males and females, which agrees with both formal and clinical reports. </a:t>
            </a: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3</a:t>
            </a:fld>
            <a:endParaRPr lang="en-US"/>
          </a:p>
        </p:txBody>
      </p:sp>
    </p:spTree>
    <p:extLst>
      <p:ext uri="{BB962C8B-B14F-4D97-AF65-F5344CB8AC3E}">
        <p14:creationId xmlns:p14="http://schemas.microsoft.com/office/powerpoint/2010/main" val="144567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Extremely prevalent, can lead to an eating disorder diagnosis</a:t>
            </a:r>
          </a:p>
          <a:p>
            <a:endParaRPr lang="en-US" dirty="0"/>
          </a:p>
          <a:p>
            <a:r>
              <a:rPr lang="en-US" dirty="0"/>
              <a:t>Driven by diet culture, society’s drive for thinness, thin is better, clean eating, it’s often under the guise of dieting/healthy eating</a:t>
            </a:r>
          </a:p>
          <a:p>
            <a:endParaRPr lang="en-US" dirty="0"/>
          </a:p>
          <a:p>
            <a:r>
              <a:rPr lang="en-US" dirty="0"/>
              <a:t>We call it different things, healthy eating, clean eating, rigid food plan</a:t>
            </a:r>
          </a:p>
        </p:txBody>
      </p:sp>
      <p:sp>
        <p:nvSpPr>
          <p:cNvPr id="4" name="Slide Number Placeholder 3"/>
          <p:cNvSpPr>
            <a:spLocks noGrp="1"/>
          </p:cNvSpPr>
          <p:nvPr>
            <p:ph type="sldNum" sz="quarter" idx="5"/>
          </p:nvPr>
        </p:nvSpPr>
        <p:spPr/>
        <p:txBody>
          <a:bodyPr/>
          <a:lstStyle/>
          <a:p>
            <a:fld id="{53BCCA8E-E054-4945-93F6-8F3E2A7D5A26}" type="slidenum">
              <a:rPr lang="en-US" smtClean="0"/>
              <a:t>13</a:t>
            </a:fld>
            <a:endParaRPr lang="en-US"/>
          </a:p>
        </p:txBody>
      </p:sp>
    </p:spTree>
    <p:extLst>
      <p:ext uri="{BB962C8B-B14F-4D97-AF65-F5344CB8AC3E}">
        <p14:creationId xmlns:p14="http://schemas.microsoft.com/office/powerpoint/2010/main" val="1812101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patient answers yes to two or more, further assessment is indicated. </a:t>
            </a:r>
          </a:p>
          <a:p>
            <a:r>
              <a:rPr lang="en-US" dirty="0"/>
              <a:t>Weight checks should be done same time of day if possible, in a johnny, and the same scale</a:t>
            </a:r>
          </a:p>
          <a:p>
            <a:r>
              <a:rPr lang="en-US" dirty="0"/>
              <a:t>Weights are recommended to be blind. Discontinue exercise, remove scale at home, and recommend parents/spouse involvement especially with meal time support. </a:t>
            </a:r>
          </a:p>
        </p:txBody>
      </p:sp>
      <p:sp>
        <p:nvSpPr>
          <p:cNvPr id="4" name="Slide Number Placeholder 3"/>
          <p:cNvSpPr>
            <a:spLocks noGrp="1"/>
          </p:cNvSpPr>
          <p:nvPr>
            <p:ph type="sldNum" sz="quarter" idx="5"/>
          </p:nvPr>
        </p:nvSpPr>
        <p:spPr/>
        <p:txBody>
          <a:bodyPr/>
          <a:lstStyle/>
          <a:p>
            <a:fld id="{53BCCA8E-E054-4945-93F6-8F3E2A7D5A26}" type="slidenum">
              <a:rPr lang="en-US" smtClean="0"/>
              <a:t>15</a:t>
            </a:fld>
            <a:endParaRPr lang="en-US"/>
          </a:p>
        </p:txBody>
      </p:sp>
    </p:spTree>
    <p:extLst>
      <p:ext uri="{BB962C8B-B14F-4D97-AF65-F5344CB8AC3E}">
        <p14:creationId xmlns:p14="http://schemas.microsoft.com/office/powerpoint/2010/main" val="5463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are limited for eating disorder treatment in the state of Maine. No access to residential or inpatient treatment for adolescents. </a:t>
            </a:r>
          </a:p>
        </p:txBody>
      </p:sp>
      <p:sp>
        <p:nvSpPr>
          <p:cNvPr id="4" name="Slide Number Placeholder 3"/>
          <p:cNvSpPr>
            <a:spLocks noGrp="1"/>
          </p:cNvSpPr>
          <p:nvPr>
            <p:ph type="sldNum" sz="quarter" idx="5"/>
          </p:nvPr>
        </p:nvSpPr>
        <p:spPr/>
        <p:txBody>
          <a:bodyPr/>
          <a:lstStyle/>
          <a:p>
            <a:fld id="{53BCCA8E-E054-4945-93F6-8F3E2A7D5A26}" type="slidenum">
              <a:rPr lang="en-US" smtClean="0"/>
              <a:t>16</a:t>
            </a:fld>
            <a:endParaRPr lang="en-US"/>
          </a:p>
        </p:txBody>
      </p:sp>
    </p:spTree>
    <p:extLst>
      <p:ext uri="{BB962C8B-B14F-4D97-AF65-F5344CB8AC3E}">
        <p14:creationId xmlns:p14="http://schemas.microsoft.com/office/powerpoint/2010/main" val="427586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91059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focus on the root cause as it generally does not make any difference in treatment and recovery </a:t>
            </a:r>
          </a:p>
          <a:p>
            <a:endParaRPr lang="en-US" dirty="0"/>
          </a:p>
          <a:p>
            <a:r>
              <a:rPr lang="en-US" dirty="0"/>
              <a:t>Early Intervention is Key! The longer an eating disorder is present, the harder it is to recover. </a:t>
            </a:r>
          </a:p>
          <a:p>
            <a:endParaRPr lang="en-US" dirty="0"/>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5</a:t>
            </a:fld>
            <a:endParaRPr lang="en-US"/>
          </a:p>
        </p:txBody>
      </p:sp>
    </p:spTree>
    <p:extLst>
      <p:ext uri="{BB962C8B-B14F-4D97-AF65-F5344CB8AC3E}">
        <p14:creationId xmlns:p14="http://schemas.microsoft.com/office/powerpoint/2010/main" val="179212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Children/Adolescents, notice change in growth at Well-Child Visits, training Pediatricians and other doctors to recognize warning signs</a:t>
            </a:r>
          </a:p>
          <a:p>
            <a:endParaRPr lang="en-US" dirty="0"/>
          </a:p>
          <a:p>
            <a:r>
              <a:rPr lang="en-US" dirty="0"/>
              <a:t>Food range slowly decreases, minimal intake, often exercising odd times</a:t>
            </a:r>
          </a:p>
          <a:p>
            <a:endParaRPr lang="en-US" dirty="0"/>
          </a:p>
          <a:p>
            <a:r>
              <a:rPr lang="en-US" dirty="0"/>
              <a:t>Common Complaints: stomach aches, dizziness, nausea, fainting/syncope, fatigue, weakness</a:t>
            </a:r>
          </a:p>
          <a:p>
            <a:endParaRPr lang="en-US" dirty="0"/>
          </a:p>
          <a:p>
            <a:r>
              <a:rPr lang="en-US" dirty="0" err="1"/>
              <a:t>Amennoreah</a:t>
            </a:r>
            <a:r>
              <a:rPr lang="en-US" dirty="0"/>
              <a:t>: 5</a:t>
            </a:r>
            <a:r>
              <a:rPr lang="en-US" baseline="30000" dirty="0"/>
              <a:t>th</a:t>
            </a:r>
            <a:r>
              <a:rPr lang="en-US" dirty="0"/>
              <a:t> vital sign indicates malnutrition, birth control masks this</a:t>
            </a:r>
          </a:p>
          <a:p>
            <a:endParaRPr lang="en-US" dirty="0"/>
          </a:p>
          <a:p>
            <a:r>
              <a:rPr lang="en-US" dirty="0"/>
              <a:t>Anorexia Nervosa, restrictive type and Anorexia Nervosa, Binge/Purge Type </a:t>
            </a:r>
          </a:p>
        </p:txBody>
      </p:sp>
      <p:sp>
        <p:nvSpPr>
          <p:cNvPr id="4" name="Slide Number Placeholder 3"/>
          <p:cNvSpPr>
            <a:spLocks noGrp="1"/>
          </p:cNvSpPr>
          <p:nvPr>
            <p:ph type="sldNum" sz="quarter" idx="5"/>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295862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used to be known as our picky eater </a:t>
            </a:r>
          </a:p>
          <a:p>
            <a:endParaRPr lang="en-US" dirty="0"/>
          </a:p>
          <a:p>
            <a:r>
              <a:rPr lang="en-US" dirty="0"/>
              <a:t>Seen most often in children/teens; however, adults can develop it (after trauma, or after a period of time where their intake was limited due to a medical condition)  </a:t>
            </a: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81248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type of eating disorder </a:t>
            </a:r>
          </a:p>
          <a:p>
            <a:endParaRPr lang="en-US" dirty="0"/>
          </a:p>
          <a:p>
            <a:r>
              <a:rPr lang="en-US" dirty="0"/>
              <a:t>Important to note that individuals with BED are often of average weight, but can be at a higher weight too</a:t>
            </a:r>
          </a:p>
          <a:p>
            <a:endParaRPr lang="en-US" dirty="0"/>
          </a:p>
          <a:p>
            <a:r>
              <a:rPr lang="en-US" dirty="0"/>
              <a:t>Restrict, which often leads to a binge </a:t>
            </a:r>
          </a:p>
        </p:txBody>
      </p:sp>
      <p:sp>
        <p:nvSpPr>
          <p:cNvPr id="4" name="Slide Number Placeholder 3"/>
          <p:cNvSpPr>
            <a:spLocks noGrp="1"/>
          </p:cNvSpPr>
          <p:nvPr>
            <p:ph type="sldNum" sz="quarter" idx="5"/>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20445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Russell’s Sign: calluses on the knuckles or back of hand due to repeated self-induced vomiting over long periods of time </a:t>
            </a:r>
          </a:p>
          <a:p>
            <a:endParaRPr lang="en-US" dirty="0"/>
          </a:p>
          <a:p>
            <a:r>
              <a:rPr lang="en-US" dirty="0"/>
              <a:t>Swelling in face, blood vessels, blood in vomit </a:t>
            </a:r>
          </a:p>
          <a:p>
            <a:endParaRPr lang="en-US" dirty="0"/>
          </a:p>
          <a:p>
            <a:r>
              <a:rPr lang="en-US" dirty="0"/>
              <a:t>Laxatives, diuretics, weight loss pills </a:t>
            </a: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373290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Atypical AN will discuss more in depth</a:t>
            </a:r>
          </a:p>
          <a:p>
            <a:endParaRPr lang="en-US" dirty="0"/>
          </a:p>
          <a:p>
            <a:r>
              <a:rPr lang="en-US" dirty="0"/>
              <a:t>Essentially, lower frequency of eating disorder behaviors (AN, BN, BED) can be categorized under OSFED</a:t>
            </a:r>
          </a:p>
          <a:p>
            <a:endParaRPr lang="en-US" dirty="0"/>
          </a:p>
          <a:p>
            <a:r>
              <a:rPr lang="en-US" dirty="0"/>
              <a:t>Purging Disorder and Night Eating Syndrome </a:t>
            </a:r>
          </a:p>
          <a:p>
            <a:endParaRPr lang="en-US" dirty="0"/>
          </a:p>
          <a:p>
            <a:r>
              <a:rPr lang="en-US" dirty="0"/>
              <a:t>Orthorexia </a:t>
            </a:r>
          </a:p>
        </p:txBody>
      </p:sp>
      <p:sp>
        <p:nvSpPr>
          <p:cNvPr id="4" name="Slide Number Placeholder 3"/>
          <p:cNvSpPr>
            <a:spLocks noGrp="1"/>
          </p:cNvSpPr>
          <p:nvPr>
            <p:ph type="sldNum" sz="quarter" idx="5"/>
          </p:nvPr>
        </p:nvSpPr>
        <p:spPr/>
        <p:txBody>
          <a:bodyPr/>
          <a:lstStyle/>
          <a:p>
            <a:fld id="{53BCCA8E-E054-4945-93F6-8F3E2A7D5A26}" type="slidenum">
              <a:rPr lang="en-US" smtClean="0"/>
              <a:t>11</a:t>
            </a:fld>
            <a:endParaRPr lang="en-US"/>
          </a:p>
        </p:txBody>
      </p:sp>
    </p:spTree>
    <p:extLst>
      <p:ext uri="{BB962C8B-B14F-4D97-AF65-F5344CB8AC3E}">
        <p14:creationId xmlns:p14="http://schemas.microsoft.com/office/powerpoint/2010/main" val="419665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under diagnosed due to appearance/weight </a:t>
            </a:r>
          </a:p>
          <a:p>
            <a:endParaRPr lang="en-US" dirty="0"/>
          </a:p>
          <a:p>
            <a:r>
              <a:rPr lang="en-US" dirty="0"/>
              <a:t>Patients with an atypical presentation can be just as acute as a patient with AN</a:t>
            </a:r>
          </a:p>
          <a:p>
            <a:endParaRPr lang="en-US" dirty="0"/>
          </a:p>
          <a:p>
            <a:r>
              <a:rPr lang="en-US" dirty="0"/>
              <a:t>Removing atypical, perpetuates weight biases </a:t>
            </a:r>
          </a:p>
          <a:p>
            <a:endParaRPr lang="en-US" dirty="0"/>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12</a:t>
            </a:fld>
            <a:endParaRPr lang="en-US"/>
          </a:p>
        </p:txBody>
      </p:sp>
    </p:spTree>
    <p:extLst>
      <p:ext uri="{BB962C8B-B14F-4D97-AF65-F5344CB8AC3E}">
        <p14:creationId xmlns:p14="http://schemas.microsoft.com/office/powerpoint/2010/main" val="993401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349371"/>
            <a:ext cx="7376583" cy="1371600"/>
          </a:xfrm>
        </p:spPr>
        <p:txBody>
          <a:bodyPr lIns="0" tIns="0" rIns="0" bIns="0" anchor="t" anchorCtr="0"/>
          <a:lstStyle>
            <a:lvl1pPr>
              <a:defRPr sz="3200" b="0">
                <a:solidFill>
                  <a:srgbClr val="006877"/>
                </a:solidFill>
              </a:defRPr>
            </a:lvl1pPr>
          </a:lstStyle>
          <a:p>
            <a:r>
              <a:rPr lang="en-US"/>
              <a:t>Click to edit Master title style</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488951" y="6003668"/>
            <a:ext cx="1381163" cy="1801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r>
              <a:rPr lang="en-US"/>
              <a:t>1/18/2023</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488950" y="1686381"/>
            <a:ext cx="737658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6D0C9645-5188-48B2-B71E-AE3249508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80" y="365760"/>
            <a:ext cx="1799292" cy="1005840"/>
          </a:xfrm>
          <a:prstGeom prst="rect">
            <a:avLst/>
          </a:prstGeom>
        </p:spPr>
      </p:pic>
      <p:sp>
        <p:nvSpPr>
          <p:cNvPr id="3" name="Footer Placeholder 2">
            <a:extLst>
              <a:ext uri="{FF2B5EF4-FFF2-40B4-BE49-F238E27FC236}">
                <a16:creationId xmlns:a16="http://schemas.microsoft.com/office/drawing/2014/main" id="{90C2B488-5A7D-794D-9CE9-621F0CB48B96}"/>
              </a:ext>
            </a:extLst>
          </p:cNvPr>
          <p:cNvSpPr>
            <a:spLocks noGrp="1"/>
          </p:cNvSpPr>
          <p:nvPr>
            <p:ph type="ftr" sz="quarter" idx="15"/>
          </p:nvPr>
        </p:nvSpPr>
        <p:spPr>
          <a:xfrm>
            <a:off x="2096305" y="6000197"/>
            <a:ext cx="4813300" cy="182880"/>
          </a:xfrm>
        </p:spPr>
        <p:txBody>
          <a:bodyPr/>
          <a:lstStyle>
            <a:lvl1pPr algn="l">
              <a:defRPr sz="1600"/>
            </a:lvl1pPr>
          </a:lstStyle>
          <a:p>
            <a:r>
              <a:rPr lang="en-US"/>
              <a:t>Eating Disorders; Diagnosis and Treatment</a:t>
            </a:r>
            <a:endParaRPr lang="en-US" dirty="0"/>
          </a:p>
        </p:txBody>
      </p:sp>
      <p:sp>
        <p:nvSpPr>
          <p:cNvPr id="5" name="Slide Number Placeholder 4">
            <a:extLst>
              <a:ext uri="{FF2B5EF4-FFF2-40B4-BE49-F238E27FC236}">
                <a16:creationId xmlns:a16="http://schemas.microsoft.com/office/drawing/2014/main" id="{A6DF7201-2562-4F4A-A46A-6B58E56B8A4C}"/>
              </a:ext>
            </a:extLst>
          </p:cNvPr>
          <p:cNvSpPr>
            <a:spLocks noGrp="1"/>
          </p:cNvSpPr>
          <p:nvPr>
            <p:ph type="sldNum" sz="quarter" idx="16"/>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522851205"/>
      </p:ext>
    </p:extLst>
  </p:cSld>
  <p:clrMapOvr>
    <a:masterClrMapping/>
  </p:clrMapOvr>
  <p:extLst>
    <p:ext uri="{DCECCB84-F9BA-43D5-87BE-67443E8EF086}">
      <p15:sldGuideLst xmlns:p15="http://schemas.microsoft.com/office/powerpoint/2012/main">
        <p15:guide id="1" orient="horz" pos="1379">
          <p15:clr>
            <a:srgbClr val="FBAE40"/>
          </p15:clr>
        </p15:guide>
        <p15:guide id="2" orient="horz" pos="16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647A1BD1-79F2-4460-9208-9D6D021144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3FEBA21F-2F5E-44CF-A3DD-DABAF16087FB}"/>
              </a:ext>
            </a:extLst>
          </p:cNvPr>
          <p:cNvSpPr>
            <a:spLocks noGrp="1"/>
          </p:cNvSpPr>
          <p:nvPr>
            <p:ph type="dt" sz="half" idx="10"/>
          </p:nvPr>
        </p:nvSpPr>
        <p:spPr/>
        <p:txBody>
          <a:bodyPr/>
          <a:lstStyle/>
          <a:p>
            <a:pPr indent="-3657600"/>
            <a:r>
              <a:rPr lang="en-US"/>
              <a:t>1/18/2023</a:t>
            </a:r>
          </a:p>
        </p:txBody>
      </p:sp>
      <p:sp>
        <p:nvSpPr>
          <p:cNvPr id="9" name="Footer Placeholder 8">
            <a:extLst>
              <a:ext uri="{FF2B5EF4-FFF2-40B4-BE49-F238E27FC236}">
                <a16:creationId xmlns:a16="http://schemas.microsoft.com/office/drawing/2014/main" id="{91F7EF1A-B5E8-4D22-92C4-3988B4EB6181}"/>
              </a:ext>
            </a:extLst>
          </p:cNvPr>
          <p:cNvSpPr>
            <a:spLocks noGrp="1"/>
          </p:cNvSpPr>
          <p:nvPr>
            <p:ph type="ftr" sz="quarter" idx="11"/>
          </p:nvPr>
        </p:nvSpPr>
        <p:spPr/>
        <p:txBody>
          <a:bodyPr/>
          <a:lstStyle/>
          <a:p>
            <a:r>
              <a:rPr lang="en-US"/>
              <a:t>Eating Disorders; Diagnosis and Treatment</a:t>
            </a:r>
          </a:p>
        </p:txBody>
      </p:sp>
      <p:sp>
        <p:nvSpPr>
          <p:cNvPr id="10" name="Slide Number Placeholder 9">
            <a:extLst>
              <a:ext uri="{FF2B5EF4-FFF2-40B4-BE49-F238E27FC236}">
                <a16:creationId xmlns:a16="http://schemas.microsoft.com/office/drawing/2014/main" id="{04E93BC0-8512-45B2-920B-7E052CF03779}"/>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40975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col_heavy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28162" cy="1325563"/>
          </a:xfrm>
        </p:spPr>
        <p:txBody>
          <a:bodyPr lIns="0" tIns="0" rIns="0" bIns="0"/>
          <a:lstStyle>
            <a:lvl1pPr>
              <a:defRPr b="1">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17547698-9890-4D55-816E-AE5C275A7A6D}"/>
              </a:ext>
            </a:extLst>
          </p:cNvPr>
          <p:cNvSpPr>
            <a:spLocks noGrp="1"/>
          </p:cNvSpPr>
          <p:nvPr>
            <p:ph type="dt" sz="half" idx="15"/>
          </p:nvPr>
        </p:nvSpPr>
        <p:spPr/>
        <p:txBody>
          <a:bodyPr/>
          <a:lstStyle/>
          <a:p>
            <a:pPr indent="-3657600"/>
            <a:r>
              <a:rPr lang="en-US"/>
              <a:t>1/18/2023</a:t>
            </a:r>
          </a:p>
        </p:txBody>
      </p:sp>
      <p:sp>
        <p:nvSpPr>
          <p:cNvPr id="10" name="Footer Placeholder 9">
            <a:extLst>
              <a:ext uri="{FF2B5EF4-FFF2-40B4-BE49-F238E27FC236}">
                <a16:creationId xmlns:a16="http://schemas.microsoft.com/office/drawing/2014/main" id="{E5B62241-370C-4387-9B5C-AD5E3A929F04}"/>
              </a:ext>
            </a:extLst>
          </p:cNvPr>
          <p:cNvSpPr>
            <a:spLocks noGrp="1"/>
          </p:cNvSpPr>
          <p:nvPr>
            <p:ph type="ftr" sz="quarter" idx="16"/>
          </p:nvPr>
        </p:nvSpPr>
        <p:spPr/>
        <p:txBody>
          <a:bodyPr/>
          <a:lstStyle/>
          <a:p>
            <a:r>
              <a:rPr lang="en-US"/>
              <a:t>Eating Disorders; Diagnosis and Treatment</a:t>
            </a:r>
          </a:p>
        </p:txBody>
      </p:sp>
      <p:sp>
        <p:nvSpPr>
          <p:cNvPr id="11" name="Slide Number Placeholder 10">
            <a:extLst>
              <a:ext uri="{FF2B5EF4-FFF2-40B4-BE49-F238E27FC236}">
                <a16:creationId xmlns:a16="http://schemas.microsoft.com/office/drawing/2014/main" id="{5227BA94-4F6F-4BA5-A5CA-F3BFA36A4B0F}"/>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3795036151"/>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0"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82D9DC-66E7-4773-8A48-09148E1503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46092C70-588A-4BEF-B71E-68B2C441EAD9}"/>
              </a:ext>
            </a:extLst>
          </p:cNvPr>
          <p:cNvSpPr>
            <a:spLocks noGrp="1"/>
          </p:cNvSpPr>
          <p:nvPr>
            <p:ph type="dt" sz="half" idx="15"/>
          </p:nvPr>
        </p:nvSpPr>
        <p:spPr/>
        <p:txBody>
          <a:bodyPr/>
          <a:lstStyle/>
          <a:p>
            <a:pPr indent="-3657600"/>
            <a:r>
              <a:rPr lang="en-US"/>
              <a:t>1/18/2023</a:t>
            </a:r>
          </a:p>
        </p:txBody>
      </p:sp>
      <p:sp>
        <p:nvSpPr>
          <p:cNvPr id="9" name="Footer Placeholder 8">
            <a:extLst>
              <a:ext uri="{FF2B5EF4-FFF2-40B4-BE49-F238E27FC236}">
                <a16:creationId xmlns:a16="http://schemas.microsoft.com/office/drawing/2014/main" id="{B21D6B99-9BE4-44D7-BE1D-119B0C00D2EF}"/>
              </a:ext>
            </a:extLst>
          </p:cNvPr>
          <p:cNvSpPr>
            <a:spLocks noGrp="1"/>
          </p:cNvSpPr>
          <p:nvPr>
            <p:ph type="ftr" sz="quarter" idx="16"/>
          </p:nvPr>
        </p:nvSpPr>
        <p:spPr/>
        <p:txBody>
          <a:bodyPr/>
          <a:lstStyle/>
          <a:p>
            <a:r>
              <a:rPr lang="en-US"/>
              <a:t>Eating Disorders; Diagnosis and Treatment</a:t>
            </a:r>
          </a:p>
        </p:txBody>
      </p:sp>
      <p:sp>
        <p:nvSpPr>
          <p:cNvPr id="11" name="Slide Number Placeholder 10">
            <a:extLst>
              <a:ext uri="{FF2B5EF4-FFF2-40B4-BE49-F238E27FC236}">
                <a16:creationId xmlns:a16="http://schemas.microsoft.com/office/drawing/2014/main" id="{EED1CB70-94F9-4189-AEF2-4599AFECF57F}"/>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47173394"/>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487680"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5609167" y="2240280"/>
            <a:ext cx="48158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FC6C271A-6DC9-43C0-931C-45037A744A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AF31AB8E-E36E-4651-87C5-A3F2AEF1AB56}"/>
              </a:ext>
            </a:extLst>
          </p:cNvPr>
          <p:cNvSpPr>
            <a:spLocks noGrp="1"/>
          </p:cNvSpPr>
          <p:nvPr>
            <p:ph type="dt" sz="half" idx="15"/>
          </p:nvPr>
        </p:nvSpPr>
        <p:spPr/>
        <p:txBody>
          <a:bodyPr/>
          <a:lstStyle/>
          <a:p>
            <a:pPr indent="-3657600"/>
            <a:r>
              <a:rPr lang="en-US"/>
              <a:t>1/18/2023</a:t>
            </a:r>
          </a:p>
        </p:txBody>
      </p:sp>
      <p:sp>
        <p:nvSpPr>
          <p:cNvPr id="7" name="Footer Placeholder 6">
            <a:extLst>
              <a:ext uri="{FF2B5EF4-FFF2-40B4-BE49-F238E27FC236}">
                <a16:creationId xmlns:a16="http://schemas.microsoft.com/office/drawing/2014/main" id="{558F341B-CA44-4FBB-AFEE-88FE04E3EB48}"/>
              </a:ext>
            </a:extLst>
          </p:cNvPr>
          <p:cNvSpPr>
            <a:spLocks noGrp="1"/>
          </p:cNvSpPr>
          <p:nvPr>
            <p:ph type="ftr" sz="quarter" idx="16"/>
          </p:nvPr>
        </p:nvSpPr>
        <p:spPr/>
        <p:txBody>
          <a:bodyPr/>
          <a:lstStyle/>
          <a:p>
            <a:r>
              <a:rPr lang="en-US"/>
              <a:t>Eating Disorders; Diagnosis and Treatment</a:t>
            </a:r>
          </a:p>
        </p:txBody>
      </p:sp>
      <p:sp>
        <p:nvSpPr>
          <p:cNvPr id="11" name="Slide Number Placeholder 10">
            <a:extLst>
              <a:ext uri="{FF2B5EF4-FFF2-40B4-BE49-F238E27FC236}">
                <a16:creationId xmlns:a16="http://schemas.microsoft.com/office/drawing/2014/main" id="{3B5F24D8-D7B8-4698-B358-405330764E60}"/>
              </a:ext>
            </a:extLst>
          </p:cNvPr>
          <p:cNvSpPr>
            <a:spLocks noGrp="1"/>
          </p:cNvSpPr>
          <p:nvPr>
            <p:ph type="sldNum" sz="quarter" idx="17"/>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75641831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col_sidebar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6888481" y="2240280"/>
            <a:ext cx="4818804"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52455E8-7C0D-4FE5-A48C-73288E448D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9F8A9BE0-D9E2-4B42-B6D7-405B6A6DC2B1}"/>
              </a:ext>
            </a:extLst>
          </p:cNvPr>
          <p:cNvSpPr>
            <a:spLocks noGrp="1"/>
          </p:cNvSpPr>
          <p:nvPr>
            <p:ph type="dt" sz="half" idx="16"/>
          </p:nvPr>
        </p:nvSpPr>
        <p:spPr/>
        <p:txBody>
          <a:bodyPr/>
          <a:lstStyle/>
          <a:p>
            <a:pPr indent="-3657600"/>
            <a:r>
              <a:rPr lang="en-US"/>
              <a:t>1/18/2023</a:t>
            </a:r>
          </a:p>
        </p:txBody>
      </p:sp>
      <p:sp>
        <p:nvSpPr>
          <p:cNvPr id="7" name="Footer Placeholder 6">
            <a:extLst>
              <a:ext uri="{FF2B5EF4-FFF2-40B4-BE49-F238E27FC236}">
                <a16:creationId xmlns:a16="http://schemas.microsoft.com/office/drawing/2014/main" id="{36E8AEBE-02F2-499E-BA53-9CC8D5AA713F}"/>
              </a:ext>
            </a:extLst>
          </p:cNvPr>
          <p:cNvSpPr>
            <a:spLocks noGrp="1"/>
          </p:cNvSpPr>
          <p:nvPr>
            <p:ph type="ftr" sz="quarter" idx="17"/>
          </p:nvPr>
        </p:nvSpPr>
        <p:spPr/>
        <p:txBody>
          <a:bodyPr/>
          <a:lstStyle/>
          <a:p>
            <a:r>
              <a:rPr lang="en-US"/>
              <a:t>Eating Disorders; Diagnosis and Treatment</a:t>
            </a:r>
          </a:p>
        </p:txBody>
      </p:sp>
      <p:sp>
        <p:nvSpPr>
          <p:cNvPr id="11" name="Slide Number Placeholder 10">
            <a:extLst>
              <a:ext uri="{FF2B5EF4-FFF2-40B4-BE49-F238E27FC236}">
                <a16:creationId xmlns:a16="http://schemas.microsoft.com/office/drawing/2014/main" id="{375870A5-13D2-4572-A460-495B46762110}"/>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80185636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F915CA-EFC0-462A-B011-E90177DE4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6466997-8AD9-41F7-A15E-CF4823028290}"/>
              </a:ext>
            </a:extLst>
          </p:cNvPr>
          <p:cNvSpPr>
            <a:spLocks noGrp="1"/>
          </p:cNvSpPr>
          <p:nvPr>
            <p:ph type="dt" sz="half" idx="16"/>
          </p:nvPr>
        </p:nvSpPr>
        <p:spPr/>
        <p:txBody>
          <a:bodyPr/>
          <a:lstStyle/>
          <a:p>
            <a:pPr indent="-3657600"/>
            <a:r>
              <a:rPr lang="en-US"/>
              <a:t>1/18/2023</a:t>
            </a:r>
          </a:p>
        </p:txBody>
      </p:sp>
      <p:sp>
        <p:nvSpPr>
          <p:cNvPr id="7" name="Footer Placeholder 6">
            <a:extLst>
              <a:ext uri="{FF2B5EF4-FFF2-40B4-BE49-F238E27FC236}">
                <a16:creationId xmlns:a16="http://schemas.microsoft.com/office/drawing/2014/main" id="{C74726E4-A9FC-4EF4-978C-A3C55F66C8BB}"/>
              </a:ext>
            </a:extLst>
          </p:cNvPr>
          <p:cNvSpPr>
            <a:spLocks noGrp="1"/>
          </p:cNvSpPr>
          <p:nvPr>
            <p:ph type="ftr" sz="quarter" idx="17"/>
          </p:nvPr>
        </p:nvSpPr>
        <p:spPr/>
        <p:txBody>
          <a:bodyPr/>
          <a:lstStyle/>
          <a:p>
            <a:r>
              <a:rPr lang="en-US"/>
              <a:t>Eating Disorders; Diagnosis and Treatment</a:t>
            </a:r>
          </a:p>
        </p:txBody>
      </p:sp>
      <p:sp>
        <p:nvSpPr>
          <p:cNvPr id="11" name="Slide Number Placeholder 10">
            <a:extLst>
              <a:ext uri="{FF2B5EF4-FFF2-40B4-BE49-F238E27FC236}">
                <a16:creationId xmlns:a16="http://schemas.microsoft.com/office/drawing/2014/main"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00565957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a:t>1/18/2023</a:t>
            </a:r>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a:t>Eating Disorders; Diagnosis and Treatment</a:t>
            </a:r>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970906077"/>
      </p:ext>
    </p:extLst>
  </p:cSld>
  <p:clrMap bg1="lt1" tx1="dk1" bg2="lt2" tx2="dk2" accent1="accent1" accent2="accent2" accent3="accent3" accent4="accent4" accent5="accent5" accent6="accent6" hlink="hlink" folHlink="folHlink"/>
  <p:sldLayoutIdLst>
    <p:sldLayoutId id="2147483705" r:id="rId1"/>
    <p:sldLayoutId id="2147483709" r:id="rId2"/>
    <p:sldLayoutId id="2147483710" r:id="rId3"/>
    <p:sldLayoutId id="2147483711" r:id="rId4"/>
    <p:sldLayoutId id="2147483712" r:id="rId5"/>
    <p:sldLayoutId id="2147483713" r:id="rId6"/>
    <p:sldLayoutId id="2147483715" r:id="rId7"/>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5" userDrawn="1">
          <p15:clr>
            <a:srgbClr val="F26B43"/>
          </p15:clr>
        </p15:guide>
        <p15:guide id="2" pos="308" userDrawn="1">
          <p15:clr>
            <a:srgbClr val="F26B43"/>
          </p15:clr>
        </p15:guide>
        <p15:guide id="3" pos="925" userDrawn="1">
          <p15:clr>
            <a:srgbClr val="F26B43"/>
          </p15:clr>
        </p15:guide>
        <p15:guide id="4" pos="1112" userDrawn="1">
          <p15:clr>
            <a:srgbClr val="F26B43"/>
          </p15:clr>
        </p15:guide>
        <p15:guide id="5" pos="1729" userDrawn="1">
          <p15:clr>
            <a:srgbClr val="F26B43"/>
          </p15:clr>
        </p15:guide>
        <p15:guide id="6" pos="1917" userDrawn="1">
          <p15:clr>
            <a:srgbClr val="F26B43"/>
          </p15:clr>
        </p15:guide>
        <p15:guide id="7" pos="2535" userDrawn="1">
          <p15:clr>
            <a:srgbClr val="F26B43"/>
          </p15:clr>
        </p15:guide>
        <p15:guide id="8" pos="3343" userDrawn="1">
          <p15:clr>
            <a:srgbClr val="F26B43"/>
          </p15:clr>
        </p15:guide>
        <p15:guide id="9" pos="3533" userDrawn="1">
          <p15:clr>
            <a:srgbClr val="F26B43"/>
          </p15:clr>
        </p15:guide>
        <p15:guide id="10" pos="4151" userDrawn="1">
          <p15:clr>
            <a:srgbClr val="F26B43"/>
          </p15:clr>
        </p15:guide>
        <p15:guide id="11" pos="7373" userDrawn="1">
          <p15:clr>
            <a:srgbClr val="F26B43"/>
          </p15:clr>
        </p15:guide>
        <p15:guide id="12" pos="4341" userDrawn="1">
          <p15:clr>
            <a:srgbClr val="F26B43"/>
          </p15:clr>
        </p15:guide>
        <p15:guide id="13" pos="4955" userDrawn="1">
          <p15:clr>
            <a:srgbClr val="F26B43"/>
          </p15:clr>
        </p15:guide>
        <p15:guide id="14" pos="5145" userDrawn="1">
          <p15:clr>
            <a:srgbClr val="F26B43"/>
          </p15:clr>
        </p15:guide>
        <p15:guide id="15" pos="5763" userDrawn="1">
          <p15:clr>
            <a:srgbClr val="F26B43"/>
          </p15:clr>
        </p15:guide>
        <p15:guide id="16" pos="6761" userDrawn="1">
          <p15:clr>
            <a:srgbClr val="F26B43"/>
          </p15:clr>
        </p15:guide>
        <p15:guide id="17" pos="6565" userDrawn="1">
          <p15:clr>
            <a:srgbClr val="F26B43"/>
          </p15:clr>
        </p15:guide>
        <p15:guide id="18" pos="5953" userDrawn="1">
          <p15:clr>
            <a:srgbClr val="F26B43"/>
          </p15:clr>
        </p15:guide>
        <p15:guide id="19" orient="horz" pos="4176" userDrawn="1">
          <p15:clr>
            <a:srgbClr val="F26B43"/>
          </p15:clr>
        </p15:guide>
        <p15:guide id="20"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www.jenniferrollin.com/" TargetMode="External"/><Relationship Id="rId3" Type="http://schemas.openxmlformats.org/officeDocument/2006/relationships/hyperlink" Target="http://www.eatingrecovery.com/" TargetMode="External"/><Relationship Id="rId7" Type="http://schemas.openxmlformats.org/officeDocument/2006/relationships/hyperlink" Target="http://www.keltyeatingdisorders.ca/" TargetMode="External"/><Relationship Id="rId2" Type="http://schemas.openxmlformats.org/officeDocument/2006/relationships/hyperlink" Target="http://www.eatingdisorder.org/" TargetMode="External"/><Relationship Id="rId1" Type="http://schemas.openxmlformats.org/officeDocument/2006/relationships/slideLayout" Target="../slideLayouts/slideLayout4.xml"/><Relationship Id="rId6" Type="http://schemas.openxmlformats.org/officeDocument/2006/relationships/hyperlink" Target="http://www.waldeneatingdisorders.come/" TargetMode="External"/><Relationship Id="rId5" Type="http://schemas.openxmlformats.org/officeDocument/2006/relationships/hyperlink" Target="http://www.nationaleatingdisorders.org/" TargetMode="External"/><Relationship Id="rId10" Type="http://schemas.openxmlformats.org/officeDocument/2006/relationships/hyperlink" Target="http://www.npr.org/" TargetMode="External"/><Relationship Id="rId4" Type="http://schemas.openxmlformats.org/officeDocument/2006/relationships/hyperlink" Target="http://www.castlewoodtc.com/" TargetMode="External"/><Relationship Id="rId9" Type="http://schemas.openxmlformats.org/officeDocument/2006/relationships/hyperlink" Target="http://www.medain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7FDA-A125-CD4A-ADBA-4A30F781C95A}"/>
              </a:ext>
            </a:extLst>
          </p:cNvPr>
          <p:cNvSpPr>
            <a:spLocks noGrp="1"/>
          </p:cNvSpPr>
          <p:nvPr>
            <p:ph type="title"/>
          </p:nvPr>
        </p:nvSpPr>
        <p:spPr>
          <a:xfrm>
            <a:off x="488951" y="1762699"/>
            <a:ext cx="7749980" cy="1353725"/>
          </a:xfrm>
        </p:spPr>
        <p:txBody>
          <a:bodyPr/>
          <a:lstStyle/>
          <a:p>
            <a:br>
              <a:rPr lang="en-US" dirty="0"/>
            </a:br>
            <a:r>
              <a:rPr lang="en-US" dirty="0"/>
              <a:t>Eating Disorders</a:t>
            </a:r>
            <a:br>
              <a:rPr lang="en-US" dirty="0"/>
            </a:br>
            <a:r>
              <a:rPr lang="en-US" dirty="0"/>
              <a:t>Diagnosis and Treatment  </a:t>
            </a:r>
          </a:p>
        </p:txBody>
      </p:sp>
      <p:sp>
        <p:nvSpPr>
          <p:cNvPr id="4" name="Text Placeholder 3">
            <a:extLst>
              <a:ext uri="{FF2B5EF4-FFF2-40B4-BE49-F238E27FC236}">
                <a16:creationId xmlns:a16="http://schemas.microsoft.com/office/drawing/2014/main" id="{C055E6CD-FE91-1B46-B6CC-A62E0762C394}"/>
              </a:ext>
            </a:extLst>
          </p:cNvPr>
          <p:cNvSpPr>
            <a:spLocks noGrp="1"/>
          </p:cNvSpPr>
          <p:nvPr>
            <p:ph type="body" sz="quarter" idx="13"/>
          </p:nvPr>
        </p:nvSpPr>
        <p:spPr>
          <a:xfrm>
            <a:off x="488951" y="3429000"/>
            <a:ext cx="7376583" cy="801884"/>
          </a:xfrm>
        </p:spPr>
        <p:txBody>
          <a:bodyPr/>
          <a:lstStyle/>
          <a:p>
            <a:r>
              <a:rPr lang="en-US" dirty="0"/>
              <a:t>Presented by: Shannon Murray, LCSW</a:t>
            </a:r>
          </a:p>
          <a:p>
            <a:r>
              <a:rPr lang="en-US" dirty="0"/>
              <a:t>Pediatric Outpatient Services and The Eating Disorders Program</a:t>
            </a:r>
          </a:p>
          <a:p>
            <a:r>
              <a:rPr lang="en-US" dirty="0"/>
              <a:t>Northern Light Acadia Hospital </a:t>
            </a:r>
          </a:p>
        </p:txBody>
      </p:sp>
    </p:spTree>
    <p:extLst>
      <p:ext uri="{BB962C8B-B14F-4D97-AF65-F5344CB8AC3E}">
        <p14:creationId xmlns:p14="http://schemas.microsoft.com/office/powerpoint/2010/main" val="29208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Bulimia Nervosa </a:t>
            </a:r>
          </a:p>
        </p:txBody>
      </p:sp>
      <p:sp>
        <p:nvSpPr>
          <p:cNvPr id="3" name="Date Placeholder 2">
            <a:extLst>
              <a:ext uri="{FF2B5EF4-FFF2-40B4-BE49-F238E27FC236}">
                <a16:creationId xmlns:a16="http://schemas.microsoft.com/office/drawing/2014/main" id="{20B8E2CC-BA0D-4E0E-8256-1D4F34905CE0}"/>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BDC17938-5093-4A12-B51C-187A7364B790}"/>
              </a:ext>
            </a:extLst>
          </p:cNvPr>
          <p:cNvSpPr>
            <a:spLocks noGrp="1"/>
          </p:cNvSpPr>
          <p:nvPr>
            <p:ph type="ftr" sz="quarter" idx="16"/>
          </p:nvPr>
        </p:nvSpPr>
        <p:spPr/>
        <p:txBody>
          <a:bodyPr/>
          <a:lstStyle/>
          <a:p>
            <a:r>
              <a:rPr lang="en-US"/>
              <a:t>Eating Disorders; Diagnosis and Treatment</a:t>
            </a:r>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10</a:t>
            </a:fld>
            <a:endParaRPr lang="en-US"/>
          </a:p>
        </p:txBody>
      </p:sp>
      <p:sp>
        <p:nvSpPr>
          <p:cNvPr id="15" name="TextBox 14">
            <a:extLst>
              <a:ext uri="{FF2B5EF4-FFF2-40B4-BE49-F238E27FC236}">
                <a16:creationId xmlns:a16="http://schemas.microsoft.com/office/drawing/2014/main" id="{1F4F8D5A-71F9-4013-81A8-3524665DA149}"/>
              </a:ext>
            </a:extLst>
          </p:cNvPr>
          <p:cNvSpPr txBox="1"/>
          <p:nvPr/>
        </p:nvSpPr>
        <p:spPr>
          <a:xfrm>
            <a:off x="493776" y="1949113"/>
            <a:ext cx="1311442" cy="400110"/>
          </a:xfrm>
          <a:prstGeom prst="rect">
            <a:avLst/>
          </a:prstGeom>
          <a:noFill/>
        </p:spPr>
        <p:txBody>
          <a:bodyPr wrap="square" rtlCol="0">
            <a:spAutoFit/>
          </a:bodyPr>
          <a:lstStyle/>
          <a:p>
            <a:r>
              <a:rPr lang="en-US" sz="2000" b="1" dirty="0">
                <a:solidFill>
                  <a:srgbClr val="006877"/>
                </a:solidFill>
              </a:rPr>
              <a:t>What is it?</a:t>
            </a:r>
          </a:p>
        </p:txBody>
      </p:sp>
      <p:sp>
        <p:nvSpPr>
          <p:cNvPr id="16" name="TextBox 15">
            <a:extLst>
              <a:ext uri="{FF2B5EF4-FFF2-40B4-BE49-F238E27FC236}">
                <a16:creationId xmlns:a16="http://schemas.microsoft.com/office/drawing/2014/main" id="{B71BD707-655E-46D5-A362-B4A27D786388}"/>
              </a:ext>
            </a:extLst>
          </p:cNvPr>
          <p:cNvSpPr txBox="1"/>
          <p:nvPr/>
        </p:nvSpPr>
        <p:spPr>
          <a:xfrm>
            <a:off x="493776" y="2318445"/>
            <a:ext cx="49829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Cyclical pattern</a:t>
            </a:r>
          </a:p>
          <a:p>
            <a:pPr marL="285750" indent="-285750">
              <a:buFont typeface="Arial" panose="020B0604020202020204" pitchFamily="34" charset="0"/>
              <a:buChar char="•"/>
            </a:pPr>
            <a:r>
              <a:rPr lang="en-US" dirty="0"/>
              <a:t>Recurrent binging episodes WITH compensatory behaviors to counteract weight gain </a:t>
            </a:r>
          </a:p>
          <a:p>
            <a:pPr marL="285750" indent="-285750">
              <a:buFont typeface="Arial" panose="020B0604020202020204" pitchFamily="34" charset="0"/>
              <a:buChar char="•"/>
            </a:pPr>
            <a:r>
              <a:rPr lang="en-US" dirty="0"/>
              <a:t>Occurs at least 1x/week for 3 months</a:t>
            </a:r>
          </a:p>
        </p:txBody>
      </p:sp>
      <p:sp>
        <p:nvSpPr>
          <p:cNvPr id="17" name="TextBox 16">
            <a:extLst>
              <a:ext uri="{FF2B5EF4-FFF2-40B4-BE49-F238E27FC236}">
                <a16:creationId xmlns:a16="http://schemas.microsoft.com/office/drawing/2014/main" id="{A55A40D9-A1CC-43B6-8BEA-DFA672708F7F}"/>
              </a:ext>
            </a:extLst>
          </p:cNvPr>
          <p:cNvSpPr txBox="1"/>
          <p:nvPr/>
        </p:nvSpPr>
        <p:spPr>
          <a:xfrm>
            <a:off x="506289" y="3607188"/>
            <a:ext cx="1311442" cy="400110"/>
          </a:xfrm>
          <a:prstGeom prst="rect">
            <a:avLst/>
          </a:prstGeom>
          <a:noFill/>
        </p:spPr>
        <p:txBody>
          <a:bodyPr wrap="square" rtlCol="0">
            <a:spAutoFit/>
          </a:bodyPr>
          <a:lstStyle/>
          <a:p>
            <a:r>
              <a:rPr lang="en-US" sz="2000" b="1" dirty="0">
                <a:solidFill>
                  <a:srgbClr val="006877"/>
                </a:solidFill>
              </a:rPr>
              <a:t>Statistics</a:t>
            </a:r>
            <a:endParaRPr lang="en-US" b="1" dirty="0">
              <a:solidFill>
                <a:srgbClr val="006877"/>
              </a:solidFill>
            </a:endParaRPr>
          </a:p>
        </p:txBody>
      </p:sp>
      <p:sp>
        <p:nvSpPr>
          <p:cNvPr id="18" name="TextBox 17">
            <a:extLst>
              <a:ext uri="{FF2B5EF4-FFF2-40B4-BE49-F238E27FC236}">
                <a16:creationId xmlns:a16="http://schemas.microsoft.com/office/drawing/2014/main" id="{C433B727-A176-4305-B5FE-B153BC2D8BA0}"/>
              </a:ext>
            </a:extLst>
          </p:cNvPr>
          <p:cNvSpPr txBox="1"/>
          <p:nvPr/>
        </p:nvSpPr>
        <p:spPr>
          <a:xfrm>
            <a:off x="493776" y="4007298"/>
            <a:ext cx="481215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At any given point in time, 1.0% of young women and 0.1% of young men will meet diagnostic criteria for Bulimia Nervosa.</a:t>
            </a:r>
          </a:p>
        </p:txBody>
      </p:sp>
      <p:sp>
        <p:nvSpPr>
          <p:cNvPr id="20" name="Rectangle 19">
            <a:extLst>
              <a:ext uri="{FF2B5EF4-FFF2-40B4-BE49-F238E27FC236}">
                <a16:creationId xmlns:a16="http://schemas.microsoft.com/office/drawing/2014/main" id="{824AD2F8-7087-42CA-906C-45155653B926}"/>
              </a:ext>
            </a:extLst>
          </p:cNvPr>
          <p:cNvSpPr/>
          <p:nvPr/>
        </p:nvSpPr>
        <p:spPr>
          <a:xfrm>
            <a:off x="5608638" y="2039575"/>
            <a:ext cx="5440291" cy="35430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41738-C491-45C7-A6BA-BEEA75097E4B}"/>
              </a:ext>
            </a:extLst>
          </p:cNvPr>
          <p:cNvSpPr txBox="1"/>
          <p:nvPr/>
        </p:nvSpPr>
        <p:spPr>
          <a:xfrm>
            <a:off x="6264026" y="2190568"/>
            <a:ext cx="4693805" cy="523220"/>
          </a:xfrm>
          <a:prstGeom prst="rect">
            <a:avLst/>
          </a:prstGeom>
          <a:noFill/>
        </p:spPr>
        <p:txBody>
          <a:bodyPr wrap="square" rtlCol="0">
            <a:spAutoFit/>
          </a:bodyPr>
          <a:lstStyle/>
          <a:p>
            <a:r>
              <a:rPr lang="en-US" sz="2800" dirty="0">
                <a:solidFill>
                  <a:schemeClr val="bg1"/>
                </a:solidFill>
              </a:rPr>
              <a:t>Warning signs and symptoms</a:t>
            </a:r>
          </a:p>
        </p:txBody>
      </p:sp>
      <p:grpSp>
        <p:nvGrpSpPr>
          <p:cNvPr id="24" name="Group 23">
            <a:extLst>
              <a:ext uri="{FF2B5EF4-FFF2-40B4-BE49-F238E27FC236}">
                <a16:creationId xmlns:a16="http://schemas.microsoft.com/office/drawing/2014/main" id="{6B315097-0594-4B42-BE26-782C951EDF0E}"/>
              </a:ext>
            </a:extLst>
          </p:cNvPr>
          <p:cNvGrpSpPr/>
          <p:nvPr/>
        </p:nvGrpSpPr>
        <p:grpSpPr>
          <a:xfrm>
            <a:off x="5890320" y="2170166"/>
            <a:ext cx="249798" cy="500519"/>
            <a:chOff x="6316579" y="2887579"/>
            <a:chExt cx="721895" cy="1501541"/>
          </a:xfrm>
          <a:solidFill>
            <a:schemeClr val="bg1"/>
          </a:solidFill>
        </p:grpSpPr>
        <p:sp>
          <p:nvSpPr>
            <p:cNvPr id="22" name="Isosceles Triangle 21">
              <a:extLst>
                <a:ext uri="{FF2B5EF4-FFF2-40B4-BE49-F238E27FC236}">
                  <a16:creationId xmlns:a16="http://schemas.microsoft.com/office/drawing/2014/main" id="{FE3F488A-7880-43FB-907F-FB0560F20A7E}"/>
                </a:ext>
              </a:extLst>
            </p:cNvPr>
            <p:cNvSpPr/>
            <p:nvPr/>
          </p:nvSpPr>
          <p:spPr>
            <a:xfrm rot="10800000">
              <a:off x="6316579" y="2887579"/>
              <a:ext cx="721895" cy="103243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827A46-DCE2-4FC1-B7B0-04B4E31600BA}"/>
                </a:ext>
              </a:extLst>
            </p:cNvPr>
            <p:cNvSpPr/>
            <p:nvPr/>
          </p:nvSpPr>
          <p:spPr>
            <a:xfrm>
              <a:off x="6521115" y="4104678"/>
              <a:ext cx="312821" cy="2844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842C7B1-A42A-47CC-8C22-BDFACAA85DB3}"/>
              </a:ext>
            </a:extLst>
          </p:cNvPr>
          <p:cNvSpPr txBox="1"/>
          <p:nvPr/>
        </p:nvSpPr>
        <p:spPr>
          <a:xfrm>
            <a:off x="5882871" y="2822462"/>
            <a:ext cx="5166058"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Low to abnormal labs</a:t>
            </a:r>
          </a:p>
          <a:p>
            <a:pPr marL="285750" indent="-285750">
              <a:buFont typeface="Arial" panose="020B0604020202020204" pitchFamily="34" charset="0"/>
              <a:buChar char="•"/>
            </a:pPr>
            <a:r>
              <a:rPr lang="en-US" dirty="0">
                <a:solidFill>
                  <a:schemeClr val="bg1"/>
                </a:solidFill>
                <a:ea typeface="Arial Unicode MS" panose="020B0604020202020204" pitchFamily="34" charset="-128"/>
                <a:cs typeface="Arial Unicode MS" panose="020B0604020202020204" pitchFamily="34" charset="-128"/>
              </a:rPr>
              <a:t>Russell’s sign </a:t>
            </a:r>
          </a:p>
          <a:p>
            <a:pPr marL="285750" indent="-285750">
              <a:buFont typeface="Arial" panose="020B0604020202020204" pitchFamily="34" charset="0"/>
              <a:buChar char="•"/>
            </a:pPr>
            <a:r>
              <a:rPr lang="en-US" dirty="0">
                <a:solidFill>
                  <a:schemeClr val="bg1"/>
                </a:solidFill>
              </a:rPr>
              <a:t>Tooth decay</a:t>
            </a:r>
          </a:p>
          <a:p>
            <a:pPr marL="285750" indent="-285750">
              <a:buFont typeface="Arial" panose="020B0604020202020204" pitchFamily="34" charset="0"/>
              <a:buChar char="•"/>
            </a:pPr>
            <a:r>
              <a:rPr lang="en-US" dirty="0">
                <a:solidFill>
                  <a:schemeClr val="bg1"/>
                </a:solidFill>
              </a:rPr>
              <a:t>Acid reflux</a:t>
            </a:r>
          </a:p>
          <a:p>
            <a:pPr marL="285750" indent="-285750">
              <a:buFont typeface="Arial" panose="020B0604020202020204" pitchFamily="34" charset="0"/>
              <a:buChar char="•"/>
            </a:pPr>
            <a:r>
              <a:rPr lang="en-US" dirty="0">
                <a:solidFill>
                  <a:schemeClr val="bg1"/>
                </a:solidFill>
              </a:rPr>
              <a:t>Dehydration</a:t>
            </a:r>
          </a:p>
          <a:p>
            <a:pPr marL="285750" indent="-285750">
              <a:buFont typeface="Arial" panose="020B0604020202020204" pitchFamily="34" charset="0"/>
              <a:buChar char="•"/>
            </a:pPr>
            <a:r>
              <a:rPr lang="en-US" dirty="0">
                <a:solidFill>
                  <a:schemeClr val="bg1"/>
                </a:solidFill>
              </a:rPr>
              <a:t>Sore throat and hoarse voice </a:t>
            </a:r>
          </a:p>
          <a:p>
            <a:pPr marL="285750" indent="-285750">
              <a:buFont typeface="Arial" panose="020B0604020202020204" pitchFamily="34" charset="0"/>
              <a:buChar char="•"/>
            </a:pPr>
            <a:r>
              <a:rPr lang="en-US" dirty="0">
                <a:solidFill>
                  <a:schemeClr val="bg1"/>
                </a:solidFill>
              </a:rPr>
              <a:t>Extreme mood swings</a:t>
            </a:r>
          </a:p>
          <a:p>
            <a:pPr marL="285750" indent="-285750">
              <a:buFont typeface="Arial" panose="020B0604020202020204" pitchFamily="34" charset="0"/>
              <a:buChar char="•"/>
            </a:pPr>
            <a:r>
              <a:rPr lang="en-US" dirty="0">
                <a:solidFill>
                  <a:schemeClr val="bg1"/>
                </a:solidFill>
              </a:rPr>
              <a:t>Drinks excessive amounts of water or non-caloric beverages</a:t>
            </a:r>
          </a:p>
        </p:txBody>
      </p:sp>
      <p:sp>
        <p:nvSpPr>
          <p:cNvPr id="27" name="TextBox 26">
            <a:extLst>
              <a:ext uri="{FF2B5EF4-FFF2-40B4-BE49-F238E27FC236}">
                <a16:creationId xmlns:a16="http://schemas.microsoft.com/office/drawing/2014/main" id="{901FA745-4606-4BB4-A8E5-97AE8DF30EA6}"/>
              </a:ext>
            </a:extLst>
          </p:cNvPr>
          <p:cNvSpPr txBox="1"/>
          <p:nvPr/>
        </p:nvSpPr>
        <p:spPr>
          <a:xfrm>
            <a:off x="584012" y="5330738"/>
            <a:ext cx="4631677" cy="646331"/>
          </a:xfrm>
          <a:prstGeom prst="rect">
            <a:avLst/>
          </a:prstGeom>
          <a:noFill/>
        </p:spPr>
        <p:txBody>
          <a:bodyPr wrap="square" rtlCol="0">
            <a:spAutoFit/>
          </a:bodyPr>
          <a:lstStyle/>
          <a:p>
            <a:r>
              <a:rPr lang="en-US" i="1" dirty="0"/>
              <a:t>Individuals with Bulimia Nervosa are often of average weight and deny physical symptoms. </a:t>
            </a:r>
          </a:p>
        </p:txBody>
      </p:sp>
    </p:spTree>
    <p:extLst>
      <p:ext uri="{BB962C8B-B14F-4D97-AF65-F5344CB8AC3E}">
        <p14:creationId xmlns:p14="http://schemas.microsoft.com/office/powerpoint/2010/main" val="127816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Other Specified Feeding or Eating Disorder</a:t>
            </a:r>
          </a:p>
        </p:txBody>
      </p:sp>
      <p:sp>
        <p:nvSpPr>
          <p:cNvPr id="3" name="Date Placeholder 2">
            <a:extLst>
              <a:ext uri="{FF2B5EF4-FFF2-40B4-BE49-F238E27FC236}">
                <a16:creationId xmlns:a16="http://schemas.microsoft.com/office/drawing/2014/main" id="{20B8E2CC-BA0D-4E0E-8256-1D4F34905CE0}"/>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BDC17938-5093-4A12-B51C-187A7364B790}"/>
              </a:ext>
            </a:extLst>
          </p:cNvPr>
          <p:cNvSpPr>
            <a:spLocks noGrp="1"/>
          </p:cNvSpPr>
          <p:nvPr>
            <p:ph type="ftr" sz="quarter" idx="16"/>
          </p:nvPr>
        </p:nvSpPr>
        <p:spPr/>
        <p:txBody>
          <a:bodyPr/>
          <a:lstStyle/>
          <a:p>
            <a:r>
              <a:rPr lang="en-US"/>
              <a:t>Eating Disorders; Diagnosis and Treatment</a:t>
            </a:r>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11</a:t>
            </a:fld>
            <a:endParaRPr lang="en-US"/>
          </a:p>
        </p:txBody>
      </p:sp>
      <p:sp>
        <p:nvSpPr>
          <p:cNvPr id="16" name="TextBox 15">
            <a:extLst>
              <a:ext uri="{FF2B5EF4-FFF2-40B4-BE49-F238E27FC236}">
                <a16:creationId xmlns:a16="http://schemas.microsoft.com/office/drawing/2014/main" id="{B71BD707-655E-46D5-A362-B4A27D786388}"/>
              </a:ext>
            </a:extLst>
          </p:cNvPr>
          <p:cNvSpPr txBox="1"/>
          <p:nvPr/>
        </p:nvSpPr>
        <p:spPr>
          <a:xfrm>
            <a:off x="493776" y="2256094"/>
            <a:ext cx="5114862"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6877"/>
                </a:solidFill>
              </a:rPr>
              <a:t>Atypical Anorexia</a:t>
            </a:r>
          </a:p>
          <a:p>
            <a:pPr marL="285750" indent="-285750">
              <a:buFont typeface="Arial" panose="020B0604020202020204" pitchFamily="34" charset="0"/>
              <a:buChar char="•"/>
            </a:pPr>
            <a:r>
              <a:rPr lang="en-US" sz="2400" dirty="0">
                <a:solidFill>
                  <a:srgbClr val="006877"/>
                </a:solidFill>
              </a:rPr>
              <a:t>Bulimia Nervosa, lower frequency or short amount of time</a:t>
            </a:r>
          </a:p>
          <a:p>
            <a:pPr marL="285750" indent="-285750">
              <a:buFont typeface="Arial" panose="020B0604020202020204" pitchFamily="34" charset="0"/>
              <a:buChar char="•"/>
            </a:pPr>
            <a:r>
              <a:rPr lang="en-US" sz="2400" dirty="0">
                <a:solidFill>
                  <a:srgbClr val="006877"/>
                </a:solidFill>
              </a:rPr>
              <a:t>Binge Eating Disorder, lower frequency or short amount of time</a:t>
            </a:r>
          </a:p>
          <a:p>
            <a:pPr marL="285750" indent="-285750">
              <a:buFont typeface="Arial" panose="020B0604020202020204" pitchFamily="34" charset="0"/>
              <a:buChar char="•"/>
            </a:pPr>
            <a:r>
              <a:rPr lang="en-US" sz="2400" dirty="0">
                <a:solidFill>
                  <a:srgbClr val="006877"/>
                </a:solidFill>
              </a:rPr>
              <a:t>Purging Disorder</a:t>
            </a:r>
          </a:p>
          <a:p>
            <a:pPr marL="285750" indent="-285750">
              <a:buFont typeface="Arial" panose="020B0604020202020204" pitchFamily="34" charset="0"/>
              <a:buChar char="•"/>
            </a:pPr>
            <a:r>
              <a:rPr lang="en-US" sz="2400" dirty="0">
                <a:solidFill>
                  <a:srgbClr val="006877"/>
                </a:solidFill>
              </a:rPr>
              <a:t>Night Eating Syndrome</a:t>
            </a:r>
          </a:p>
          <a:p>
            <a:pPr marL="285750" indent="-285750">
              <a:buFont typeface="Arial" panose="020B0604020202020204" pitchFamily="34" charset="0"/>
              <a:buChar char="•"/>
            </a:pPr>
            <a:endParaRPr lang="en-US" dirty="0"/>
          </a:p>
        </p:txBody>
      </p:sp>
      <p:pic>
        <p:nvPicPr>
          <p:cNvPr id="3074" name="Picture 2">
            <a:extLst>
              <a:ext uri="{FF2B5EF4-FFF2-40B4-BE49-F238E27FC236}">
                <a16:creationId xmlns:a16="http://schemas.microsoft.com/office/drawing/2014/main" id="{658ABA46-7C85-474C-712D-088554E6C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970" y="2075317"/>
            <a:ext cx="2327142" cy="1552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60E4F75-A803-18AF-0F22-70622FDC1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90322" y="4101266"/>
            <a:ext cx="2965918" cy="190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5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Atypical Anorexia  </a:t>
            </a:r>
          </a:p>
        </p:txBody>
      </p:sp>
      <p:sp>
        <p:nvSpPr>
          <p:cNvPr id="3" name="Date Placeholder 2">
            <a:extLst>
              <a:ext uri="{FF2B5EF4-FFF2-40B4-BE49-F238E27FC236}">
                <a16:creationId xmlns:a16="http://schemas.microsoft.com/office/drawing/2014/main" id="{20B8E2CC-BA0D-4E0E-8256-1D4F34905CE0}"/>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BDC17938-5093-4A12-B51C-187A7364B790}"/>
              </a:ext>
            </a:extLst>
          </p:cNvPr>
          <p:cNvSpPr>
            <a:spLocks noGrp="1"/>
          </p:cNvSpPr>
          <p:nvPr>
            <p:ph type="ftr" sz="quarter" idx="16"/>
          </p:nvPr>
        </p:nvSpPr>
        <p:spPr/>
        <p:txBody>
          <a:bodyPr/>
          <a:lstStyle/>
          <a:p>
            <a:r>
              <a:rPr lang="en-US"/>
              <a:t>Eating Disorders; Diagnosis and Treatment</a:t>
            </a:r>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12</a:t>
            </a:fld>
            <a:endParaRPr lang="en-US"/>
          </a:p>
        </p:txBody>
      </p:sp>
      <p:sp>
        <p:nvSpPr>
          <p:cNvPr id="15" name="TextBox 14">
            <a:extLst>
              <a:ext uri="{FF2B5EF4-FFF2-40B4-BE49-F238E27FC236}">
                <a16:creationId xmlns:a16="http://schemas.microsoft.com/office/drawing/2014/main" id="{1F4F8D5A-71F9-4013-81A8-3524665DA149}"/>
              </a:ext>
            </a:extLst>
          </p:cNvPr>
          <p:cNvSpPr txBox="1"/>
          <p:nvPr/>
        </p:nvSpPr>
        <p:spPr>
          <a:xfrm>
            <a:off x="493776" y="1949113"/>
            <a:ext cx="1311442" cy="400110"/>
          </a:xfrm>
          <a:prstGeom prst="rect">
            <a:avLst/>
          </a:prstGeom>
          <a:noFill/>
        </p:spPr>
        <p:txBody>
          <a:bodyPr wrap="square" rtlCol="0">
            <a:spAutoFit/>
          </a:bodyPr>
          <a:lstStyle/>
          <a:p>
            <a:r>
              <a:rPr lang="en-US" sz="2000" b="1" dirty="0">
                <a:solidFill>
                  <a:srgbClr val="006877"/>
                </a:solidFill>
              </a:rPr>
              <a:t>What is it?</a:t>
            </a:r>
          </a:p>
        </p:txBody>
      </p:sp>
      <p:sp>
        <p:nvSpPr>
          <p:cNvPr id="16" name="TextBox 15">
            <a:extLst>
              <a:ext uri="{FF2B5EF4-FFF2-40B4-BE49-F238E27FC236}">
                <a16:creationId xmlns:a16="http://schemas.microsoft.com/office/drawing/2014/main" id="{B71BD707-655E-46D5-A362-B4A27D786388}"/>
              </a:ext>
            </a:extLst>
          </p:cNvPr>
          <p:cNvSpPr txBox="1"/>
          <p:nvPr/>
        </p:nvSpPr>
        <p:spPr>
          <a:xfrm>
            <a:off x="493776" y="2318445"/>
            <a:ext cx="49829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Intense fear of weight gain</a:t>
            </a:r>
          </a:p>
          <a:p>
            <a:pPr marL="285750" indent="-285750">
              <a:buFont typeface="Arial" panose="020B0604020202020204" pitchFamily="34" charset="0"/>
              <a:buChar char="•"/>
            </a:pPr>
            <a:r>
              <a:rPr lang="en-US" dirty="0"/>
              <a:t>Extreme restriction of food and energy intake</a:t>
            </a:r>
          </a:p>
          <a:p>
            <a:pPr marL="285750" indent="-285750">
              <a:buFont typeface="Arial" panose="020B0604020202020204" pitchFamily="34" charset="0"/>
              <a:buChar char="•"/>
            </a:pPr>
            <a:r>
              <a:rPr lang="en-US" dirty="0"/>
              <a:t>Significant weight loss does not always occur</a:t>
            </a:r>
          </a:p>
          <a:p>
            <a:pPr marL="285750" indent="-285750">
              <a:buFont typeface="Arial" panose="020B0604020202020204" pitchFamily="34" charset="0"/>
              <a:buChar char="•"/>
            </a:pPr>
            <a:r>
              <a:rPr lang="en-US" dirty="0"/>
              <a:t>Remain in normal or above average body weight</a:t>
            </a:r>
          </a:p>
        </p:txBody>
      </p:sp>
      <p:sp>
        <p:nvSpPr>
          <p:cNvPr id="17" name="TextBox 16">
            <a:extLst>
              <a:ext uri="{FF2B5EF4-FFF2-40B4-BE49-F238E27FC236}">
                <a16:creationId xmlns:a16="http://schemas.microsoft.com/office/drawing/2014/main" id="{A55A40D9-A1CC-43B6-8BEA-DFA672708F7F}"/>
              </a:ext>
            </a:extLst>
          </p:cNvPr>
          <p:cNvSpPr txBox="1"/>
          <p:nvPr/>
        </p:nvSpPr>
        <p:spPr>
          <a:xfrm>
            <a:off x="506289" y="3607188"/>
            <a:ext cx="1311442" cy="400110"/>
          </a:xfrm>
          <a:prstGeom prst="rect">
            <a:avLst/>
          </a:prstGeom>
          <a:noFill/>
        </p:spPr>
        <p:txBody>
          <a:bodyPr wrap="square" rtlCol="0">
            <a:spAutoFit/>
          </a:bodyPr>
          <a:lstStyle/>
          <a:p>
            <a:r>
              <a:rPr lang="en-US" sz="2000" b="1" dirty="0">
                <a:solidFill>
                  <a:srgbClr val="006877"/>
                </a:solidFill>
              </a:rPr>
              <a:t>Risk?</a:t>
            </a:r>
            <a:endParaRPr lang="en-US" b="1" dirty="0">
              <a:solidFill>
                <a:srgbClr val="006877"/>
              </a:solidFill>
            </a:endParaRPr>
          </a:p>
        </p:txBody>
      </p:sp>
      <p:sp>
        <p:nvSpPr>
          <p:cNvPr id="18" name="TextBox 17">
            <a:extLst>
              <a:ext uri="{FF2B5EF4-FFF2-40B4-BE49-F238E27FC236}">
                <a16:creationId xmlns:a16="http://schemas.microsoft.com/office/drawing/2014/main" id="{C433B727-A176-4305-B5FE-B153BC2D8BA0}"/>
              </a:ext>
            </a:extLst>
          </p:cNvPr>
          <p:cNvSpPr txBox="1"/>
          <p:nvPr/>
        </p:nvSpPr>
        <p:spPr>
          <a:xfrm>
            <a:off x="493776" y="4007298"/>
            <a:ext cx="481215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Patients can be just as sick or sicker with those with AN</a:t>
            </a:r>
          </a:p>
          <a:p>
            <a:pPr marL="285750" indent="-285750">
              <a:buFont typeface="Arial" panose="020B0604020202020204" pitchFamily="34" charset="0"/>
              <a:buChar char="•"/>
            </a:pPr>
            <a:r>
              <a:rPr lang="en-US" dirty="0"/>
              <a:t>It can be fatal </a:t>
            </a:r>
          </a:p>
          <a:p>
            <a:pPr marL="285750" indent="-285750">
              <a:buFont typeface="Arial" panose="020B0604020202020204" pitchFamily="34" charset="0"/>
              <a:buChar char="•"/>
            </a:pPr>
            <a:r>
              <a:rPr lang="en-US" dirty="0"/>
              <a:t>Under-diagnosed due to weight/size </a:t>
            </a:r>
          </a:p>
          <a:p>
            <a:pPr marL="285750" indent="-285750">
              <a:buFont typeface="Arial" panose="020B0604020202020204" pitchFamily="34" charset="0"/>
              <a:buChar char="•"/>
            </a:pPr>
            <a:r>
              <a:rPr lang="en-US" dirty="0"/>
              <a:t>Patients may still require medical intervention and/or IP or Residential Treatment </a:t>
            </a:r>
          </a:p>
        </p:txBody>
      </p:sp>
      <p:sp>
        <p:nvSpPr>
          <p:cNvPr id="20" name="Rectangle 19">
            <a:extLst>
              <a:ext uri="{FF2B5EF4-FFF2-40B4-BE49-F238E27FC236}">
                <a16:creationId xmlns:a16="http://schemas.microsoft.com/office/drawing/2014/main" id="{824AD2F8-7087-42CA-906C-45155653B926}"/>
              </a:ext>
            </a:extLst>
          </p:cNvPr>
          <p:cNvSpPr/>
          <p:nvPr/>
        </p:nvSpPr>
        <p:spPr>
          <a:xfrm>
            <a:off x="5459846" y="2039574"/>
            <a:ext cx="5589083" cy="44413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41738-C491-45C7-A6BA-BEEA75097E4B}"/>
              </a:ext>
            </a:extLst>
          </p:cNvPr>
          <p:cNvSpPr txBox="1"/>
          <p:nvPr/>
        </p:nvSpPr>
        <p:spPr>
          <a:xfrm>
            <a:off x="6239357" y="2283421"/>
            <a:ext cx="4693805" cy="369332"/>
          </a:xfrm>
          <a:prstGeom prst="rect">
            <a:avLst/>
          </a:prstGeom>
          <a:noFill/>
        </p:spPr>
        <p:txBody>
          <a:bodyPr wrap="square" rtlCol="0">
            <a:spAutoFit/>
          </a:bodyPr>
          <a:lstStyle/>
          <a:p>
            <a:r>
              <a:rPr lang="en-US" b="1" dirty="0">
                <a:solidFill>
                  <a:schemeClr val="bg1"/>
                </a:solidFill>
              </a:rPr>
              <a:t>Physical and Cognitive Behavioral Symptoms </a:t>
            </a:r>
          </a:p>
        </p:txBody>
      </p:sp>
      <p:grpSp>
        <p:nvGrpSpPr>
          <p:cNvPr id="24" name="Group 23">
            <a:extLst>
              <a:ext uri="{FF2B5EF4-FFF2-40B4-BE49-F238E27FC236}">
                <a16:creationId xmlns:a16="http://schemas.microsoft.com/office/drawing/2014/main" id="{6B315097-0594-4B42-BE26-782C951EDF0E}"/>
              </a:ext>
            </a:extLst>
          </p:cNvPr>
          <p:cNvGrpSpPr/>
          <p:nvPr/>
        </p:nvGrpSpPr>
        <p:grpSpPr>
          <a:xfrm>
            <a:off x="5890320" y="2170166"/>
            <a:ext cx="249798" cy="500519"/>
            <a:chOff x="6316579" y="2887579"/>
            <a:chExt cx="721895" cy="1501541"/>
          </a:xfrm>
          <a:solidFill>
            <a:schemeClr val="bg1"/>
          </a:solidFill>
        </p:grpSpPr>
        <p:sp>
          <p:nvSpPr>
            <p:cNvPr id="22" name="Isosceles Triangle 21">
              <a:extLst>
                <a:ext uri="{FF2B5EF4-FFF2-40B4-BE49-F238E27FC236}">
                  <a16:creationId xmlns:a16="http://schemas.microsoft.com/office/drawing/2014/main" id="{FE3F488A-7880-43FB-907F-FB0560F20A7E}"/>
                </a:ext>
              </a:extLst>
            </p:cNvPr>
            <p:cNvSpPr/>
            <p:nvPr/>
          </p:nvSpPr>
          <p:spPr>
            <a:xfrm rot="10800000">
              <a:off x="6316579" y="2887579"/>
              <a:ext cx="721895" cy="103243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827A46-DCE2-4FC1-B7B0-04B4E31600BA}"/>
                </a:ext>
              </a:extLst>
            </p:cNvPr>
            <p:cNvSpPr/>
            <p:nvPr/>
          </p:nvSpPr>
          <p:spPr>
            <a:xfrm>
              <a:off x="6521115" y="4104678"/>
              <a:ext cx="312821" cy="2844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842C7B1-A42A-47CC-8C22-BDFACAA85DB3}"/>
              </a:ext>
            </a:extLst>
          </p:cNvPr>
          <p:cNvSpPr txBox="1"/>
          <p:nvPr/>
        </p:nvSpPr>
        <p:spPr>
          <a:xfrm>
            <a:off x="5570850" y="2896600"/>
            <a:ext cx="5166058"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Hair Loss</a:t>
            </a:r>
          </a:p>
          <a:p>
            <a:pPr marL="285750" indent="-285750">
              <a:buFont typeface="Arial" panose="020B0604020202020204" pitchFamily="34" charset="0"/>
              <a:buChar char="•"/>
            </a:pPr>
            <a:r>
              <a:rPr lang="en-US" dirty="0">
                <a:solidFill>
                  <a:schemeClr val="bg1"/>
                </a:solidFill>
              </a:rPr>
              <a:t>Rapid Heart Rate </a:t>
            </a:r>
          </a:p>
          <a:p>
            <a:pPr marL="285750" indent="-285750">
              <a:buFont typeface="Arial" panose="020B0604020202020204" pitchFamily="34" charset="0"/>
              <a:buChar char="•"/>
            </a:pPr>
            <a:r>
              <a:rPr lang="en-US" dirty="0">
                <a:solidFill>
                  <a:schemeClr val="bg1"/>
                </a:solidFill>
              </a:rPr>
              <a:t>Attention on food and nutrition content </a:t>
            </a:r>
          </a:p>
          <a:p>
            <a:pPr marL="285750" indent="-285750">
              <a:buFont typeface="Arial" panose="020B0604020202020204" pitchFamily="34" charset="0"/>
              <a:buChar char="•"/>
            </a:pPr>
            <a:r>
              <a:rPr lang="en-US" dirty="0">
                <a:solidFill>
                  <a:schemeClr val="bg1"/>
                </a:solidFill>
              </a:rPr>
              <a:t>Difficulty thinking and focusing </a:t>
            </a:r>
          </a:p>
          <a:p>
            <a:pPr marL="285750" indent="-285750">
              <a:buFont typeface="Arial" panose="020B0604020202020204" pitchFamily="34" charset="0"/>
              <a:buChar char="•"/>
            </a:pPr>
            <a:r>
              <a:rPr lang="en-US" dirty="0">
                <a:solidFill>
                  <a:schemeClr val="bg1"/>
                </a:solidFill>
              </a:rPr>
              <a:t>Distorted body image</a:t>
            </a:r>
          </a:p>
          <a:p>
            <a:pPr marL="285750" indent="-285750">
              <a:buFont typeface="Arial" panose="020B0604020202020204" pitchFamily="34" charset="0"/>
              <a:buChar char="•"/>
            </a:pPr>
            <a:r>
              <a:rPr lang="en-US" dirty="0">
                <a:solidFill>
                  <a:schemeClr val="bg1"/>
                </a:solidFill>
              </a:rPr>
              <a:t>Hyper-focus on body weight, size and shape</a:t>
            </a:r>
          </a:p>
          <a:p>
            <a:pPr marL="285750" indent="-285750">
              <a:buFont typeface="Arial" panose="020B0604020202020204" pitchFamily="34" charset="0"/>
              <a:buChar char="•"/>
            </a:pPr>
            <a:r>
              <a:rPr lang="en-US" dirty="0">
                <a:solidFill>
                  <a:schemeClr val="bg1"/>
                </a:solidFill>
              </a:rPr>
              <a:t>Increased emotional dysregulation, such as irritability and mood swings</a:t>
            </a:r>
          </a:p>
          <a:p>
            <a:pPr marL="285750" indent="-285750">
              <a:buFont typeface="Arial" panose="020B0604020202020204" pitchFamily="34" charset="0"/>
              <a:buChar char="•"/>
            </a:pPr>
            <a:r>
              <a:rPr lang="en-US" dirty="0">
                <a:solidFill>
                  <a:schemeClr val="bg1"/>
                </a:solidFill>
              </a:rPr>
              <a:t>Intense fear of being overweight or having body fat</a:t>
            </a:r>
          </a:p>
          <a:p>
            <a:pPr marL="285750" indent="-285750">
              <a:buFont typeface="Arial" panose="020B0604020202020204" pitchFamily="34" charset="0"/>
              <a:buChar char="•"/>
            </a:pPr>
            <a:r>
              <a:rPr lang="en-US" dirty="0">
                <a:solidFill>
                  <a:schemeClr val="bg1"/>
                </a:solidFill>
              </a:rPr>
              <a:t>Low self-worth</a:t>
            </a:r>
          </a:p>
          <a:p>
            <a:pPr marL="285750" indent="-285750">
              <a:buFont typeface="Arial" panose="020B0604020202020204" pitchFamily="34" charset="0"/>
              <a:buChar char="•"/>
            </a:pPr>
            <a:r>
              <a:rPr lang="en-US" dirty="0">
                <a:solidFill>
                  <a:schemeClr val="bg1"/>
                </a:solidFill>
              </a:rPr>
              <a:t>Refusing to eat or be seen eating by others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99334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Disordered Eating </a:t>
            </a:r>
          </a:p>
        </p:txBody>
      </p:sp>
      <p:sp>
        <p:nvSpPr>
          <p:cNvPr id="3" name="Date Placeholder 2">
            <a:extLst>
              <a:ext uri="{FF2B5EF4-FFF2-40B4-BE49-F238E27FC236}">
                <a16:creationId xmlns:a16="http://schemas.microsoft.com/office/drawing/2014/main" id="{20B8E2CC-BA0D-4E0E-8256-1D4F34905CE0}"/>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BDC17938-5093-4A12-B51C-187A7364B790}"/>
              </a:ext>
            </a:extLst>
          </p:cNvPr>
          <p:cNvSpPr>
            <a:spLocks noGrp="1"/>
          </p:cNvSpPr>
          <p:nvPr>
            <p:ph type="ftr" sz="quarter" idx="16"/>
          </p:nvPr>
        </p:nvSpPr>
        <p:spPr/>
        <p:txBody>
          <a:bodyPr/>
          <a:lstStyle/>
          <a:p>
            <a:r>
              <a:rPr lang="en-US"/>
              <a:t>Eating Disorders; Diagnosis and Treatment</a:t>
            </a:r>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13</a:t>
            </a:fld>
            <a:endParaRPr lang="en-US"/>
          </a:p>
        </p:txBody>
      </p:sp>
      <p:sp>
        <p:nvSpPr>
          <p:cNvPr id="15" name="TextBox 14">
            <a:extLst>
              <a:ext uri="{FF2B5EF4-FFF2-40B4-BE49-F238E27FC236}">
                <a16:creationId xmlns:a16="http://schemas.microsoft.com/office/drawing/2014/main" id="{1F4F8D5A-71F9-4013-81A8-3524665DA149}"/>
              </a:ext>
            </a:extLst>
          </p:cNvPr>
          <p:cNvSpPr txBox="1"/>
          <p:nvPr/>
        </p:nvSpPr>
        <p:spPr>
          <a:xfrm>
            <a:off x="493776" y="1949113"/>
            <a:ext cx="1311442" cy="400110"/>
          </a:xfrm>
          <a:prstGeom prst="rect">
            <a:avLst/>
          </a:prstGeom>
          <a:noFill/>
        </p:spPr>
        <p:txBody>
          <a:bodyPr wrap="square" rtlCol="0">
            <a:spAutoFit/>
          </a:bodyPr>
          <a:lstStyle/>
          <a:p>
            <a:r>
              <a:rPr lang="en-US" sz="2000" b="1" dirty="0">
                <a:solidFill>
                  <a:srgbClr val="006877"/>
                </a:solidFill>
              </a:rPr>
              <a:t>What is it?</a:t>
            </a:r>
          </a:p>
        </p:txBody>
      </p:sp>
      <p:sp>
        <p:nvSpPr>
          <p:cNvPr id="16" name="TextBox 15">
            <a:extLst>
              <a:ext uri="{FF2B5EF4-FFF2-40B4-BE49-F238E27FC236}">
                <a16:creationId xmlns:a16="http://schemas.microsoft.com/office/drawing/2014/main" id="{B71BD707-655E-46D5-A362-B4A27D786388}"/>
              </a:ext>
            </a:extLst>
          </p:cNvPr>
          <p:cNvSpPr txBox="1"/>
          <p:nvPr/>
        </p:nvSpPr>
        <p:spPr>
          <a:xfrm>
            <a:off x="493776" y="2318445"/>
            <a:ext cx="4982996" cy="3693319"/>
          </a:xfrm>
          <a:prstGeom prst="rect">
            <a:avLst/>
          </a:prstGeom>
          <a:noFill/>
        </p:spPr>
        <p:txBody>
          <a:bodyPr wrap="square" rtlCol="0">
            <a:spAutoFit/>
          </a:bodyPr>
          <a:lstStyle/>
          <a:p>
            <a:pPr marL="285750" indent="-285750">
              <a:buFont typeface="Arial" panose="020B0604020202020204" pitchFamily="34" charset="0"/>
              <a:buChar char="•"/>
            </a:pPr>
            <a:r>
              <a:rPr lang="en-US" dirty="0"/>
              <a:t>Range of irregular eating habits and behaviors </a:t>
            </a:r>
          </a:p>
          <a:p>
            <a:pPr marL="285750" indent="-285750">
              <a:buFont typeface="Arial" panose="020B0604020202020204" pitchFamily="34" charset="0"/>
              <a:buChar char="•"/>
            </a:pPr>
            <a:r>
              <a:rPr lang="en-US" dirty="0"/>
              <a:t>Frequent dieting</a:t>
            </a:r>
          </a:p>
          <a:p>
            <a:pPr marL="285750" indent="-285750">
              <a:buFont typeface="Arial" panose="020B0604020202020204" pitchFamily="34" charset="0"/>
              <a:buChar char="•"/>
            </a:pPr>
            <a:r>
              <a:rPr lang="en-US" dirty="0"/>
              <a:t>Anxiety around different foods</a:t>
            </a:r>
          </a:p>
          <a:p>
            <a:pPr marL="285750" indent="-285750">
              <a:buFont typeface="Arial" panose="020B0604020202020204" pitchFamily="34" charset="0"/>
              <a:buChar char="•"/>
            </a:pPr>
            <a:r>
              <a:rPr lang="en-US" dirty="0"/>
              <a:t>Meal skipping </a:t>
            </a:r>
          </a:p>
          <a:p>
            <a:pPr marL="285750" indent="-285750">
              <a:buFont typeface="Arial" panose="020B0604020202020204" pitchFamily="34" charset="0"/>
              <a:buChar char="•"/>
            </a:pPr>
            <a:r>
              <a:rPr lang="en-US" dirty="0"/>
              <a:t>Chronic weight changes </a:t>
            </a:r>
          </a:p>
          <a:p>
            <a:pPr marL="285750" indent="-285750">
              <a:buFont typeface="Arial" panose="020B0604020202020204" pitchFamily="34" charset="0"/>
              <a:buChar char="•"/>
            </a:pPr>
            <a:r>
              <a:rPr lang="en-US" dirty="0"/>
              <a:t>Feelings of guilt or shame associated with eating</a:t>
            </a:r>
          </a:p>
          <a:p>
            <a:pPr marL="285750" indent="-285750">
              <a:buFont typeface="Arial" panose="020B0604020202020204" pitchFamily="34" charset="0"/>
              <a:buChar char="•"/>
            </a:pPr>
            <a:r>
              <a:rPr lang="en-US" dirty="0"/>
              <a:t>Preoccupation with food, weight and body image that negatively impacts their quality of life </a:t>
            </a:r>
          </a:p>
          <a:p>
            <a:pPr marL="285750" indent="-285750">
              <a:buFont typeface="Arial" panose="020B0604020202020204" pitchFamily="34" charset="0"/>
              <a:buChar char="•"/>
            </a:pPr>
            <a:r>
              <a:rPr lang="en-US" dirty="0"/>
              <a:t>Feeling a loss of control around food</a:t>
            </a:r>
          </a:p>
          <a:p>
            <a:pPr marL="285750" indent="-285750">
              <a:buFont typeface="Arial" panose="020B0604020202020204" pitchFamily="34" charset="0"/>
              <a:buChar char="•"/>
            </a:pPr>
            <a:r>
              <a:rPr lang="en-US" dirty="0"/>
              <a:t>Using exercise, food restriction, fasting or purging to ‘make up’ for bad foods </a:t>
            </a:r>
          </a:p>
          <a:p>
            <a:endParaRPr lang="en-US" dirty="0"/>
          </a:p>
        </p:txBody>
      </p:sp>
      <p:sp>
        <p:nvSpPr>
          <p:cNvPr id="20" name="Rectangle 19">
            <a:extLst>
              <a:ext uri="{FF2B5EF4-FFF2-40B4-BE49-F238E27FC236}">
                <a16:creationId xmlns:a16="http://schemas.microsoft.com/office/drawing/2014/main" id="{824AD2F8-7087-42CA-906C-45155653B926}"/>
              </a:ext>
            </a:extLst>
          </p:cNvPr>
          <p:cNvSpPr/>
          <p:nvPr/>
        </p:nvSpPr>
        <p:spPr>
          <a:xfrm>
            <a:off x="5459846" y="2039574"/>
            <a:ext cx="5589083" cy="444139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B315097-0594-4B42-BE26-782C951EDF0E}"/>
              </a:ext>
            </a:extLst>
          </p:cNvPr>
          <p:cNvGrpSpPr/>
          <p:nvPr/>
        </p:nvGrpSpPr>
        <p:grpSpPr>
          <a:xfrm>
            <a:off x="5890320" y="2170166"/>
            <a:ext cx="249798" cy="500519"/>
            <a:chOff x="6316579" y="2887579"/>
            <a:chExt cx="721895" cy="1501541"/>
          </a:xfrm>
          <a:solidFill>
            <a:schemeClr val="bg1"/>
          </a:solidFill>
        </p:grpSpPr>
        <p:sp>
          <p:nvSpPr>
            <p:cNvPr id="22" name="Isosceles Triangle 21">
              <a:extLst>
                <a:ext uri="{FF2B5EF4-FFF2-40B4-BE49-F238E27FC236}">
                  <a16:creationId xmlns:a16="http://schemas.microsoft.com/office/drawing/2014/main" id="{FE3F488A-7880-43FB-907F-FB0560F20A7E}"/>
                </a:ext>
              </a:extLst>
            </p:cNvPr>
            <p:cNvSpPr/>
            <p:nvPr/>
          </p:nvSpPr>
          <p:spPr>
            <a:xfrm rot="10800000">
              <a:off x="6316579" y="2887579"/>
              <a:ext cx="721895" cy="103243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827A46-DCE2-4FC1-B7B0-04B4E31600BA}"/>
                </a:ext>
              </a:extLst>
            </p:cNvPr>
            <p:cNvSpPr/>
            <p:nvPr/>
          </p:nvSpPr>
          <p:spPr>
            <a:xfrm>
              <a:off x="6521115" y="4104678"/>
              <a:ext cx="312821" cy="2844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842C7B1-A42A-47CC-8C22-BDFACAA85DB3}"/>
              </a:ext>
            </a:extLst>
          </p:cNvPr>
          <p:cNvSpPr txBox="1"/>
          <p:nvPr/>
        </p:nvSpPr>
        <p:spPr>
          <a:xfrm>
            <a:off x="5808444" y="2456944"/>
            <a:ext cx="5166058" cy="4124206"/>
          </a:xfrm>
          <a:prstGeom prst="rect">
            <a:avLst/>
          </a:prstGeom>
          <a:noFill/>
        </p:spPr>
        <p:txBody>
          <a:bodyPr wrap="square" rtlCol="0">
            <a:spAutoFit/>
          </a:bodyPr>
          <a:lstStyle/>
          <a:p>
            <a:pPr algn="ctr"/>
            <a:r>
              <a:rPr lang="en-US" sz="2800" b="1" dirty="0">
                <a:solidFill>
                  <a:schemeClr val="bg1"/>
                </a:solidFill>
              </a:rPr>
              <a:t>EARLY INTERVENTION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Need for more preventative work around body image and self esteem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Better interventions for Obesity and Binge Eating</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Increased understanding of how diet culture impacts society </a:t>
            </a: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8219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400E-DAB0-4CD6-AC04-03D3F6795D1C}"/>
              </a:ext>
            </a:extLst>
          </p:cNvPr>
          <p:cNvSpPr>
            <a:spLocks noGrp="1"/>
          </p:cNvSpPr>
          <p:nvPr>
            <p:ph type="title"/>
          </p:nvPr>
        </p:nvSpPr>
        <p:spPr/>
        <p:txBody>
          <a:bodyPr/>
          <a:lstStyle/>
          <a:p>
            <a:r>
              <a:rPr lang="en-US" dirty="0"/>
              <a:t>Treatment options</a:t>
            </a:r>
          </a:p>
        </p:txBody>
      </p:sp>
      <p:sp>
        <p:nvSpPr>
          <p:cNvPr id="3" name="Date Placeholder 2">
            <a:extLst>
              <a:ext uri="{FF2B5EF4-FFF2-40B4-BE49-F238E27FC236}">
                <a16:creationId xmlns:a16="http://schemas.microsoft.com/office/drawing/2014/main" id="{46E64E6C-CA10-4309-8EEB-F96AEEA54709}"/>
              </a:ext>
            </a:extLst>
          </p:cNvPr>
          <p:cNvSpPr>
            <a:spLocks noGrp="1"/>
          </p:cNvSpPr>
          <p:nvPr>
            <p:ph type="dt" sz="half" idx="10"/>
          </p:nvPr>
        </p:nvSpPr>
        <p:spPr/>
        <p:txBody>
          <a:bodyPr/>
          <a:lstStyle/>
          <a:p>
            <a:pPr indent="-3657600"/>
            <a:r>
              <a:rPr lang="en-US"/>
              <a:t>1/18/2023</a:t>
            </a:r>
          </a:p>
        </p:txBody>
      </p:sp>
      <p:sp>
        <p:nvSpPr>
          <p:cNvPr id="4" name="Footer Placeholder 3">
            <a:extLst>
              <a:ext uri="{FF2B5EF4-FFF2-40B4-BE49-F238E27FC236}">
                <a16:creationId xmlns:a16="http://schemas.microsoft.com/office/drawing/2014/main" id="{F5BEFD23-1307-43BA-80D0-E17517E7A06B}"/>
              </a:ext>
            </a:extLst>
          </p:cNvPr>
          <p:cNvSpPr>
            <a:spLocks noGrp="1"/>
          </p:cNvSpPr>
          <p:nvPr>
            <p:ph type="ftr" sz="quarter" idx="11"/>
          </p:nvPr>
        </p:nvSpPr>
        <p:spPr/>
        <p:txBody>
          <a:bodyPr/>
          <a:lstStyle/>
          <a:p>
            <a:r>
              <a:rPr lang="en-US"/>
              <a:t>Eating Disorders; Diagnosis and Treatment</a:t>
            </a:r>
          </a:p>
        </p:txBody>
      </p:sp>
      <p:sp>
        <p:nvSpPr>
          <p:cNvPr id="5" name="Slide Number Placeholder 4">
            <a:extLst>
              <a:ext uri="{FF2B5EF4-FFF2-40B4-BE49-F238E27FC236}">
                <a16:creationId xmlns:a16="http://schemas.microsoft.com/office/drawing/2014/main" id="{AF9E5DD6-0B9F-4E5E-BF7B-ECB5BE4DA01E}"/>
              </a:ext>
            </a:extLst>
          </p:cNvPr>
          <p:cNvSpPr>
            <a:spLocks noGrp="1"/>
          </p:cNvSpPr>
          <p:nvPr>
            <p:ph type="sldNum" sz="quarter" idx="12"/>
          </p:nvPr>
        </p:nvSpPr>
        <p:spPr/>
        <p:txBody>
          <a:bodyPr/>
          <a:lstStyle/>
          <a:p>
            <a:fld id="{63DCA5C9-2E11-4C67-86EB-AE1DE127DC64}" type="slidenum">
              <a:rPr lang="en-US" smtClean="0"/>
              <a:pPr/>
              <a:t>14</a:t>
            </a:fld>
            <a:endParaRPr lang="en-US"/>
          </a:p>
        </p:txBody>
      </p:sp>
    </p:spTree>
    <p:extLst>
      <p:ext uri="{BB962C8B-B14F-4D97-AF65-F5344CB8AC3E}">
        <p14:creationId xmlns:p14="http://schemas.microsoft.com/office/powerpoint/2010/main" val="2329899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A2F86-402E-D785-5993-8BD83984410E}"/>
              </a:ext>
            </a:extLst>
          </p:cNvPr>
          <p:cNvSpPr>
            <a:spLocks noGrp="1"/>
          </p:cNvSpPr>
          <p:nvPr>
            <p:ph type="title"/>
          </p:nvPr>
        </p:nvSpPr>
        <p:spPr>
          <a:xfrm>
            <a:off x="493776" y="0"/>
            <a:ext cx="9930384" cy="1325563"/>
          </a:xfrm>
        </p:spPr>
        <p:txBody>
          <a:bodyPr anchor="ctr">
            <a:normAutofit/>
          </a:bodyPr>
          <a:lstStyle/>
          <a:p>
            <a:r>
              <a:rPr lang="en-US" dirty="0"/>
              <a:t>Primary Care Providers</a:t>
            </a:r>
          </a:p>
        </p:txBody>
      </p:sp>
      <p:sp>
        <p:nvSpPr>
          <p:cNvPr id="3" name="Content Placeholder 2">
            <a:extLst>
              <a:ext uri="{FF2B5EF4-FFF2-40B4-BE49-F238E27FC236}">
                <a16:creationId xmlns:a16="http://schemas.microsoft.com/office/drawing/2014/main" id="{ABE09A7C-8ADB-44D0-0861-6C58C2F3DD33}"/>
              </a:ext>
            </a:extLst>
          </p:cNvPr>
          <p:cNvSpPr>
            <a:spLocks noGrp="1"/>
          </p:cNvSpPr>
          <p:nvPr>
            <p:ph sz="quarter" idx="13"/>
          </p:nvPr>
        </p:nvSpPr>
        <p:spPr>
          <a:xfrm>
            <a:off x="326402" y="1656386"/>
            <a:ext cx="4815840" cy="3886200"/>
          </a:xfrm>
        </p:spPr>
        <p:txBody>
          <a:bodyPr>
            <a:noAutofit/>
          </a:bodyPr>
          <a:lstStyle/>
          <a:p>
            <a:pPr marL="342900" indent="-342900">
              <a:buFont typeface="Arial" panose="020B0604020202020204" pitchFamily="34" charset="0"/>
              <a:buChar char="•"/>
            </a:pPr>
            <a:r>
              <a:rPr lang="en-US" sz="1800" dirty="0"/>
              <a:t>SCOFF, EATS – 26</a:t>
            </a:r>
          </a:p>
          <a:p>
            <a:pPr marL="342900" indent="-34290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Weight and Body Mass Index</a:t>
            </a:r>
          </a:p>
          <a:p>
            <a:pPr marL="342900" indent="-34290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Vital Signs/</a:t>
            </a:r>
            <a:r>
              <a:rPr lang="en-US" sz="1800" dirty="0" err="1">
                <a:effectLst/>
                <a:latin typeface="Times New Roman" panose="02020603050405020304" pitchFamily="18" charset="0"/>
                <a:ea typeface="Times New Roman" panose="02020603050405020304" pitchFamily="18" charset="0"/>
              </a:rPr>
              <a:t>orthostatics</a:t>
            </a:r>
            <a:r>
              <a:rPr lang="en-US" sz="1800" dirty="0">
                <a:effectLst/>
                <a:latin typeface="Times New Roman" panose="02020603050405020304" pitchFamily="18" charset="0"/>
                <a:ea typeface="Times New Roman" panose="02020603050405020304" pitchFamily="18" charset="0"/>
              </a:rPr>
              <a:t> (heart rate, blood pressure, pulse)</a:t>
            </a:r>
          </a:p>
          <a:p>
            <a:pPr marL="342900" indent="-34290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Electrocardiogram (if clinically indicated) </a:t>
            </a:r>
          </a:p>
          <a:p>
            <a:pPr marL="342900" indent="-34290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Labs to include complete blood count, glucose levels, comprehensive serum metabolic profile (including phosphorus and magnesium), and thyroid functioning</a:t>
            </a:r>
          </a:p>
          <a:p>
            <a:pPr marL="342900" indent="-342900">
              <a:buFont typeface="Arial" panose="020B0604020202020204" pitchFamily="34" charset="0"/>
              <a:buChar char="•"/>
            </a:pPr>
            <a:r>
              <a:rPr lang="en-US" sz="1800" dirty="0"/>
              <a:t>Regular follow up! </a:t>
            </a:r>
            <a:br>
              <a:rPr lang="en-US" sz="1800" dirty="0"/>
            </a:br>
            <a:r>
              <a:rPr lang="en-US" sz="1800" dirty="0"/>
              <a:t>(weekly, biweekly, monthly until stable)</a:t>
            </a:r>
          </a:p>
        </p:txBody>
      </p:sp>
      <p:pic>
        <p:nvPicPr>
          <p:cNvPr id="1026" name="Picture 2" descr="The translation and psychometric assessment of the SCOFF eating disorder  screening questionnaire: the Persian version | Journal of Eating Disorders  | Full Text">
            <a:extLst>
              <a:ext uri="{FF2B5EF4-FFF2-40B4-BE49-F238E27FC236}">
                <a16:creationId xmlns:a16="http://schemas.microsoft.com/office/drawing/2014/main" id="{8D06BAA0-6BC1-9CF1-1958-E7B11495A9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2242" y="2240280"/>
            <a:ext cx="6811060" cy="206034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A93B0545-F6EB-BEDE-DD14-97148ADC88AC}"/>
              </a:ext>
            </a:extLst>
          </p:cNvPr>
          <p:cNvSpPr>
            <a:spLocks noGrp="1"/>
          </p:cNvSpPr>
          <p:nvPr>
            <p:ph type="dt" sz="half" idx="15"/>
          </p:nvPr>
        </p:nvSpPr>
        <p:spPr>
          <a:xfrm>
            <a:off x="10666095" y="6480968"/>
            <a:ext cx="640080" cy="182880"/>
          </a:xfrm>
        </p:spPr>
        <p:txBody>
          <a:bodyPr anchor="b">
            <a:normAutofit/>
          </a:bodyPr>
          <a:lstStyle/>
          <a:p>
            <a:pPr indent="-3657600">
              <a:spcAft>
                <a:spcPts val="600"/>
              </a:spcAft>
            </a:pPr>
            <a:r>
              <a:rPr lang="en-US"/>
              <a:t>1/18/2023</a:t>
            </a:r>
          </a:p>
        </p:txBody>
      </p:sp>
      <p:sp>
        <p:nvSpPr>
          <p:cNvPr id="5" name="Footer Placeholder 4">
            <a:extLst>
              <a:ext uri="{FF2B5EF4-FFF2-40B4-BE49-F238E27FC236}">
                <a16:creationId xmlns:a16="http://schemas.microsoft.com/office/drawing/2014/main" id="{072EF807-5EE9-649D-17B6-9051B22B4658}"/>
              </a:ext>
            </a:extLst>
          </p:cNvPr>
          <p:cNvSpPr>
            <a:spLocks noGrp="1"/>
          </p:cNvSpPr>
          <p:nvPr>
            <p:ph type="ftr" sz="quarter" idx="16"/>
          </p:nvPr>
        </p:nvSpPr>
        <p:spPr>
          <a:xfrm>
            <a:off x="5608638" y="6480968"/>
            <a:ext cx="4813300" cy="182880"/>
          </a:xfrm>
        </p:spPr>
        <p:txBody>
          <a:bodyPr anchor="b">
            <a:normAutofit/>
          </a:bodyPr>
          <a:lstStyle/>
          <a:p>
            <a:pPr>
              <a:spcAft>
                <a:spcPts val="600"/>
              </a:spcAft>
            </a:pPr>
            <a:r>
              <a:rPr lang="en-US"/>
              <a:t>Eating Disorders; Diagnosis and Treatment</a:t>
            </a:r>
          </a:p>
        </p:txBody>
      </p:sp>
      <p:sp>
        <p:nvSpPr>
          <p:cNvPr id="6" name="Slide Number Placeholder 5">
            <a:extLst>
              <a:ext uri="{FF2B5EF4-FFF2-40B4-BE49-F238E27FC236}">
                <a16:creationId xmlns:a16="http://schemas.microsoft.com/office/drawing/2014/main" id="{E2F8D326-AEC2-C0D4-BB43-6AF85D6D025D}"/>
              </a:ext>
            </a:extLst>
          </p:cNvPr>
          <p:cNvSpPr>
            <a:spLocks noGrp="1"/>
          </p:cNvSpPr>
          <p:nvPr>
            <p:ph type="sldNum" sz="quarter" idx="17"/>
          </p:nvPr>
        </p:nvSpPr>
        <p:spPr>
          <a:xfrm>
            <a:off x="11306175" y="6480968"/>
            <a:ext cx="398463" cy="182880"/>
          </a:xfrm>
        </p:spPr>
        <p:txBody>
          <a:bodyPr anchor="b">
            <a:normAutofit/>
          </a:bodyPr>
          <a:lstStyle/>
          <a:p>
            <a:pPr>
              <a:spcAft>
                <a:spcPts val="600"/>
              </a:spcAft>
            </a:pPr>
            <a:fld id="{63DCA5C9-2E11-4C67-86EB-AE1DE127DC64}" type="slidenum">
              <a:rPr lang="en-US" smtClean="0"/>
              <a:pPr>
                <a:spcAft>
                  <a:spcPts val="600"/>
                </a:spcAft>
              </a:pPr>
              <a:t>15</a:t>
            </a:fld>
            <a:endParaRPr lang="en-US"/>
          </a:p>
        </p:txBody>
      </p:sp>
    </p:spTree>
    <p:extLst>
      <p:ext uri="{BB962C8B-B14F-4D97-AF65-F5344CB8AC3E}">
        <p14:creationId xmlns:p14="http://schemas.microsoft.com/office/powerpoint/2010/main" val="255180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6106-3ACC-4BC2-8EAD-45BCDEF03394}"/>
              </a:ext>
            </a:extLst>
          </p:cNvPr>
          <p:cNvSpPr>
            <a:spLocks noGrp="1"/>
          </p:cNvSpPr>
          <p:nvPr>
            <p:ph type="title"/>
          </p:nvPr>
        </p:nvSpPr>
        <p:spPr/>
        <p:txBody>
          <a:bodyPr/>
          <a:lstStyle/>
          <a:p>
            <a:r>
              <a:rPr lang="en-US" dirty="0"/>
              <a:t>Outpatient treatment at Northern Light Acadia Hospital</a:t>
            </a:r>
          </a:p>
        </p:txBody>
      </p:sp>
      <p:sp>
        <p:nvSpPr>
          <p:cNvPr id="4" name="Date Placeholder 3">
            <a:extLst>
              <a:ext uri="{FF2B5EF4-FFF2-40B4-BE49-F238E27FC236}">
                <a16:creationId xmlns:a16="http://schemas.microsoft.com/office/drawing/2014/main" id="{D88727D5-17AC-496C-86DC-B3F5E29FFEC4}"/>
              </a:ext>
            </a:extLst>
          </p:cNvPr>
          <p:cNvSpPr>
            <a:spLocks noGrp="1"/>
          </p:cNvSpPr>
          <p:nvPr>
            <p:ph type="dt" sz="half" idx="15"/>
          </p:nvPr>
        </p:nvSpPr>
        <p:spPr/>
        <p:txBody>
          <a:bodyPr/>
          <a:lstStyle/>
          <a:p>
            <a:pPr indent="-3657600"/>
            <a:r>
              <a:rPr lang="en-US"/>
              <a:t>1/18/2023</a:t>
            </a:r>
          </a:p>
        </p:txBody>
      </p:sp>
      <p:sp>
        <p:nvSpPr>
          <p:cNvPr id="5" name="Footer Placeholder 4">
            <a:extLst>
              <a:ext uri="{FF2B5EF4-FFF2-40B4-BE49-F238E27FC236}">
                <a16:creationId xmlns:a16="http://schemas.microsoft.com/office/drawing/2014/main" id="{ED215512-AA63-4A95-A4AD-6AB5452CC735}"/>
              </a:ext>
            </a:extLst>
          </p:cNvPr>
          <p:cNvSpPr>
            <a:spLocks noGrp="1"/>
          </p:cNvSpPr>
          <p:nvPr>
            <p:ph type="ftr" sz="quarter" idx="16"/>
          </p:nvPr>
        </p:nvSpPr>
        <p:spPr/>
        <p:txBody>
          <a:bodyPr/>
          <a:lstStyle/>
          <a:p>
            <a:r>
              <a:rPr lang="en-US"/>
              <a:t>Eating Disorders; Diagnosis and Treatment</a:t>
            </a:r>
            <a:endParaRPr lang="en-US" dirty="0"/>
          </a:p>
        </p:txBody>
      </p:sp>
      <p:sp>
        <p:nvSpPr>
          <p:cNvPr id="6" name="Slide Number Placeholder 5">
            <a:extLst>
              <a:ext uri="{FF2B5EF4-FFF2-40B4-BE49-F238E27FC236}">
                <a16:creationId xmlns:a16="http://schemas.microsoft.com/office/drawing/2014/main" id="{0CB051DF-A9C7-4CA0-9942-277380F2FB7B}"/>
              </a:ext>
            </a:extLst>
          </p:cNvPr>
          <p:cNvSpPr>
            <a:spLocks noGrp="1"/>
          </p:cNvSpPr>
          <p:nvPr>
            <p:ph type="sldNum" sz="quarter" idx="17"/>
          </p:nvPr>
        </p:nvSpPr>
        <p:spPr/>
        <p:txBody>
          <a:bodyPr/>
          <a:lstStyle/>
          <a:p>
            <a:fld id="{63DCA5C9-2E11-4C67-86EB-AE1DE127DC64}" type="slidenum">
              <a:rPr lang="en-US" smtClean="0"/>
              <a:pPr/>
              <a:t>16</a:t>
            </a:fld>
            <a:endParaRPr lang="en-US"/>
          </a:p>
        </p:txBody>
      </p:sp>
      <p:sp>
        <p:nvSpPr>
          <p:cNvPr id="7" name="TextBox 6">
            <a:extLst>
              <a:ext uri="{FF2B5EF4-FFF2-40B4-BE49-F238E27FC236}">
                <a16:creationId xmlns:a16="http://schemas.microsoft.com/office/drawing/2014/main" id="{24AE87E9-0336-462A-B85D-D70AFD714C48}"/>
              </a:ext>
            </a:extLst>
          </p:cNvPr>
          <p:cNvSpPr txBox="1"/>
          <p:nvPr/>
        </p:nvSpPr>
        <p:spPr>
          <a:xfrm>
            <a:off x="694934" y="1634370"/>
            <a:ext cx="6593306" cy="3693319"/>
          </a:xfrm>
          <a:prstGeom prst="rect">
            <a:avLst/>
          </a:prstGeom>
          <a:noFill/>
        </p:spPr>
        <p:txBody>
          <a:bodyPr wrap="square" rtlCol="0">
            <a:spAutoFit/>
          </a:bodyPr>
          <a:lstStyle/>
          <a:p>
            <a:pPr marL="285750" indent="-285750">
              <a:buFont typeface="Arial" panose="020B0604020202020204" pitchFamily="34" charset="0"/>
              <a:buChar char="•"/>
            </a:pPr>
            <a:r>
              <a:rPr lang="en-US" dirty="0"/>
              <a:t>Comprehensive evaluations for adult and pediatric population</a:t>
            </a:r>
          </a:p>
          <a:p>
            <a:pPr marL="285750" indent="-285750">
              <a:buFont typeface="Arial" panose="020B0604020202020204" pitchFamily="34" charset="0"/>
              <a:buChar char="•"/>
            </a:pPr>
            <a:r>
              <a:rPr lang="en-US" dirty="0"/>
              <a:t>Individual Therapy </a:t>
            </a:r>
          </a:p>
          <a:p>
            <a:pPr marL="742950" lvl="1" indent="-285750">
              <a:buFont typeface="Arial" panose="020B0604020202020204" pitchFamily="34" charset="0"/>
              <a:buChar char="•"/>
            </a:pPr>
            <a:r>
              <a:rPr lang="en-US" dirty="0"/>
              <a:t>Exposure Therapy</a:t>
            </a:r>
          </a:p>
          <a:p>
            <a:pPr marL="742950" lvl="1" indent="-285750">
              <a:buFont typeface="Arial" panose="020B0604020202020204" pitchFamily="34" charset="0"/>
              <a:buChar char="•"/>
            </a:pPr>
            <a:r>
              <a:rPr lang="en-US" dirty="0"/>
              <a:t>Family-Based Therapy</a:t>
            </a:r>
          </a:p>
          <a:p>
            <a:pPr marL="742950" lvl="1" indent="-285750">
              <a:buFont typeface="Arial" panose="020B0604020202020204" pitchFamily="34" charset="0"/>
              <a:buChar char="•"/>
            </a:pPr>
            <a:r>
              <a:rPr lang="en-US" dirty="0"/>
              <a:t>Cognitive-Behavioral Therapy </a:t>
            </a:r>
          </a:p>
          <a:p>
            <a:pPr marL="742950" lvl="1" indent="-285750">
              <a:buFont typeface="Arial" panose="020B0604020202020204" pitchFamily="34" charset="0"/>
              <a:buChar char="•"/>
            </a:pPr>
            <a:r>
              <a:rPr lang="en-US" dirty="0"/>
              <a:t>Motivational Interviewing</a:t>
            </a:r>
          </a:p>
          <a:p>
            <a:pPr marL="742950" lvl="1" indent="-285750">
              <a:buFont typeface="Arial" panose="020B0604020202020204" pitchFamily="34" charset="0"/>
              <a:buChar char="•"/>
            </a:pPr>
            <a:r>
              <a:rPr lang="en-US" dirty="0"/>
              <a:t>Acceptance and Commitment Therapy </a:t>
            </a:r>
          </a:p>
          <a:p>
            <a:pPr marL="285750" indent="-285750">
              <a:buFont typeface="Arial" panose="020B0604020202020204" pitchFamily="34" charset="0"/>
              <a:buChar char="•"/>
            </a:pPr>
            <a:r>
              <a:rPr lang="en-US" dirty="0"/>
              <a:t>Consultation with eating disorder dietician </a:t>
            </a:r>
          </a:p>
          <a:p>
            <a:pPr marL="285750" indent="-285750">
              <a:buFont typeface="Arial" panose="020B0604020202020204" pitchFamily="34" charset="0"/>
              <a:buChar char="•"/>
            </a:pPr>
            <a:r>
              <a:rPr lang="en-US" dirty="0"/>
              <a:t>Group Therapy (Clinician and Dietician)</a:t>
            </a:r>
          </a:p>
          <a:p>
            <a:pPr marL="285750" indent="-285750">
              <a:buFont typeface="Arial" panose="020B0604020202020204" pitchFamily="34" charset="0"/>
              <a:buChar char="•"/>
            </a:pPr>
            <a:r>
              <a:rPr lang="en-US" dirty="0"/>
              <a:t>Multi-family Therapy Group</a:t>
            </a:r>
          </a:p>
          <a:p>
            <a:pPr marL="285750" indent="-285750">
              <a:buFont typeface="Arial" panose="020B0604020202020204" pitchFamily="34" charset="0"/>
              <a:buChar char="•"/>
            </a:pPr>
            <a:r>
              <a:rPr lang="en-US" dirty="0"/>
              <a:t>Medication Management </a:t>
            </a:r>
          </a:p>
          <a:p>
            <a:pPr marL="285750" indent="-285750">
              <a:buFont typeface="Arial" panose="020B0604020202020204" pitchFamily="34" charset="0"/>
              <a:buChar char="•"/>
            </a:pPr>
            <a:r>
              <a:rPr lang="en-US" dirty="0"/>
              <a:t>Referrals for residential treatment </a:t>
            </a:r>
          </a:p>
          <a:p>
            <a:pPr lvl="1"/>
            <a:r>
              <a:rPr lang="en-US" dirty="0"/>
              <a:t>(medical stability is required for participation)</a:t>
            </a:r>
          </a:p>
        </p:txBody>
      </p:sp>
      <p:pic>
        <p:nvPicPr>
          <p:cNvPr id="8" name="Picture 7">
            <a:extLst>
              <a:ext uri="{FF2B5EF4-FFF2-40B4-BE49-F238E27FC236}">
                <a16:creationId xmlns:a16="http://schemas.microsoft.com/office/drawing/2014/main" id="{68B1A26F-74E3-495C-99FE-8F36DF6FF6BF}"/>
              </a:ext>
            </a:extLst>
          </p:cNvPr>
          <p:cNvPicPr>
            <a:picLocks noChangeAspect="1"/>
          </p:cNvPicPr>
          <p:nvPr/>
        </p:nvPicPr>
        <p:blipFill rotWithShape="1">
          <a:blip r:embed="rId3"/>
          <a:srcRect r="71561" b="41470"/>
          <a:stretch/>
        </p:blipFill>
        <p:spPr>
          <a:xfrm>
            <a:off x="7088715" y="3327209"/>
            <a:ext cx="1162203" cy="1445465"/>
          </a:xfrm>
          <a:prstGeom prst="rect">
            <a:avLst/>
          </a:prstGeom>
        </p:spPr>
      </p:pic>
      <p:pic>
        <p:nvPicPr>
          <p:cNvPr id="9" name="Picture 8">
            <a:extLst>
              <a:ext uri="{FF2B5EF4-FFF2-40B4-BE49-F238E27FC236}">
                <a16:creationId xmlns:a16="http://schemas.microsoft.com/office/drawing/2014/main" id="{6F5087E0-ADAB-46B2-940B-14906A665A9C}"/>
              </a:ext>
            </a:extLst>
          </p:cNvPr>
          <p:cNvPicPr>
            <a:picLocks noChangeAspect="1"/>
          </p:cNvPicPr>
          <p:nvPr/>
        </p:nvPicPr>
        <p:blipFill>
          <a:blip r:embed="rId4"/>
          <a:stretch>
            <a:fillRect/>
          </a:stretch>
        </p:blipFill>
        <p:spPr>
          <a:xfrm>
            <a:off x="8393414" y="1912470"/>
            <a:ext cx="3311224" cy="2804035"/>
          </a:xfrm>
          <a:prstGeom prst="rect">
            <a:avLst/>
          </a:prstGeom>
        </p:spPr>
      </p:pic>
      <p:sp>
        <p:nvSpPr>
          <p:cNvPr id="10" name="TextBox 9">
            <a:extLst>
              <a:ext uri="{FF2B5EF4-FFF2-40B4-BE49-F238E27FC236}">
                <a16:creationId xmlns:a16="http://schemas.microsoft.com/office/drawing/2014/main" id="{316341FF-D178-4B1F-BA3F-EDD6A4124363}"/>
              </a:ext>
            </a:extLst>
          </p:cNvPr>
          <p:cNvSpPr txBox="1"/>
          <p:nvPr/>
        </p:nvSpPr>
        <p:spPr>
          <a:xfrm>
            <a:off x="7060024" y="4837634"/>
            <a:ext cx="4893771" cy="1169551"/>
          </a:xfrm>
          <a:prstGeom prst="rect">
            <a:avLst/>
          </a:prstGeom>
          <a:noFill/>
        </p:spPr>
        <p:txBody>
          <a:bodyPr wrap="square" rtlCol="0">
            <a:spAutoFit/>
          </a:bodyPr>
          <a:lstStyle/>
          <a:p>
            <a:r>
              <a:rPr lang="en-US" sz="1400" dirty="0"/>
              <a:t>Watch our award-winning Child-Adolescent Resource and Educational Series, or CARES, which highlights crucial youth mental health and wellness issues like eating disorders. The video series provides adults with important, expert information that can be used to keep children and teens safe.</a:t>
            </a:r>
          </a:p>
        </p:txBody>
      </p:sp>
    </p:spTree>
    <p:extLst>
      <p:ext uri="{BB962C8B-B14F-4D97-AF65-F5344CB8AC3E}">
        <p14:creationId xmlns:p14="http://schemas.microsoft.com/office/powerpoint/2010/main" val="192274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9732-059B-4C90-9F16-AD0F13AB6D3C}"/>
              </a:ext>
            </a:extLst>
          </p:cNvPr>
          <p:cNvSpPr>
            <a:spLocks noGrp="1"/>
          </p:cNvSpPr>
          <p:nvPr>
            <p:ph type="title"/>
          </p:nvPr>
        </p:nvSpPr>
        <p:spPr/>
        <p:txBody>
          <a:bodyPr/>
          <a:lstStyle/>
          <a:p>
            <a:r>
              <a:rPr lang="en-US" dirty="0"/>
              <a:t>Sources and Resources </a:t>
            </a:r>
          </a:p>
        </p:txBody>
      </p:sp>
      <p:sp>
        <p:nvSpPr>
          <p:cNvPr id="4" name="Date Placeholder 3">
            <a:extLst>
              <a:ext uri="{FF2B5EF4-FFF2-40B4-BE49-F238E27FC236}">
                <a16:creationId xmlns:a16="http://schemas.microsoft.com/office/drawing/2014/main" id="{A4076293-6A6C-4790-92B1-16AC18ECD6B3}"/>
              </a:ext>
            </a:extLst>
          </p:cNvPr>
          <p:cNvSpPr>
            <a:spLocks noGrp="1"/>
          </p:cNvSpPr>
          <p:nvPr>
            <p:ph type="dt" sz="half" idx="15"/>
          </p:nvPr>
        </p:nvSpPr>
        <p:spPr/>
        <p:txBody>
          <a:bodyPr/>
          <a:lstStyle/>
          <a:p>
            <a:pPr indent="-3657600"/>
            <a:r>
              <a:rPr lang="en-US"/>
              <a:t>1/18/2023</a:t>
            </a:r>
          </a:p>
        </p:txBody>
      </p:sp>
      <p:sp>
        <p:nvSpPr>
          <p:cNvPr id="5" name="Footer Placeholder 4">
            <a:extLst>
              <a:ext uri="{FF2B5EF4-FFF2-40B4-BE49-F238E27FC236}">
                <a16:creationId xmlns:a16="http://schemas.microsoft.com/office/drawing/2014/main" id="{D3874501-BAEF-405E-A303-54795F1072E3}"/>
              </a:ext>
            </a:extLst>
          </p:cNvPr>
          <p:cNvSpPr>
            <a:spLocks noGrp="1"/>
          </p:cNvSpPr>
          <p:nvPr>
            <p:ph type="ftr" sz="quarter" idx="16"/>
          </p:nvPr>
        </p:nvSpPr>
        <p:spPr/>
        <p:txBody>
          <a:bodyPr/>
          <a:lstStyle/>
          <a:p>
            <a:r>
              <a:rPr lang="en-US"/>
              <a:t>Eating Disorders; Diagnosis and Treatment</a:t>
            </a:r>
          </a:p>
        </p:txBody>
      </p:sp>
      <p:sp>
        <p:nvSpPr>
          <p:cNvPr id="6" name="Slide Number Placeholder 5">
            <a:extLst>
              <a:ext uri="{FF2B5EF4-FFF2-40B4-BE49-F238E27FC236}">
                <a16:creationId xmlns:a16="http://schemas.microsoft.com/office/drawing/2014/main" id="{E9969D39-E61F-446C-AD93-D02C3331E0AE}"/>
              </a:ext>
            </a:extLst>
          </p:cNvPr>
          <p:cNvSpPr>
            <a:spLocks noGrp="1"/>
          </p:cNvSpPr>
          <p:nvPr>
            <p:ph type="sldNum" sz="quarter" idx="17"/>
          </p:nvPr>
        </p:nvSpPr>
        <p:spPr/>
        <p:txBody>
          <a:bodyPr/>
          <a:lstStyle/>
          <a:p>
            <a:fld id="{63DCA5C9-2E11-4C67-86EB-AE1DE127DC64}" type="slidenum">
              <a:rPr lang="en-US" smtClean="0"/>
              <a:pPr/>
              <a:t>17</a:t>
            </a:fld>
            <a:endParaRPr lang="en-US"/>
          </a:p>
        </p:txBody>
      </p:sp>
      <p:sp>
        <p:nvSpPr>
          <p:cNvPr id="3" name="TextBox 2">
            <a:extLst>
              <a:ext uri="{FF2B5EF4-FFF2-40B4-BE49-F238E27FC236}">
                <a16:creationId xmlns:a16="http://schemas.microsoft.com/office/drawing/2014/main" id="{2AA57053-C784-41D7-B7C4-BF76751B9042}"/>
              </a:ext>
            </a:extLst>
          </p:cNvPr>
          <p:cNvSpPr txBox="1"/>
          <p:nvPr/>
        </p:nvSpPr>
        <p:spPr>
          <a:xfrm>
            <a:off x="1026695" y="1457126"/>
            <a:ext cx="11165305" cy="4801314"/>
          </a:xfrm>
          <a:prstGeom prst="rect">
            <a:avLst/>
          </a:prstGeom>
          <a:noFill/>
        </p:spPr>
        <p:txBody>
          <a:bodyPr wrap="square" rtlCol="0">
            <a:spAutoFit/>
          </a:bodyPr>
          <a:lstStyle/>
          <a:p>
            <a:r>
              <a:rPr lang="en-US" dirty="0">
                <a:hlinkClick r:id="rId2"/>
              </a:rPr>
              <a:t>www.eatingdisorder.org</a:t>
            </a:r>
            <a:r>
              <a:rPr lang="en-US" dirty="0"/>
              <a:t> </a:t>
            </a:r>
          </a:p>
          <a:p>
            <a:r>
              <a:rPr lang="en-US" dirty="0">
                <a:hlinkClick r:id="rId3"/>
              </a:rPr>
              <a:t>www.eatingrecovery.com</a:t>
            </a:r>
            <a:r>
              <a:rPr lang="en-US" dirty="0"/>
              <a:t> </a:t>
            </a:r>
          </a:p>
          <a:p>
            <a:r>
              <a:rPr lang="en-US" dirty="0">
                <a:hlinkClick r:id="rId4"/>
              </a:rPr>
              <a:t>www.castlewoodtc.com</a:t>
            </a:r>
            <a:r>
              <a:rPr lang="en-US" dirty="0"/>
              <a:t> </a:t>
            </a:r>
          </a:p>
          <a:p>
            <a:r>
              <a:rPr lang="en-US" dirty="0">
                <a:hlinkClick r:id="rId5"/>
              </a:rPr>
              <a:t>www.nationaleatingdisorders.org</a:t>
            </a:r>
            <a:r>
              <a:rPr lang="en-US" dirty="0"/>
              <a:t> </a:t>
            </a:r>
          </a:p>
          <a:p>
            <a:r>
              <a:rPr lang="en-US" dirty="0">
                <a:hlinkClick r:id="rId6"/>
              </a:rPr>
              <a:t>www.waldeneatingdisorders.come</a:t>
            </a:r>
            <a:r>
              <a:rPr lang="en-US" dirty="0"/>
              <a:t>  </a:t>
            </a:r>
          </a:p>
          <a:p>
            <a:r>
              <a:rPr lang="en-US" dirty="0">
                <a:hlinkClick r:id="rId7"/>
              </a:rPr>
              <a:t>www.keltyeatingdisorders.ca</a:t>
            </a:r>
            <a:r>
              <a:rPr lang="en-US" dirty="0"/>
              <a:t>  </a:t>
            </a:r>
          </a:p>
          <a:p>
            <a:r>
              <a:rPr lang="en-US" dirty="0">
                <a:hlinkClick r:id="rId8"/>
              </a:rPr>
              <a:t>www.jenniferrollin.com</a:t>
            </a:r>
            <a:r>
              <a:rPr lang="en-US" dirty="0"/>
              <a:t> </a:t>
            </a:r>
          </a:p>
          <a:p>
            <a:r>
              <a:rPr lang="en-US" dirty="0">
                <a:hlinkClick r:id="rId9"/>
              </a:rPr>
              <a:t>www.medainc.org</a:t>
            </a:r>
            <a:r>
              <a:rPr lang="en-US" dirty="0"/>
              <a:t> </a:t>
            </a:r>
          </a:p>
          <a:p>
            <a:r>
              <a:rPr lang="en-US" dirty="0">
                <a:hlinkClick r:id="rId10"/>
              </a:rPr>
              <a:t>www.npr.org</a:t>
            </a:r>
            <a:r>
              <a:rPr lang="en-US" dirty="0"/>
              <a:t> </a:t>
            </a:r>
          </a:p>
          <a:p>
            <a:r>
              <a:rPr lang="en-US" dirty="0"/>
              <a:t>www.haescommunity.com</a:t>
            </a:r>
          </a:p>
          <a:p>
            <a:endParaRPr lang="en-US" dirty="0"/>
          </a:p>
          <a:p>
            <a:r>
              <a:rPr lang="en-US" dirty="0"/>
              <a:t>Locke, James., Le Grange, Daniel.  (2013). Treatment Manual for Anorexia Nervosa, A Family-based Approach.  </a:t>
            </a:r>
          </a:p>
          <a:p>
            <a:r>
              <a:rPr lang="en-US" dirty="0"/>
              <a:t>Lock, James., Le Grange, Daniel.  (2015). Help Your Teenager Beat An Eating Disorder.</a:t>
            </a:r>
          </a:p>
          <a:p>
            <a:r>
              <a:rPr lang="en-US" dirty="0"/>
              <a:t>Fletcher-Astrachan, Ellen., Maslar, Michael.  (2009).  The Dialectical Behavior Therapy Skills Workbook for Bulimia.</a:t>
            </a:r>
          </a:p>
          <a:p>
            <a:r>
              <a:rPr lang="en-US" dirty="0" err="1"/>
              <a:t>Mehler</a:t>
            </a:r>
            <a:r>
              <a:rPr lang="en-US" dirty="0"/>
              <a:t> S., Philip., Andersen E., Arnold.  (2017). Eating Disorders. A Guide to Medical Care and Complications.  </a:t>
            </a:r>
          </a:p>
          <a:p>
            <a:r>
              <a:rPr lang="en-US" dirty="0"/>
              <a:t>Safer L., Debra., </a:t>
            </a:r>
            <a:r>
              <a:rPr lang="en-US" dirty="0" err="1"/>
              <a:t>Telch</a:t>
            </a:r>
            <a:r>
              <a:rPr lang="en-US" dirty="0"/>
              <a:t> F., Christy., Chen Y., Eunice., (2009).  Dialectical Behavior Therapy for Binge Eating and Bulimia.</a:t>
            </a:r>
          </a:p>
          <a:p>
            <a:r>
              <a:rPr lang="en-US" dirty="0"/>
              <a:t>Fairburn, Christopher. (2013). Overcoming Binge Eating, second edition.</a:t>
            </a:r>
          </a:p>
        </p:txBody>
      </p:sp>
      <p:sp>
        <p:nvSpPr>
          <p:cNvPr id="10" name="TextBox 9">
            <a:extLst>
              <a:ext uri="{FF2B5EF4-FFF2-40B4-BE49-F238E27FC236}">
                <a16:creationId xmlns:a16="http://schemas.microsoft.com/office/drawing/2014/main" id="{7E767613-F086-45B0-BDE4-8EB3E0DB9BBE}"/>
              </a:ext>
            </a:extLst>
          </p:cNvPr>
          <p:cNvSpPr txBox="1"/>
          <p:nvPr/>
        </p:nvSpPr>
        <p:spPr>
          <a:xfrm>
            <a:off x="5092574" y="1732547"/>
            <a:ext cx="6412832" cy="1200329"/>
          </a:xfrm>
          <a:prstGeom prst="rect">
            <a:avLst/>
          </a:prstGeom>
          <a:noFill/>
        </p:spPr>
        <p:txBody>
          <a:bodyPr wrap="square" rtlCol="0">
            <a:spAutoFit/>
          </a:bodyPr>
          <a:lstStyle/>
          <a:p>
            <a:r>
              <a:rPr lang="en-US" dirty="0"/>
              <a:t>Maine’s Statewide Crisis Line: (888) 568-1112(call or text)</a:t>
            </a:r>
          </a:p>
          <a:p>
            <a:r>
              <a:rPr lang="en-US" dirty="0"/>
              <a:t>National Crisis Support Line: (800) 273-8255</a:t>
            </a:r>
          </a:p>
          <a:p>
            <a:r>
              <a:rPr lang="en-US" dirty="0"/>
              <a:t>National Crisis Text Line: Text HOME to 741741</a:t>
            </a:r>
          </a:p>
          <a:p>
            <a:r>
              <a:rPr lang="en-US" dirty="0"/>
              <a:t>National Eating Disorder Association Support Line: (800) 931-2237</a:t>
            </a:r>
          </a:p>
        </p:txBody>
      </p:sp>
    </p:spTree>
    <p:extLst>
      <p:ext uri="{BB962C8B-B14F-4D97-AF65-F5344CB8AC3E}">
        <p14:creationId xmlns:p14="http://schemas.microsoft.com/office/powerpoint/2010/main" val="269321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938A-3774-0B45-EC40-9E70B4844EB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F970CE-D548-6460-D636-DBF23F5CCF75}"/>
              </a:ext>
            </a:extLst>
          </p:cNvPr>
          <p:cNvSpPr>
            <a:spLocks noGrp="1"/>
          </p:cNvSpPr>
          <p:nvPr>
            <p:ph sz="quarter" idx="14"/>
          </p:nvPr>
        </p:nvSpPr>
        <p:spPr/>
        <p:txBody>
          <a:bodyPr/>
          <a:lstStyle/>
          <a:p>
            <a:pPr marL="342900" marR="152400" lvl="0" indent="-342900">
              <a:lnSpc>
                <a:spcPct val="96000"/>
              </a:lnSpc>
              <a:spcBef>
                <a:spcPts val="455"/>
              </a:spcBef>
              <a:spcAft>
                <a:spcPts val="0"/>
              </a:spcAft>
              <a:buFont typeface="+mj-lt"/>
              <a:buAutoNum type="arabicPeriod"/>
              <a:tabLst>
                <a:tab pos="3240405" algn="l"/>
                <a:tab pos="4697730" algn="l"/>
                <a:tab pos="5111750" algn="l"/>
                <a:tab pos="5519420" algn="l"/>
              </a:tabLst>
            </a:pPr>
            <a:r>
              <a:rPr lang="en-US" sz="1800" spc="-25" dirty="0">
                <a:effectLst/>
                <a:latin typeface="Arial" panose="020B0604020202020204" pitchFamily="34" charset="0"/>
                <a:ea typeface="Arial" panose="020B0604020202020204" pitchFamily="34" charset="0"/>
                <a:cs typeface="Times New Roman" panose="02020603050405020304" pitchFamily="18" charset="0"/>
              </a:rPr>
              <a:t>Increased understanding of the warning signs and onset of an eating disorder</a:t>
            </a:r>
          </a:p>
          <a:p>
            <a:pPr marR="152400" lvl="0">
              <a:lnSpc>
                <a:spcPct val="96000"/>
              </a:lnSpc>
              <a:spcBef>
                <a:spcPts val="455"/>
              </a:spcBef>
              <a:spcAft>
                <a:spcPts val="0"/>
              </a:spcAft>
              <a:tabLst>
                <a:tab pos="3240405" algn="l"/>
                <a:tab pos="4697730" algn="l"/>
                <a:tab pos="5111750" algn="l"/>
                <a:tab pos="5519420" algn="l"/>
              </a:tabLst>
            </a:pPr>
            <a:endParaRPr lang="en-US" sz="1800" spc="-25" dirty="0">
              <a:effectLst/>
              <a:latin typeface="Arial" panose="020B0604020202020204" pitchFamily="34" charset="0"/>
              <a:ea typeface="Arial" panose="020B0604020202020204" pitchFamily="34" charset="0"/>
              <a:cs typeface="Times New Roman" panose="02020603050405020304" pitchFamily="18" charset="0"/>
            </a:endParaRPr>
          </a:p>
          <a:p>
            <a:pPr marR="152400" lvl="0">
              <a:lnSpc>
                <a:spcPct val="96000"/>
              </a:lnSpc>
              <a:spcBef>
                <a:spcPts val="455"/>
              </a:spcBef>
              <a:spcAft>
                <a:spcPts val="0"/>
              </a:spcAft>
              <a:tabLst>
                <a:tab pos="3240405" algn="l"/>
                <a:tab pos="4697730" algn="l"/>
                <a:tab pos="5111750" algn="l"/>
                <a:tab pos="5519420" algn="l"/>
              </a:tabLst>
            </a:pPr>
            <a:r>
              <a:rPr lang="en-US" sz="1800" spc="-25" dirty="0">
                <a:effectLst/>
                <a:latin typeface="Arial" panose="020B0604020202020204" pitchFamily="34" charset="0"/>
                <a:ea typeface="Arial" panose="020B0604020202020204" pitchFamily="34" charset="0"/>
                <a:cs typeface="Times New Roman" panose="02020603050405020304" pitchFamily="18" charset="0"/>
              </a:rPr>
              <a:t>2.   Increased understanding of the effects of an eating disorder on the body and brain </a:t>
            </a:r>
          </a:p>
          <a:p>
            <a:pPr marR="152400" lvl="0">
              <a:lnSpc>
                <a:spcPct val="96000"/>
              </a:lnSpc>
              <a:spcBef>
                <a:spcPts val="455"/>
              </a:spcBef>
              <a:spcAft>
                <a:spcPts val="0"/>
              </a:spcAft>
              <a:tabLst>
                <a:tab pos="3240405" algn="l"/>
                <a:tab pos="4697730" algn="l"/>
                <a:tab pos="5111750" algn="l"/>
                <a:tab pos="551942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spc="-25" dirty="0">
                <a:effectLst/>
                <a:latin typeface="Arial" panose="020B0604020202020204" pitchFamily="34" charset="0"/>
                <a:ea typeface="Arial" panose="020B0604020202020204" pitchFamily="34" charset="0"/>
              </a:rPr>
              <a:t>3.   Increased understanding of the treatment to recover from an eating disorder </a:t>
            </a:r>
            <a:endParaRPr lang="en-US" dirty="0"/>
          </a:p>
        </p:txBody>
      </p:sp>
      <p:sp>
        <p:nvSpPr>
          <p:cNvPr id="4" name="Date Placeholder 3">
            <a:extLst>
              <a:ext uri="{FF2B5EF4-FFF2-40B4-BE49-F238E27FC236}">
                <a16:creationId xmlns:a16="http://schemas.microsoft.com/office/drawing/2014/main" id="{2C5311E8-EB40-AFDF-76E9-5B80F482B077}"/>
              </a:ext>
            </a:extLst>
          </p:cNvPr>
          <p:cNvSpPr>
            <a:spLocks noGrp="1"/>
          </p:cNvSpPr>
          <p:nvPr>
            <p:ph type="dt" sz="half" idx="15"/>
          </p:nvPr>
        </p:nvSpPr>
        <p:spPr/>
        <p:txBody>
          <a:bodyPr/>
          <a:lstStyle/>
          <a:p>
            <a:pPr indent="-3657600"/>
            <a:r>
              <a:rPr lang="en-US"/>
              <a:t>1/18/2023</a:t>
            </a:r>
          </a:p>
        </p:txBody>
      </p:sp>
      <p:sp>
        <p:nvSpPr>
          <p:cNvPr id="5" name="Footer Placeholder 4">
            <a:extLst>
              <a:ext uri="{FF2B5EF4-FFF2-40B4-BE49-F238E27FC236}">
                <a16:creationId xmlns:a16="http://schemas.microsoft.com/office/drawing/2014/main" id="{1385EBB4-1A95-5773-1DCA-E21A92F79A9E}"/>
              </a:ext>
            </a:extLst>
          </p:cNvPr>
          <p:cNvSpPr>
            <a:spLocks noGrp="1"/>
          </p:cNvSpPr>
          <p:nvPr>
            <p:ph type="ftr" sz="quarter" idx="16"/>
          </p:nvPr>
        </p:nvSpPr>
        <p:spPr/>
        <p:txBody>
          <a:bodyPr/>
          <a:lstStyle/>
          <a:p>
            <a:r>
              <a:rPr lang="en-US"/>
              <a:t>Eating Disorders; Diagnosis and Treatment</a:t>
            </a:r>
          </a:p>
        </p:txBody>
      </p:sp>
      <p:sp>
        <p:nvSpPr>
          <p:cNvPr id="6" name="Slide Number Placeholder 5">
            <a:extLst>
              <a:ext uri="{FF2B5EF4-FFF2-40B4-BE49-F238E27FC236}">
                <a16:creationId xmlns:a16="http://schemas.microsoft.com/office/drawing/2014/main" id="{DEE1763C-2EF7-6B26-B08E-C99B93C32639}"/>
              </a:ext>
            </a:extLst>
          </p:cNvPr>
          <p:cNvSpPr>
            <a:spLocks noGrp="1"/>
          </p:cNvSpPr>
          <p:nvPr>
            <p:ph type="sldNum" sz="quarter" idx="17"/>
          </p:nvPr>
        </p:nvSpPr>
        <p:spPr/>
        <p:txBody>
          <a:bodyPr/>
          <a:lstStyle/>
          <a:p>
            <a:fld id="{63DCA5C9-2E11-4C67-86EB-AE1DE127DC64}" type="slidenum">
              <a:rPr lang="en-US" smtClean="0"/>
              <a:pPr/>
              <a:t>2</a:t>
            </a:fld>
            <a:endParaRPr lang="en-US"/>
          </a:p>
        </p:txBody>
      </p:sp>
    </p:spTree>
    <p:extLst>
      <p:ext uri="{BB962C8B-B14F-4D97-AF65-F5344CB8AC3E}">
        <p14:creationId xmlns:p14="http://schemas.microsoft.com/office/powerpoint/2010/main" val="319727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277F8D84-6235-4B3B-9454-B52A66B7E42C}"/>
              </a:ext>
            </a:extLst>
          </p:cNvPr>
          <p:cNvSpPr>
            <a:spLocks noGrp="1"/>
          </p:cNvSpPr>
          <p:nvPr>
            <p:ph type="title"/>
          </p:nvPr>
        </p:nvSpPr>
        <p:spPr/>
        <p:txBody>
          <a:bodyPr/>
          <a:lstStyle/>
          <a:p>
            <a:r>
              <a:rPr lang="en-US" dirty="0"/>
              <a:t>Did you know?</a:t>
            </a:r>
          </a:p>
        </p:txBody>
      </p:sp>
      <p:sp>
        <p:nvSpPr>
          <p:cNvPr id="7" name="Content Placeholder 6">
            <a:extLst>
              <a:ext uri="{FF2B5EF4-FFF2-40B4-BE49-F238E27FC236}">
                <a16:creationId xmlns:a16="http://schemas.microsoft.com/office/drawing/2014/main" id="{A7BF885A-D68D-47C7-AF7F-9532CF76E2C5}"/>
              </a:ext>
            </a:extLst>
          </p:cNvPr>
          <p:cNvSpPr>
            <a:spLocks noGrp="1"/>
          </p:cNvSpPr>
          <p:nvPr>
            <p:ph type="body" sz="quarter" idx="14"/>
          </p:nvPr>
        </p:nvSpPr>
        <p:spPr>
          <a:xfrm>
            <a:off x="7299097" y="1842244"/>
            <a:ext cx="4081524" cy="1000108"/>
          </a:xfrm>
        </p:spPr>
        <p:txBody>
          <a:bodyPr/>
          <a:lstStyle/>
          <a:p>
            <a:pPr lvl="1" algn="ctr">
              <a:lnSpc>
                <a:spcPct val="100000"/>
              </a:lnSpc>
            </a:pPr>
            <a:r>
              <a:rPr lang="en-US" sz="2000" b="1" dirty="0"/>
              <a:t>10,200 deaths each year are the direct result of an eating disorder – that’s one death every 52 minutes </a:t>
            </a:r>
          </a:p>
        </p:txBody>
      </p:sp>
      <p:sp>
        <p:nvSpPr>
          <p:cNvPr id="6" name="Content Placeholder 5">
            <a:extLst>
              <a:ext uri="{FF2B5EF4-FFF2-40B4-BE49-F238E27FC236}">
                <a16:creationId xmlns:a16="http://schemas.microsoft.com/office/drawing/2014/main" id="{43E4C566-211C-4E54-B3C2-BF65A6F86E38}"/>
              </a:ext>
            </a:extLst>
          </p:cNvPr>
          <p:cNvSpPr>
            <a:spLocks noGrp="1"/>
          </p:cNvSpPr>
          <p:nvPr>
            <p:ph sz="quarter" idx="15"/>
          </p:nvPr>
        </p:nvSpPr>
        <p:spPr>
          <a:xfrm>
            <a:off x="634144" y="1692543"/>
            <a:ext cx="5461856" cy="4598087"/>
          </a:xfrm>
        </p:spPr>
        <p:txBody>
          <a:bodyPr/>
          <a:lstStyle/>
          <a:p>
            <a:pPr marL="342900" indent="-342900">
              <a:lnSpc>
                <a:spcPct val="100000"/>
              </a:lnSpc>
              <a:buFont typeface="Arial" panose="020B0604020202020204" pitchFamily="34" charset="0"/>
              <a:buChar char="•"/>
            </a:pPr>
            <a:r>
              <a:rPr lang="en-US" sz="1800" dirty="0"/>
              <a:t>Eating Disorders affect more than 28 million people in the United States</a:t>
            </a:r>
          </a:p>
          <a:p>
            <a:pPr marL="342900" indent="-342900">
              <a:lnSpc>
                <a:spcPct val="100000"/>
              </a:lnSpc>
              <a:buFont typeface="Arial" panose="020B0604020202020204" pitchFamily="34" charset="0"/>
              <a:buChar char="•"/>
            </a:pPr>
            <a:r>
              <a:rPr lang="en-US" sz="1800" dirty="0"/>
              <a:t>The prevalence of disordered eating is even higher </a:t>
            </a:r>
          </a:p>
          <a:p>
            <a:pPr marL="342900" indent="-342900">
              <a:lnSpc>
                <a:spcPct val="100000"/>
              </a:lnSpc>
              <a:buFont typeface="Arial" panose="020B0604020202020204" pitchFamily="34" charset="0"/>
              <a:buChar char="•"/>
            </a:pPr>
            <a:r>
              <a:rPr lang="en-US" sz="1800" dirty="0"/>
              <a:t>There is a $65 billion burden per year on our health system</a:t>
            </a:r>
          </a:p>
          <a:p>
            <a:pPr marL="342900" indent="-342900">
              <a:lnSpc>
                <a:spcPct val="100000"/>
              </a:lnSpc>
              <a:buFont typeface="Arial" panose="020B0604020202020204" pitchFamily="34" charset="0"/>
              <a:buChar char="•"/>
            </a:pPr>
            <a:r>
              <a:rPr lang="en-US" sz="1800" dirty="0"/>
              <a:t>Less than 6% of people with eating disorders are medically diagnosed as “underweight”</a:t>
            </a:r>
          </a:p>
          <a:p>
            <a:pPr marL="342900" indent="-342900">
              <a:lnSpc>
                <a:spcPct val="100000"/>
              </a:lnSpc>
              <a:buFont typeface="Arial" panose="020B0604020202020204" pitchFamily="34" charset="0"/>
              <a:buChar char="•"/>
            </a:pPr>
            <a:r>
              <a:rPr lang="en-US" sz="1800" dirty="0"/>
              <a:t>By age 6, girls especially, start to express concerns about their own weight or shape. </a:t>
            </a:r>
          </a:p>
          <a:p>
            <a:pPr marL="342900" indent="-342900">
              <a:lnSpc>
                <a:spcPct val="100000"/>
              </a:lnSpc>
              <a:buFont typeface="Arial" panose="020B0604020202020204" pitchFamily="34" charset="0"/>
              <a:buChar char="•"/>
            </a:pPr>
            <a:r>
              <a:rPr lang="en-US" sz="1800" dirty="0"/>
              <a:t>Weight teasing predicts weight gain, binge eating and extreme weight control measures </a:t>
            </a:r>
          </a:p>
          <a:p>
            <a:pPr marL="342900" indent="-342900">
              <a:lnSpc>
                <a:spcPct val="100000"/>
              </a:lnSpc>
              <a:buFont typeface="Arial" panose="020B0604020202020204" pitchFamily="34" charset="0"/>
              <a:buChar char="•"/>
            </a:pPr>
            <a:endParaRPr lang="en-US" dirty="0"/>
          </a:p>
        </p:txBody>
      </p:sp>
      <p:sp>
        <p:nvSpPr>
          <p:cNvPr id="3" name="Date Placeholder 2">
            <a:extLst>
              <a:ext uri="{FF2B5EF4-FFF2-40B4-BE49-F238E27FC236}">
                <a16:creationId xmlns:a16="http://schemas.microsoft.com/office/drawing/2014/main" id="{F588E47D-BB71-4D3D-A586-C344D9E28978}"/>
              </a:ext>
            </a:extLst>
          </p:cNvPr>
          <p:cNvSpPr>
            <a:spLocks noGrp="1"/>
          </p:cNvSpPr>
          <p:nvPr>
            <p:ph type="dt" sz="half" idx="16"/>
          </p:nvPr>
        </p:nvSpPr>
        <p:spPr/>
        <p:txBody>
          <a:bodyPr/>
          <a:lstStyle/>
          <a:p>
            <a:r>
              <a:rPr lang="en-US"/>
              <a:t>1/18/2023</a:t>
            </a:r>
          </a:p>
        </p:txBody>
      </p:sp>
      <p:sp>
        <p:nvSpPr>
          <p:cNvPr id="4" name="Footer Placeholder 3">
            <a:extLst>
              <a:ext uri="{FF2B5EF4-FFF2-40B4-BE49-F238E27FC236}">
                <a16:creationId xmlns:a16="http://schemas.microsoft.com/office/drawing/2014/main" id="{A4CFECC4-A0D0-4241-992F-765DA868F7AD}"/>
              </a:ext>
            </a:extLst>
          </p:cNvPr>
          <p:cNvSpPr>
            <a:spLocks noGrp="1"/>
          </p:cNvSpPr>
          <p:nvPr>
            <p:ph type="ftr" sz="quarter" idx="17"/>
          </p:nvPr>
        </p:nvSpPr>
        <p:spPr/>
        <p:txBody>
          <a:bodyPr/>
          <a:lstStyle/>
          <a:p>
            <a:r>
              <a:rPr lang="en-US" dirty="0"/>
              <a:t>Eating Disorders; Diagnosis and Treatment</a:t>
            </a:r>
          </a:p>
        </p:txBody>
      </p:sp>
      <p:sp>
        <p:nvSpPr>
          <p:cNvPr id="8" name="Slide Number Placeholder 7">
            <a:extLst>
              <a:ext uri="{FF2B5EF4-FFF2-40B4-BE49-F238E27FC236}">
                <a16:creationId xmlns:a16="http://schemas.microsoft.com/office/drawing/2014/main" id="{176897CA-25CF-488E-B25A-59DC7185E102}"/>
              </a:ext>
            </a:extLst>
          </p:cNvPr>
          <p:cNvSpPr>
            <a:spLocks noGrp="1"/>
          </p:cNvSpPr>
          <p:nvPr>
            <p:ph type="sldNum" sz="quarter" idx="18"/>
          </p:nvPr>
        </p:nvSpPr>
        <p:spPr/>
        <p:txBody>
          <a:bodyPr/>
          <a:lstStyle/>
          <a:p>
            <a:pPr lvl="8"/>
            <a:fld id="{63DCA5C9-2E11-4C67-86EB-AE1DE127DC64}" type="slidenum">
              <a:rPr lang="en-US" smtClean="0"/>
              <a:pPr lvl="8"/>
              <a:t>3</a:t>
            </a:fld>
            <a:endParaRPr lang="en-US"/>
          </a:p>
        </p:txBody>
      </p:sp>
      <p:pic>
        <p:nvPicPr>
          <p:cNvPr id="4098" name="Picture 2">
            <a:extLst>
              <a:ext uri="{FF2B5EF4-FFF2-40B4-BE49-F238E27FC236}">
                <a16:creationId xmlns:a16="http://schemas.microsoft.com/office/drawing/2014/main" id="{7551F70C-DAC8-BA0E-986A-C2B77EFF1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685" y="3032690"/>
            <a:ext cx="4704399" cy="31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18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400E-DAB0-4CD6-AC04-03D3F6795D1C}"/>
              </a:ext>
            </a:extLst>
          </p:cNvPr>
          <p:cNvSpPr>
            <a:spLocks noGrp="1"/>
          </p:cNvSpPr>
          <p:nvPr>
            <p:ph type="title"/>
          </p:nvPr>
        </p:nvSpPr>
        <p:spPr/>
        <p:txBody>
          <a:bodyPr/>
          <a:lstStyle/>
          <a:p>
            <a:r>
              <a:rPr lang="en-US" dirty="0"/>
              <a:t>What is an eating disorder?</a:t>
            </a:r>
          </a:p>
        </p:txBody>
      </p:sp>
      <p:sp>
        <p:nvSpPr>
          <p:cNvPr id="3" name="Date Placeholder 2">
            <a:extLst>
              <a:ext uri="{FF2B5EF4-FFF2-40B4-BE49-F238E27FC236}">
                <a16:creationId xmlns:a16="http://schemas.microsoft.com/office/drawing/2014/main" id="{46E64E6C-CA10-4309-8EEB-F96AEEA54709}"/>
              </a:ext>
            </a:extLst>
          </p:cNvPr>
          <p:cNvSpPr>
            <a:spLocks noGrp="1"/>
          </p:cNvSpPr>
          <p:nvPr>
            <p:ph type="dt" sz="half" idx="10"/>
          </p:nvPr>
        </p:nvSpPr>
        <p:spPr/>
        <p:txBody>
          <a:bodyPr/>
          <a:lstStyle/>
          <a:p>
            <a:pPr indent="-3657600"/>
            <a:r>
              <a:rPr lang="en-US"/>
              <a:t>1/18/2023</a:t>
            </a:r>
          </a:p>
        </p:txBody>
      </p:sp>
      <p:sp>
        <p:nvSpPr>
          <p:cNvPr id="4" name="Footer Placeholder 3">
            <a:extLst>
              <a:ext uri="{FF2B5EF4-FFF2-40B4-BE49-F238E27FC236}">
                <a16:creationId xmlns:a16="http://schemas.microsoft.com/office/drawing/2014/main" id="{F5BEFD23-1307-43BA-80D0-E17517E7A06B}"/>
              </a:ext>
            </a:extLst>
          </p:cNvPr>
          <p:cNvSpPr>
            <a:spLocks noGrp="1"/>
          </p:cNvSpPr>
          <p:nvPr>
            <p:ph type="ftr" sz="quarter" idx="11"/>
          </p:nvPr>
        </p:nvSpPr>
        <p:spPr/>
        <p:txBody>
          <a:bodyPr/>
          <a:lstStyle/>
          <a:p>
            <a:r>
              <a:rPr lang="en-US"/>
              <a:t>Eating Disorders; Diagnosis and Treatment</a:t>
            </a:r>
          </a:p>
        </p:txBody>
      </p:sp>
      <p:sp>
        <p:nvSpPr>
          <p:cNvPr id="5" name="Slide Number Placeholder 4">
            <a:extLst>
              <a:ext uri="{FF2B5EF4-FFF2-40B4-BE49-F238E27FC236}">
                <a16:creationId xmlns:a16="http://schemas.microsoft.com/office/drawing/2014/main" id="{AF9E5DD6-0B9F-4E5E-BF7B-ECB5BE4DA01E}"/>
              </a:ext>
            </a:extLst>
          </p:cNvPr>
          <p:cNvSpPr>
            <a:spLocks noGrp="1"/>
          </p:cNvSpPr>
          <p:nvPr>
            <p:ph type="sldNum" sz="quarter" idx="12"/>
          </p:nvPr>
        </p:nvSpPr>
        <p:spPr/>
        <p:txBody>
          <a:bodyPr/>
          <a:lstStyle/>
          <a:p>
            <a:fld id="{63DCA5C9-2E11-4C67-86EB-AE1DE127DC64}" type="slidenum">
              <a:rPr lang="en-US" smtClean="0"/>
              <a:pPr/>
              <a:t>4</a:t>
            </a:fld>
            <a:endParaRPr lang="en-US"/>
          </a:p>
        </p:txBody>
      </p:sp>
    </p:spTree>
    <p:extLst>
      <p:ext uri="{BB962C8B-B14F-4D97-AF65-F5344CB8AC3E}">
        <p14:creationId xmlns:p14="http://schemas.microsoft.com/office/powerpoint/2010/main" val="161654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730-64C7-4173-B7FC-B7DB7EDDE9A9}"/>
              </a:ext>
            </a:extLst>
          </p:cNvPr>
          <p:cNvSpPr>
            <a:spLocks noGrp="1"/>
          </p:cNvSpPr>
          <p:nvPr>
            <p:ph type="title"/>
          </p:nvPr>
        </p:nvSpPr>
        <p:spPr/>
        <p:txBody>
          <a:bodyPr/>
          <a:lstStyle/>
          <a:p>
            <a:r>
              <a:rPr lang="en-US" dirty="0"/>
              <a:t>Eating Disorders Defined </a:t>
            </a:r>
          </a:p>
        </p:txBody>
      </p:sp>
      <p:sp>
        <p:nvSpPr>
          <p:cNvPr id="3" name="Date Placeholder 2">
            <a:extLst>
              <a:ext uri="{FF2B5EF4-FFF2-40B4-BE49-F238E27FC236}">
                <a16:creationId xmlns:a16="http://schemas.microsoft.com/office/drawing/2014/main" id="{3025C0A8-44F3-42F4-9D21-A14B864E47D7}"/>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4B829B59-871F-41A7-ADF5-C8CD92BB06A7}"/>
              </a:ext>
            </a:extLst>
          </p:cNvPr>
          <p:cNvSpPr>
            <a:spLocks noGrp="1"/>
          </p:cNvSpPr>
          <p:nvPr>
            <p:ph type="ftr" sz="quarter" idx="16"/>
          </p:nvPr>
        </p:nvSpPr>
        <p:spPr/>
        <p:txBody>
          <a:bodyPr/>
          <a:lstStyle/>
          <a:p>
            <a:r>
              <a:rPr lang="en-US"/>
              <a:t>Eating Disorders; Diagnosis and Treatment</a:t>
            </a:r>
          </a:p>
        </p:txBody>
      </p:sp>
      <p:sp>
        <p:nvSpPr>
          <p:cNvPr id="8" name="Slide Number Placeholder 7">
            <a:extLst>
              <a:ext uri="{FF2B5EF4-FFF2-40B4-BE49-F238E27FC236}">
                <a16:creationId xmlns:a16="http://schemas.microsoft.com/office/drawing/2014/main" id="{41234AA6-0685-4675-BD81-E3B349176F10}"/>
              </a:ext>
            </a:extLst>
          </p:cNvPr>
          <p:cNvSpPr>
            <a:spLocks noGrp="1"/>
          </p:cNvSpPr>
          <p:nvPr>
            <p:ph type="sldNum" sz="quarter" idx="17"/>
          </p:nvPr>
        </p:nvSpPr>
        <p:spPr/>
        <p:txBody>
          <a:bodyPr/>
          <a:lstStyle/>
          <a:p>
            <a:pPr lvl="8"/>
            <a:fld id="{63DCA5C9-2E11-4C67-86EB-AE1DE127DC64}" type="slidenum">
              <a:rPr lang="en-US" smtClean="0"/>
              <a:pPr lvl="8"/>
              <a:t>5</a:t>
            </a:fld>
            <a:endParaRPr lang="en-US"/>
          </a:p>
        </p:txBody>
      </p:sp>
      <p:pic>
        <p:nvPicPr>
          <p:cNvPr id="10" name="Picture 9">
            <a:extLst>
              <a:ext uri="{FF2B5EF4-FFF2-40B4-BE49-F238E27FC236}">
                <a16:creationId xmlns:a16="http://schemas.microsoft.com/office/drawing/2014/main" id="{AB5DA948-2DA2-419D-9A83-9560A7ED54D0}"/>
              </a:ext>
            </a:extLst>
          </p:cNvPr>
          <p:cNvPicPr>
            <a:picLocks noChangeAspect="1"/>
          </p:cNvPicPr>
          <p:nvPr/>
        </p:nvPicPr>
        <p:blipFill rotWithShape="1">
          <a:blip r:embed="rId3"/>
          <a:srcRect r="5511"/>
          <a:stretch/>
        </p:blipFill>
        <p:spPr>
          <a:xfrm>
            <a:off x="9205451" y="1544939"/>
            <a:ext cx="2986549" cy="1425967"/>
          </a:xfrm>
          <a:prstGeom prst="rect">
            <a:avLst/>
          </a:prstGeom>
        </p:spPr>
      </p:pic>
      <p:pic>
        <p:nvPicPr>
          <p:cNvPr id="12" name="Picture 11">
            <a:extLst>
              <a:ext uri="{FF2B5EF4-FFF2-40B4-BE49-F238E27FC236}">
                <a16:creationId xmlns:a16="http://schemas.microsoft.com/office/drawing/2014/main" id="{D539B3F3-4D40-4D20-85A8-CD31C40FB985}"/>
              </a:ext>
            </a:extLst>
          </p:cNvPr>
          <p:cNvPicPr>
            <a:picLocks noChangeAspect="1"/>
          </p:cNvPicPr>
          <p:nvPr/>
        </p:nvPicPr>
        <p:blipFill rotWithShape="1">
          <a:blip r:embed="rId4"/>
          <a:srcRect r="3000"/>
          <a:stretch/>
        </p:blipFill>
        <p:spPr>
          <a:xfrm>
            <a:off x="9897187" y="4616249"/>
            <a:ext cx="2294813" cy="1797161"/>
          </a:xfrm>
          <a:prstGeom prst="rect">
            <a:avLst/>
          </a:prstGeom>
        </p:spPr>
      </p:pic>
      <p:pic>
        <p:nvPicPr>
          <p:cNvPr id="11" name="Picture 10">
            <a:extLst>
              <a:ext uri="{FF2B5EF4-FFF2-40B4-BE49-F238E27FC236}">
                <a16:creationId xmlns:a16="http://schemas.microsoft.com/office/drawing/2014/main" id="{DA9C79CA-CFEE-4A2C-9A2C-4D4CC623CAD0}"/>
              </a:ext>
            </a:extLst>
          </p:cNvPr>
          <p:cNvPicPr>
            <a:picLocks noChangeAspect="1"/>
          </p:cNvPicPr>
          <p:nvPr/>
        </p:nvPicPr>
        <p:blipFill>
          <a:blip r:embed="rId5"/>
          <a:stretch>
            <a:fillRect/>
          </a:stretch>
        </p:blipFill>
        <p:spPr>
          <a:xfrm>
            <a:off x="8015288" y="3114208"/>
            <a:ext cx="4073566" cy="1797161"/>
          </a:xfrm>
          <a:prstGeom prst="rect">
            <a:avLst/>
          </a:prstGeom>
        </p:spPr>
      </p:pic>
      <p:sp>
        <p:nvSpPr>
          <p:cNvPr id="14" name="TextBox 13">
            <a:extLst>
              <a:ext uri="{FF2B5EF4-FFF2-40B4-BE49-F238E27FC236}">
                <a16:creationId xmlns:a16="http://schemas.microsoft.com/office/drawing/2014/main" id="{F5644B50-2746-4C84-AB4E-41869D517FAC}"/>
              </a:ext>
            </a:extLst>
          </p:cNvPr>
          <p:cNvSpPr txBox="1"/>
          <p:nvPr/>
        </p:nvSpPr>
        <p:spPr>
          <a:xfrm>
            <a:off x="573172" y="2056606"/>
            <a:ext cx="7526338" cy="3970318"/>
          </a:xfrm>
          <a:prstGeom prst="rect">
            <a:avLst/>
          </a:prstGeom>
          <a:noFill/>
        </p:spPr>
        <p:txBody>
          <a:bodyPr wrap="square" rtlCol="0">
            <a:spAutoFit/>
          </a:bodyPr>
          <a:lstStyle/>
          <a:p>
            <a:r>
              <a:rPr lang="en-US" dirty="0"/>
              <a:t>Serious, </a:t>
            </a:r>
            <a:r>
              <a:rPr lang="en-US" dirty="0">
                <a:solidFill>
                  <a:srgbClr val="E87722"/>
                </a:solidFill>
              </a:rPr>
              <a:t>treatable</a:t>
            </a:r>
            <a:r>
              <a:rPr lang="en-US" dirty="0"/>
              <a:t> mental illness </a:t>
            </a:r>
          </a:p>
          <a:p>
            <a:endParaRPr lang="en-US" dirty="0"/>
          </a:p>
          <a:p>
            <a:r>
              <a:rPr lang="en-US" dirty="0">
                <a:solidFill>
                  <a:srgbClr val="E87722"/>
                </a:solidFill>
              </a:rPr>
              <a:t>Every</a:t>
            </a:r>
            <a:r>
              <a:rPr lang="en-US" dirty="0"/>
              <a:t> age, sex, gender, race, ethnicity, and socioeconomic group.  </a:t>
            </a:r>
          </a:p>
          <a:p>
            <a:endParaRPr lang="en-US" dirty="0"/>
          </a:p>
          <a:p>
            <a:r>
              <a:rPr lang="en-US" dirty="0">
                <a:solidFill>
                  <a:srgbClr val="E87722"/>
                </a:solidFill>
              </a:rPr>
              <a:t>Biological, psychological and sociocultural factors </a:t>
            </a:r>
            <a:r>
              <a:rPr lang="en-US" dirty="0"/>
              <a:t>come together</a:t>
            </a:r>
          </a:p>
          <a:p>
            <a:endParaRPr lang="en-US" dirty="0"/>
          </a:p>
          <a:p>
            <a:r>
              <a:rPr lang="en-US" dirty="0"/>
              <a:t>Anorexia Nervosa has the </a:t>
            </a:r>
            <a:r>
              <a:rPr lang="en-US" dirty="0">
                <a:solidFill>
                  <a:srgbClr val="E87722"/>
                </a:solidFill>
              </a:rPr>
              <a:t>SECOND mortality rate </a:t>
            </a:r>
            <a:r>
              <a:rPr lang="en-US" dirty="0"/>
              <a:t>of all psychiatric illness</a:t>
            </a:r>
          </a:p>
          <a:p>
            <a:r>
              <a:rPr lang="en-US" sz="1800" dirty="0"/>
              <a:t>After cardiovascular complications, suicide is the 2</a:t>
            </a:r>
            <a:r>
              <a:rPr lang="en-US" sz="1800" baseline="30000" dirty="0"/>
              <a:t>nd</a:t>
            </a:r>
            <a:r>
              <a:rPr lang="en-US" sz="1800" dirty="0"/>
              <a:t> leading cause of death for patients with Anorexia Nervosa </a:t>
            </a:r>
            <a:endParaRPr lang="en-US" dirty="0"/>
          </a:p>
          <a:p>
            <a:endParaRPr lang="en-US" dirty="0"/>
          </a:p>
          <a:p>
            <a:r>
              <a:rPr lang="en-US" dirty="0"/>
              <a:t>Eating Disorders are a </a:t>
            </a:r>
            <a:r>
              <a:rPr lang="en-US" dirty="0">
                <a:solidFill>
                  <a:srgbClr val="E87722"/>
                </a:solidFill>
              </a:rPr>
              <a:t>blameless</a:t>
            </a:r>
            <a:r>
              <a:rPr lang="en-US" dirty="0"/>
              <a:t> illness </a:t>
            </a:r>
          </a:p>
          <a:p>
            <a:endParaRPr lang="en-US" dirty="0"/>
          </a:p>
          <a:p>
            <a:r>
              <a:rPr lang="en-US" dirty="0"/>
              <a:t>Eating Disorders are </a:t>
            </a:r>
            <a:r>
              <a:rPr lang="en-US" dirty="0">
                <a:solidFill>
                  <a:srgbClr val="E87722"/>
                </a:solidFill>
              </a:rPr>
              <a:t>maladaptive coping strategies </a:t>
            </a:r>
            <a:r>
              <a:rPr lang="en-US" dirty="0"/>
              <a:t>for trauma, feeling ‘out of control’ and intense emotions </a:t>
            </a:r>
          </a:p>
        </p:txBody>
      </p:sp>
    </p:spTree>
    <p:extLst>
      <p:ext uri="{BB962C8B-B14F-4D97-AF65-F5344CB8AC3E}">
        <p14:creationId xmlns:p14="http://schemas.microsoft.com/office/powerpoint/2010/main" val="18918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400E-DAB0-4CD6-AC04-03D3F6795D1C}"/>
              </a:ext>
            </a:extLst>
          </p:cNvPr>
          <p:cNvSpPr>
            <a:spLocks noGrp="1"/>
          </p:cNvSpPr>
          <p:nvPr>
            <p:ph type="title"/>
          </p:nvPr>
        </p:nvSpPr>
        <p:spPr/>
        <p:txBody>
          <a:bodyPr/>
          <a:lstStyle/>
          <a:p>
            <a:r>
              <a:rPr lang="en-US" dirty="0"/>
              <a:t>Major types of eating disorders</a:t>
            </a:r>
          </a:p>
        </p:txBody>
      </p:sp>
      <p:sp>
        <p:nvSpPr>
          <p:cNvPr id="3" name="Date Placeholder 2">
            <a:extLst>
              <a:ext uri="{FF2B5EF4-FFF2-40B4-BE49-F238E27FC236}">
                <a16:creationId xmlns:a16="http://schemas.microsoft.com/office/drawing/2014/main" id="{46E64E6C-CA10-4309-8EEB-F96AEEA54709}"/>
              </a:ext>
            </a:extLst>
          </p:cNvPr>
          <p:cNvSpPr>
            <a:spLocks noGrp="1"/>
          </p:cNvSpPr>
          <p:nvPr>
            <p:ph type="dt" sz="half" idx="10"/>
          </p:nvPr>
        </p:nvSpPr>
        <p:spPr/>
        <p:txBody>
          <a:bodyPr/>
          <a:lstStyle/>
          <a:p>
            <a:pPr indent="-3657600"/>
            <a:r>
              <a:rPr lang="en-US"/>
              <a:t>1/18/2023</a:t>
            </a:r>
          </a:p>
        </p:txBody>
      </p:sp>
      <p:sp>
        <p:nvSpPr>
          <p:cNvPr id="4" name="Footer Placeholder 3">
            <a:extLst>
              <a:ext uri="{FF2B5EF4-FFF2-40B4-BE49-F238E27FC236}">
                <a16:creationId xmlns:a16="http://schemas.microsoft.com/office/drawing/2014/main" id="{F5BEFD23-1307-43BA-80D0-E17517E7A06B}"/>
              </a:ext>
            </a:extLst>
          </p:cNvPr>
          <p:cNvSpPr>
            <a:spLocks noGrp="1"/>
          </p:cNvSpPr>
          <p:nvPr>
            <p:ph type="ftr" sz="quarter" idx="11"/>
          </p:nvPr>
        </p:nvSpPr>
        <p:spPr/>
        <p:txBody>
          <a:bodyPr/>
          <a:lstStyle/>
          <a:p>
            <a:r>
              <a:rPr lang="en-US"/>
              <a:t>Eating Disorders; Diagnosis and Treatment</a:t>
            </a:r>
          </a:p>
        </p:txBody>
      </p:sp>
      <p:sp>
        <p:nvSpPr>
          <p:cNvPr id="5" name="Slide Number Placeholder 4">
            <a:extLst>
              <a:ext uri="{FF2B5EF4-FFF2-40B4-BE49-F238E27FC236}">
                <a16:creationId xmlns:a16="http://schemas.microsoft.com/office/drawing/2014/main" id="{AF9E5DD6-0B9F-4E5E-BF7B-ECB5BE4DA01E}"/>
              </a:ext>
            </a:extLst>
          </p:cNvPr>
          <p:cNvSpPr>
            <a:spLocks noGrp="1"/>
          </p:cNvSpPr>
          <p:nvPr>
            <p:ph type="sldNum" sz="quarter" idx="12"/>
          </p:nvPr>
        </p:nvSpPr>
        <p:spPr/>
        <p:txBody>
          <a:bodyPr/>
          <a:lstStyle/>
          <a:p>
            <a:fld id="{63DCA5C9-2E11-4C67-86EB-AE1DE127DC64}" type="slidenum">
              <a:rPr lang="en-US" smtClean="0"/>
              <a:pPr/>
              <a:t>6</a:t>
            </a:fld>
            <a:endParaRPr lang="en-US"/>
          </a:p>
        </p:txBody>
      </p:sp>
    </p:spTree>
    <p:extLst>
      <p:ext uri="{BB962C8B-B14F-4D97-AF65-F5344CB8AC3E}">
        <p14:creationId xmlns:p14="http://schemas.microsoft.com/office/powerpoint/2010/main" val="171612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Anorexia Nervosa </a:t>
            </a:r>
          </a:p>
        </p:txBody>
      </p:sp>
      <p:sp>
        <p:nvSpPr>
          <p:cNvPr id="3" name="Date Placeholder 2">
            <a:extLst>
              <a:ext uri="{FF2B5EF4-FFF2-40B4-BE49-F238E27FC236}">
                <a16:creationId xmlns:a16="http://schemas.microsoft.com/office/drawing/2014/main" id="{20B8E2CC-BA0D-4E0E-8256-1D4F34905CE0}"/>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BDC17938-5093-4A12-B51C-187A7364B790}"/>
              </a:ext>
            </a:extLst>
          </p:cNvPr>
          <p:cNvSpPr>
            <a:spLocks noGrp="1"/>
          </p:cNvSpPr>
          <p:nvPr>
            <p:ph type="ftr" sz="quarter" idx="16"/>
          </p:nvPr>
        </p:nvSpPr>
        <p:spPr/>
        <p:txBody>
          <a:bodyPr/>
          <a:lstStyle/>
          <a:p>
            <a:r>
              <a:rPr lang="en-US" dirty="0"/>
              <a:t>Eating Disorders; Diagnosis and Treatment</a:t>
            </a:r>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7</a:t>
            </a:fld>
            <a:endParaRPr lang="en-US"/>
          </a:p>
        </p:txBody>
      </p:sp>
      <p:sp>
        <p:nvSpPr>
          <p:cNvPr id="15" name="TextBox 14">
            <a:extLst>
              <a:ext uri="{FF2B5EF4-FFF2-40B4-BE49-F238E27FC236}">
                <a16:creationId xmlns:a16="http://schemas.microsoft.com/office/drawing/2014/main" id="{1F4F8D5A-71F9-4013-81A8-3524665DA149}"/>
              </a:ext>
            </a:extLst>
          </p:cNvPr>
          <p:cNvSpPr txBox="1"/>
          <p:nvPr/>
        </p:nvSpPr>
        <p:spPr>
          <a:xfrm>
            <a:off x="493776" y="2165685"/>
            <a:ext cx="1311442" cy="400110"/>
          </a:xfrm>
          <a:prstGeom prst="rect">
            <a:avLst/>
          </a:prstGeom>
          <a:noFill/>
        </p:spPr>
        <p:txBody>
          <a:bodyPr wrap="square" rtlCol="0">
            <a:spAutoFit/>
          </a:bodyPr>
          <a:lstStyle/>
          <a:p>
            <a:r>
              <a:rPr lang="en-US" sz="2000" b="1" dirty="0">
                <a:solidFill>
                  <a:srgbClr val="006877"/>
                </a:solidFill>
              </a:rPr>
              <a:t>What is it?</a:t>
            </a:r>
          </a:p>
        </p:txBody>
      </p:sp>
      <p:sp>
        <p:nvSpPr>
          <p:cNvPr id="16" name="TextBox 15">
            <a:extLst>
              <a:ext uri="{FF2B5EF4-FFF2-40B4-BE49-F238E27FC236}">
                <a16:creationId xmlns:a16="http://schemas.microsoft.com/office/drawing/2014/main" id="{B71BD707-655E-46D5-A362-B4A27D786388}"/>
              </a:ext>
            </a:extLst>
          </p:cNvPr>
          <p:cNvSpPr txBox="1"/>
          <p:nvPr/>
        </p:nvSpPr>
        <p:spPr>
          <a:xfrm>
            <a:off x="493776" y="2535017"/>
            <a:ext cx="49829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Restriction of energy intake</a:t>
            </a:r>
          </a:p>
          <a:p>
            <a:pPr marL="285750" indent="-285750">
              <a:buFont typeface="Arial" panose="020B0604020202020204" pitchFamily="34" charset="0"/>
              <a:buChar char="•"/>
            </a:pPr>
            <a:r>
              <a:rPr lang="en-US" dirty="0"/>
              <a:t>Intense fear of weight gain</a:t>
            </a:r>
          </a:p>
          <a:p>
            <a:pPr marL="285750" indent="-285750">
              <a:buFont typeface="Arial" panose="020B0604020202020204" pitchFamily="34" charset="0"/>
              <a:buChar char="•"/>
            </a:pPr>
            <a:r>
              <a:rPr lang="en-US" dirty="0"/>
              <a:t>Fundamental disturbance in the way one perceives his/her body </a:t>
            </a:r>
          </a:p>
        </p:txBody>
      </p:sp>
      <p:sp>
        <p:nvSpPr>
          <p:cNvPr id="17" name="TextBox 16">
            <a:extLst>
              <a:ext uri="{FF2B5EF4-FFF2-40B4-BE49-F238E27FC236}">
                <a16:creationId xmlns:a16="http://schemas.microsoft.com/office/drawing/2014/main" id="{A55A40D9-A1CC-43B6-8BEA-DFA672708F7F}"/>
              </a:ext>
            </a:extLst>
          </p:cNvPr>
          <p:cNvSpPr txBox="1"/>
          <p:nvPr/>
        </p:nvSpPr>
        <p:spPr>
          <a:xfrm>
            <a:off x="506289" y="3920012"/>
            <a:ext cx="1311442" cy="400110"/>
          </a:xfrm>
          <a:prstGeom prst="rect">
            <a:avLst/>
          </a:prstGeom>
          <a:noFill/>
        </p:spPr>
        <p:txBody>
          <a:bodyPr wrap="square" rtlCol="0">
            <a:spAutoFit/>
          </a:bodyPr>
          <a:lstStyle/>
          <a:p>
            <a:r>
              <a:rPr lang="en-US" sz="2000" b="1" dirty="0">
                <a:solidFill>
                  <a:srgbClr val="006877"/>
                </a:solidFill>
              </a:rPr>
              <a:t>Statistics</a:t>
            </a:r>
            <a:endParaRPr lang="en-US" b="1" dirty="0">
              <a:solidFill>
                <a:srgbClr val="006877"/>
              </a:solidFill>
            </a:endParaRPr>
          </a:p>
        </p:txBody>
      </p:sp>
      <p:sp>
        <p:nvSpPr>
          <p:cNvPr id="18" name="TextBox 17">
            <a:extLst>
              <a:ext uri="{FF2B5EF4-FFF2-40B4-BE49-F238E27FC236}">
                <a16:creationId xmlns:a16="http://schemas.microsoft.com/office/drawing/2014/main" id="{C433B727-A176-4305-B5FE-B153BC2D8BA0}"/>
              </a:ext>
            </a:extLst>
          </p:cNvPr>
          <p:cNvSpPr txBox="1"/>
          <p:nvPr/>
        </p:nvSpPr>
        <p:spPr>
          <a:xfrm>
            <a:off x="506289" y="4289344"/>
            <a:ext cx="4198058" cy="646331"/>
          </a:xfrm>
          <a:prstGeom prst="rect">
            <a:avLst/>
          </a:prstGeom>
          <a:noFill/>
        </p:spPr>
        <p:txBody>
          <a:bodyPr wrap="square" rtlCol="0">
            <a:spAutoFit/>
          </a:bodyPr>
          <a:lstStyle/>
          <a:p>
            <a:pPr marL="285750" indent="-285750">
              <a:buFont typeface="Arial" panose="020B0604020202020204" pitchFamily="34" charset="0"/>
              <a:buChar char="•"/>
            </a:pPr>
            <a:r>
              <a:rPr lang="en-US" dirty="0"/>
              <a:t>10X risk of death, ages 15-24</a:t>
            </a:r>
          </a:p>
          <a:p>
            <a:pPr marL="285750" indent="-285750">
              <a:buFont typeface="Arial" panose="020B0604020202020204" pitchFamily="34" charset="0"/>
              <a:buChar char="•"/>
            </a:pPr>
            <a:r>
              <a:rPr lang="en-US" dirty="0"/>
              <a:t>Males represent 10-25%</a:t>
            </a:r>
          </a:p>
        </p:txBody>
      </p:sp>
      <p:sp>
        <p:nvSpPr>
          <p:cNvPr id="20" name="Rectangle 19">
            <a:extLst>
              <a:ext uri="{FF2B5EF4-FFF2-40B4-BE49-F238E27FC236}">
                <a16:creationId xmlns:a16="http://schemas.microsoft.com/office/drawing/2014/main" id="{824AD2F8-7087-42CA-906C-45155653B926}"/>
              </a:ext>
            </a:extLst>
          </p:cNvPr>
          <p:cNvSpPr/>
          <p:nvPr/>
        </p:nvSpPr>
        <p:spPr>
          <a:xfrm>
            <a:off x="5608638" y="2039575"/>
            <a:ext cx="5440291" cy="35430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41738-C491-45C7-A6BA-BEEA75097E4B}"/>
              </a:ext>
            </a:extLst>
          </p:cNvPr>
          <p:cNvSpPr txBox="1"/>
          <p:nvPr/>
        </p:nvSpPr>
        <p:spPr>
          <a:xfrm>
            <a:off x="6264026" y="2190568"/>
            <a:ext cx="4693805" cy="523220"/>
          </a:xfrm>
          <a:prstGeom prst="rect">
            <a:avLst/>
          </a:prstGeom>
          <a:noFill/>
        </p:spPr>
        <p:txBody>
          <a:bodyPr wrap="square" rtlCol="0">
            <a:spAutoFit/>
          </a:bodyPr>
          <a:lstStyle/>
          <a:p>
            <a:r>
              <a:rPr lang="en-US" sz="2800" dirty="0">
                <a:solidFill>
                  <a:schemeClr val="bg1"/>
                </a:solidFill>
              </a:rPr>
              <a:t>Warning signs and symptoms</a:t>
            </a:r>
          </a:p>
        </p:txBody>
      </p:sp>
      <p:grpSp>
        <p:nvGrpSpPr>
          <p:cNvPr id="24" name="Group 23">
            <a:extLst>
              <a:ext uri="{FF2B5EF4-FFF2-40B4-BE49-F238E27FC236}">
                <a16:creationId xmlns:a16="http://schemas.microsoft.com/office/drawing/2014/main" id="{6B315097-0594-4B42-BE26-782C951EDF0E}"/>
              </a:ext>
            </a:extLst>
          </p:cNvPr>
          <p:cNvGrpSpPr/>
          <p:nvPr/>
        </p:nvGrpSpPr>
        <p:grpSpPr>
          <a:xfrm>
            <a:off x="5890320" y="2170166"/>
            <a:ext cx="249798" cy="500519"/>
            <a:chOff x="6316579" y="2887579"/>
            <a:chExt cx="721895" cy="1501541"/>
          </a:xfrm>
          <a:solidFill>
            <a:schemeClr val="bg1"/>
          </a:solidFill>
        </p:grpSpPr>
        <p:sp>
          <p:nvSpPr>
            <p:cNvPr id="22" name="Isosceles Triangle 21">
              <a:extLst>
                <a:ext uri="{FF2B5EF4-FFF2-40B4-BE49-F238E27FC236}">
                  <a16:creationId xmlns:a16="http://schemas.microsoft.com/office/drawing/2014/main" id="{FE3F488A-7880-43FB-907F-FB0560F20A7E}"/>
                </a:ext>
              </a:extLst>
            </p:cNvPr>
            <p:cNvSpPr/>
            <p:nvPr/>
          </p:nvSpPr>
          <p:spPr>
            <a:xfrm rot="10800000">
              <a:off x="6316579" y="2887579"/>
              <a:ext cx="721895" cy="103243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827A46-DCE2-4FC1-B7B0-04B4E31600BA}"/>
                </a:ext>
              </a:extLst>
            </p:cNvPr>
            <p:cNvSpPr/>
            <p:nvPr/>
          </p:nvSpPr>
          <p:spPr>
            <a:xfrm>
              <a:off x="6521115" y="4104678"/>
              <a:ext cx="312821" cy="2844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842C7B1-A42A-47CC-8C22-BDFACAA85DB3}"/>
              </a:ext>
            </a:extLst>
          </p:cNvPr>
          <p:cNvSpPr txBox="1"/>
          <p:nvPr/>
        </p:nvSpPr>
        <p:spPr>
          <a:xfrm>
            <a:off x="5882871" y="2822462"/>
            <a:ext cx="5166058"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Excessive or compulsive exercise </a:t>
            </a:r>
          </a:p>
          <a:p>
            <a:pPr marL="285750" indent="-285750">
              <a:buFont typeface="Arial" panose="020B0604020202020204" pitchFamily="34" charset="0"/>
              <a:buChar char="•"/>
            </a:pPr>
            <a:r>
              <a:rPr lang="en-US" dirty="0">
                <a:solidFill>
                  <a:schemeClr val="bg1"/>
                </a:solidFill>
                <a:ea typeface="Arial Unicode MS" panose="020B0604020202020204" pitchFamily="34" charset="-128"/>
                <a:cs typeface="Arial Unicode MS" panose="020B0604020202020204" pitchFamily="34" charset="-128"/>
              </a:rPr>
              <a:t>Hair loss/thinning </a:t>
            </a:r>
          </a:p>
          <a:p>
            <a:pPr marL="285750" indent="-285750">
              <a:buFont typeface="Arial" panose="020B0604020202020204" pitchFamily="34" charset="0"/>
              <a:buChar char="•"/>
            </a:pPr>
            <a:r>
              <a:rPr lang="en-US" dirty="0">
                <a:solidFill>
                  <a:schemeClr val="bg1"/>
                </a:solidFill>
              </a:rPr>
              <a:t>Dry or yellowish skin</a:t>
            </a:r>
          </a:p>
          <a:p>
            <a:pPr marL="285750" indent="-285750">
              <a:buFont typeface="Arial" panose="020B0604020202020204" pitchFamily="34" charset="0"/>
              <a:buChar char="•"/>
            </a:pPr>
            <a:r>
              <a:rPr lang="en-US" dirty="0">
                <a:solidFill>
                  <a:schemeClr val="bg1"/>
                </a:solidFill>
              </a:rPr>
              <a:t>Lanugo</a:t>
            </a:r>
          </a:p>
          <a:p>
            <a:pPr marL="285750" indent="-285750">
              <a:buFont typeface="Arial" panose="020B0604020202020204" pitchFamily="34" charset="0"/>
              <a:buChar char="•"/>
            </a:pPr>
            <a:r>
              <a:rPr lang="en-US" dirty="0">
                <a:solidFill>
                  <a:schemeClr val="bg1"/>
                </a:solidFill>
              </a:rPr>
              <a:t>Dehydration</a:t>
            </a:r>
          </a:p>
          <a:p>
            <a:pPr marL="285750" indent="-285750">
              <a:buFont typeface="Arial" panose="020B0604020202020204" pitchFamily="34" charset="0"/>
              <a:buChar char="•"/>
            </a:pPr>
            <a:r>
              <a:rPr lang="en-US" dirty="0">
                <a:solidFill>
                  <a:schemeClr val="bg1"/>
                </a:solidFill>
              </a:rPr>
              <a:t>Significant/dramatic decrease in normal growth </a:t>
            </a:r>
          </a:p>
          <a:p>
            <a:pPr marL="285750" indent="-285750">
              <a:buFont typeface="Arial" panose="020B0604020202020204" pitchFamily="34" charset="0"/>
              <a:buChar char="•"/>
            </a:pPr>
            <a:r>
              <a:rPr lang="en-US" dirty="0">
                <a:solidFill>
                  <a:schemeClr val="bg1"/>
                </a:solidFill>
              </a:rPr>
              <a:t>Mealtime avoidance</a:t>
            </a:r>
          </a:p>
          <a:p>
            <a:pPr marL="285750" indent="-285750">
              <a:buFont typeface="Arial" panose="020B0604020202020204" pitchFamily="34" charset="0"/>
              <a:buChar char="•"/>
            </a:pPr>
            <a:r>
              <a:rPr lang="en-US" dirty="0">
                <a:solidFill>
                  <a:schemeClr val="bg1"/>
                </a:solidFill>
              </a:rPr>
              <a:t>Irregular heart rhythms </a:t>
            </a:r>
          </a:p>
          <a:p>
            <a:pPr marL="285750" indent="-285750">
              <a:buFont typeface="Arial" panose="020B0604020202020204" pitchFamily="34" charset="0"/>
              <a:buChar char="•"/>
            </a:pPr>
            <a:r>
              <a:rPr lang="en-US" dirty="0">
                <a:solidFill>
                  <a:schemeClr val="bg1"/>
                </a:solidFill>
              </a:rPr>
              <a:t>Absence of, delayed onset or sporadic menses</a:t>
            </a:r>
          </a:p>
        </p:txBody>
      </p:sp>
      <p:sp>
        <p:nvSpPr>
          <p:cNvPr id="27" name="TextBox 26">
            <a:extLst>
              <a:ext uri="{FF2B5EF4-FFF2-40B4-BE49-F238E27FC236}">
                <a16:creationId xmlns:a16="http://schemas.microsoft.com/office/drawing/2014/main" id="{901FA745-4606-4BB4-A8E5-97AE8DF30EA6}"/>
              </a:ext>
            </a:extLst>
          </p:cNvPr>
          <p:cNvSpPr txBox="1"/>
          <p:nvPr/>
        </p:nvSpPr>
        <p:spPr>
          <a:xfrm>
            <a:off x="493776" y="5259487"/>
            <a:ext cx="4330887" cy="646331"/>
          </a:xfrm>
          <a:prstGeom prst="rect">
            <a:avLst/>
          </a:prstGeom>
          <a:noFill/>
        </p:spPr>
        <p:txBody>
          <a:bodyPr wrap="square" rtlCol="0">
            <a:spAutoFit/>
          </a:bodyPr>
          <a:lstStyle/>
          <a:p>
            <a:r>
              <a:rPr lang="en-US" i="1" dirty="0"/>
              <a:t>Individuals with Anorexia Nervosa will often present with normal labs and vitals.</a:t>
            </a:r>
          </a:p>
        </p:txBody>
      </p:sp>
    </p:spTree>
    <p:extLst>
      <p:ext uri="{BB962C8B-B14F-4D97-AF65-F5344CB8AC3E}">
        <p14:creationId xmlns:p14="http://schemas.microsoft.com/office/powerpoint/2010/main" val="12675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Avoidant Restrictive Food Intake Disorder (ARFID)</a:t>
            </a:r>
          </a:p>
        </p:txBody>
      </p:sp>
      <p:sp>
        <p:nvSpPr>
          <p:cNvPr id="3" name="Date Placeholder 2">
            <a:extLst>
              <a:ext uri="{FF2B5EF4-FFF2-40B4-BE49-F238E27FC236}">
                <a16:creationId xmlns:a16="http://schemas.microsoft.com/office/drawing/2014/main" id="{20B8E2CC-BA0D-4E0E-8256-1D4F34905CE0}"/>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BDC17938-5093-4A12-B51C-187A7364B790}"/>
              </a:ext>
            </a:extLst>
          </p:cNvPr>
          <p:cNvSpPr>
            <a:spLocks noGrp="1"/>
          </p:cNvSpPr>
          <p:nvPr>
            <p:ph type="ftr" sz="quarter" idx="16"/>
          </p:nvPr>
        </p:nvSpPr>
        <p:spPr/>
        <p:txBody>
          <a:bodyPr/>
          <a:lstStyle/>
          <a:p>
            <a:r>
              <a:rPr lang="en-US"/>
              <a:t>Eating Disorders; Diagnosis and Treatment</a:t>
            </a:r>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8</a:t>
            </a:fld>
            <a:endParaRPr lang="en-US"/>
          </a:p>
        </p:txBody>
      </p:sp>
      <p:sp>
        <p:nvSpPr>
          <p:cNvPr id="15" name="TextBox 14">
            <a:extLst>
              <a:ext uri="{FF2B5EF4-FFF2-40B4-BE49-F238E27FC236}">
                <a16:creationId xmlns:a16="http://schemas.microsoft.com/office/drawing/2014/main" id="{1F4F8D5A-71F9-4013-81A8-3524665DA149}"/>
              </a:ext>
            </a:extLst>
          </p:cNvPr>
          <p:cNvSpPr txBox="1"/>
          <p:nvPr/>
        </p:nvSpPr>
        <p:spPr>
          <a:xfrm>
            <a:off x="493776" y="1949113"/>
            <a:ext cx="1311442" cy="400110"/>
          </a:xfrm>
          <a:prstGeom prst="rect">
            <a:avLst/>
          </a:prstGeom>
          <a:noFill/>
        </p:spPr>
        <p:txBody>
          <a:bodyPr wrap="square" rtlCol="0">
            <a:spAutoFit/>
          </a:bodyPr>
          <a:lstStyle/>
          <a:p>
            <a:r>
              <a:rPr lang="en-US" sz="2000" b="1" dirty="0">
                <a:solidFill>
                  <a:srgbClr val="006877"/>
                </a:solidFill>
              </a:rPr>
              <a:t>What is it?</a:t>
            </a:r>
          </a:p>
        </p:txBody>
      </p:sp>
      <p:sp>
        <p:nvSpPr>
          <p:cNvPr id="16" name="TextBox 15">
            <a:extLst>
              <a:ext uri="{FF2B5EF4-FFF2-40B4-BE49-F238E27FC236}">
                <a16:creationId xmlns:a16="http://schemas.microsoft.com/office/drawing/2014/main" id="{B71BD707-655E-46D5-A362-B4A27D786388}"/>
              </a:ext>
            </a:extLst>
          </p:cNvPr>
          <p:cNvSpPr txBox="1"/>
          <p:nvPr/>
        </p:nvSpPr>
        <p:spPr>
          <a:xfrm>
            <a:off x="493776" y="2318445"/>
            <a:ext cx="49829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Feeding disturbance </a:t>
            </a:r>
          </a:p>
          <a:p>
            <a:pPr marL="285750" indent="-285750">
              <a:buFont typeface="Arial" panose="020B0604020202020204" pitchFamily="34" charset="0"/>
              <a:buChar char="•"/>
            </a:pPr>
            <a:r>
              <a:rPr lang="en-US" dirty="0"/>
              <a:t>Failure to meet appropriate nutritional and/or energy needs</a:t>
            </a:r>
          </a:p>
          <a:p>
            <a:pPr marL="285750" indent="-285750">
              <a:buFont typeface="Arial" panose="020B0604020202020204" pitchFamily="34" charset="0"/>
              <a:buChar char="•"/>
            </a:pPr>
            <a:r>
              <a:rPr lang="en-US" dirty="0"/>
              <a:t>Not due to medical condition</a:t>
            </a:r>
          </a:p>
        </p:txBody>
      </p:sp>
      <p:sp>
        <p:nvSpPr>
          <p:cNvPr id="17" name="TextBox 16">
            <a:extLst>
              <a:ext uri="{FF2B5EF4-FFF2-40B4-BE49-F238E27FC236}">
                <a16:creationId xmlns:a16="http://schemas.microsoft.com/office/drawing/2014/main" id="{A55A40D9-A1CC-43B6-8BEA-DFA672708F7F}"/>
              </a:ext>
            </a:extLst>
          </p:cNvPr>
          <p:cNvSpPr txBox="1"/>
          <p:nvPr/>
        </p:nvSpPr>
        <p:spPr>
          <a:xfrm>
            <a:off x="506289" y="3607188"/>
            <a:ext cx="1311442" cy="400110"/>
          </a:xfrm>
          <a:prstGeom prst="rect">
            <a:avLst/>
          </a:prstGeom>
          <a:noFill/>
        </p:spPr>
        <p:txBody>
          <a:bodyPr wrap="square" rtlCol="0">
            <a:spAutoFit/>
          </a:bodyPr>
          <a:lstStyle/>
          <a:p>
            <a:r>
              <a:rPr lang="en-US" sz="2000" b="1" dirty="0">
                <a:solidFill>
                  <a:srgbClr val="006877"/>
                </a:solidFill>
              </a:rPr>
              <a:t>Statistics</a:t>
            </a:r>
            <a:endParaRPr lang="en-US" b="1" dirty="0">
              <a:solidFill>
                <a:srgbClr val="006877"/>
              </a:solidFill>
            </a:endParaRPr>
          </a:p>
        </p:txBody>
      </p:sp>
      <p:sp>
        <p:nvSpPr>
          <p:cNvPr id="18" name="TextBox 17">
            <a:extLst>
              <a:ext uri="{FF2B5EF4-FFF2-40B4-BE49-F238E27FC236}">
                <a16:creationId xmlns:a16="http://schemas.microsoft.com/office/drawing/2014/main" id="{C433B727-A176-4305-B5FE-B153BC2D8BA0}"/>
              </a:ext>
            </a:extLst>
          </p:cNvPr>
          <p:cNvSpPr txBox="1"/>
          <p:nvPr/>
        </p:nvSpPr>
        <p:spPr>
          <a:xfrm>
            <a:off x="493775" y="4007298"/>
            <a:ext cx="450322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Nearly 1/2 of children with ARFID report fear of vomiting or choking</a:t>
            </a:r>
          </a:p>
          <a:p>
            <a:pPr marL="285750" indent="-285750">
              <a:buFont typeface="Arial" panose="020B0604020202020204" pitchFamily="34" charset="0"/>
              <a:buChar char="•"/>
            </a:pPr>
            <a:r>
              <a:rPr lang="en-US" dirty="0"/>
              <a:t>1/3 of children with ARFID have a mood disorder, 3/4 have an anxiety disorder, and nearly 20% have an autism spectrum condition</a:t>
            </a:r>
          </a:p>
        </p:txBody>
      </p:sp>
      <p:sp>
        <p:nvSpPr>
          <p:cNvPr id="20" name="Rectangle 19">
            <a:extLst>
              <a:ext uri="{FF2B5EF4-FFF2-40B4-BE49-F238E27FC236}">
                <a16:creationId xmlns:a16="http://schemas.microsoft.com/office/drawing/2014/main" id="{824AD2F8-7087-42CA-906C-45155653B926}"/>
              </a:ext>
            </a:extLst>
          </p:cNvPr>
          <p:cNvSpPr/>
          <p:nvPr/>
        </p:nvSpPr>
        <p:spPr>
          <a:xfrm>
            <a:off x="5608638" y="2039574"/>
            <a:ext cx="5440291" cy="34983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41738-C491-45C7-A6BA-BEEA75097E4B}"/>
              </a:ext>
            </a:extLst>
          </p:cNvPr>
          <p:cNvSpPr txBox="1"/>
          <p:nvPr/>
        </p:nvSpPr>
        <p:spPr>
          <a:xfrm>
            <a:off x="6264026" y="2190568"/>
            <a:ext cx="4693805" cy="523220"/>
          </a:xfrm>
          <a:prstGeom prst="rect">
            <a:avLst/>
          </a:prstGeom>
          <a:noFill/>
        </p:spPr>
        <p:txBody>
          <a:bodyPr wrap="square" rtlCol="0">
            <a:spAutoFit/>
          </a:bodyPr>
          <a:lstStyle/>
          <a:p>
            <a:r>
              <a:rPr lang="en-US" sz="2800" dirty="0">
                <a:solidFill>
                  <a:schemeClr val="bg1"/>
                </a:solidFill>
              </a:rPr>
              <a:t>Warning signs and symptoms</a:t>
            </a:r>
          </a:p>
        </p:txBody>
      </p:sp>
      <p:grpSp>
        <p:nvGrpSpPr>
          <p:cNvPr id="24" name="Group 23">
            <a:extLst>
              <a:ext uri="{FF2B5EF4-FFF2-40B4-BE49-F238E27FC236}">
                <a16:creationId xmlns:a16="http://schemas.microsoft.com/office/drawing/2014/main" id="{6B315097-0594-4B42-BE26-782C951EDF0E}"/>
              </a:ext>
            </a:extLst>
          </p:cNvPr>
          <p:cNvGrpSpPr/>
          <p:nvPr/>
        </p:nvGrpSpPr>
        <p:grpSpPr>
          <a:xfrm>
            <a:off x="5890320" y="2170166"/>
            <a:ext cx="249798" cy="500519"/>
            <a:chOff x="6316579" y="2887579"/>
            <a:chExt cx="721895" cy="1501541"/>
          </a:xfrm>
          <a:solidFill>
            <a:schemeClr val="bg1"/>
          </a:solidFill>
        </p:grpSpPr>
        <p:sp>
          <p:nvSpPr>
            <p:cNvPr id="22" name="Isosceles Triangle 21">
              <a:extLst>
                <a:ext uri="{FF2B5EF4-FFF2-40B4-BE49-F238E27FC236}">
                  <a16:creationId xmlns:a16="http://schemas.microsoft.com/office/drawing/2014/main" id="{FE3F488A-7880-43FB-907F-FB0560F20A7E}"/>
                </a:ext>
              </a:extLst>
            </p:cNvPr>
            <p:cNvSpPr/>
            <p:nvPr/>
          </p:nvSpPr>
          <p:spPr>
            <a:xfrm rot="10800000">
              <a:off x="6316579" y="2887579"/>
              <a:ext cx="721895" cy="103243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827A46-DCE2-4FC1-B7B0-04B4E31600BA}"/>
                </a:ext>
              </a:extLst>
            </p:cNvPr>
            <p:cNvSpPr/>
            <p:nvPr/>
          </p:nvSpPr>
          <p:spPr>
            <a:xfrm>
              <a:off x="6521115" y="4104678"/>
              <a:ext cx="312821" cy="2844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842C7B1-A42A-47CC-8C22-BDFACAA85DB3}"/>
              </a:ext>
            </a:extLst>
          </p:cNvPr>
          <p:cNvSpPr txBox="1"/>
          <p:nvPr/>
        </p:nvSpPr>
        <p:spPr>
          <a:xfrm>
            <a:off x="5882871" y="2822462"/>
            <a:ext cx="4783224"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Greater perceived intensity of taste, smell and/or texture</a:t>
            </a:r>
          </a:p>
          <a:p>
            <a:pPr marL="285750" indent="-285750">
              <a:buFont typeface="Arial" panose="020B0604020202020204" pitchFamily="34" charset="0"/>
              <a:buChar char="•"/>
            </a:pPr>
            <a:r>
              <a:rPr lang="en-US" dirty="0">
                <a:solidFill>
                  <a:schemeClr val="bg1"/>
                </a:solidFill>
              </a:rPr>
              <a:t>Food neophobia: initial disgust, fear or suspicion of novel or unfamiliar foods</a:t>
            </a:r>
          </a:p>
          <a:p>
            <a:pPr marL="285750" indent="-285750">
              <a:buFont typeface="Arial" panose="020B0604020202020204" pitchFamily="34" charset="0"/>
              <a:buChar char="•"/>
            </a:pPr>
            <a:r>
              <a:rPr lang="en-US" dirty="0">
                <a:solidFill>
                  <a:schemeClr val="bg1"/>
                </a:solidFill>
              </a:rPr>
              <a:t>Increased salience of small changes in food presentation </a:t>
            </a:r>
          </a:p>
          <a:p>
            <a:pPr marL="285750" indent="-285750">
              <a:buFont typeface="Arial" panose="020B0604020202020204" pitchFamily="34" charset="0"/>
              <a:buChar char="•"/>
            </a:pPr>
            <a:r>
              <a:rPr lang="en-US" dirty="0">
                <a:solidFill>
                  <a:schemeClr val="bg1"/>
                </a:solidFill>
              </a:rPr>
              <a:t>Weight loss or gain</a:t>
            </a:r>
          </a:p>
          <a:p>
            <a:pPr marL="285750" indent="-285750">
              <a:buFont typeface="Arial" panose="020B0604020202020204" pitchFamily="34" charset="0"/>
              <a:buChar char="•"/>
            </a:pPr>
            <a:r>
              <a:rPr lang="en-US" dirty="0">
                <a:solidFill>
                  <a:schemeClr val="bg1"/>
                </a:solidFill>
              </a:rPr>
              <a:t>Nutrition deficiencies </a:t>
            </a:r>
          </a:p>
          <a:p>
            <a:pPr marL="285750" indent="-285750">
              <a:buFont typeface="Arial" panose="020B0604020202020204" pitchFamily="34" charset="0"/>
              <a:buChar char="•"/>
            </a:pPr>
            <a:r>
              <a:rPr lang="en-US" dirty="0">
                <a:solidFill>
                  <a:schemeClr val="bg1"/>
                </a:solidFill>
              </a:rPr>
              <a:t>Sticking to safe, familiar foods</a:t>
            </a:r>
          </a:p>
        </p:txBody>
      </p:sp>
    </p:spTree>
    <p:extLst>
      <p:ext uri="{BB962C8B-B14F-4D97-AF65-F5344CB8AC3E}">
        <p14:creationId xmlns:p14="http://schemas.microsoft.com/office/powerpoint/2010/main" val="279806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AD54-A02C-43D5-B19E-50DA3AEAC858}"/>
              </a:ext>
            </a:extLst>
          </p:cNvPr>
          <p:cNvSpPr>
            <a:spLocks noGrp="1"/>
          </p:cNvSpPr>
          <p:nvPr>
            <p:ph type="title"/>
          </p:nvPr>
        </p:nvSpPr>
        <p:spPr/>
        <p:txBody>
          <a:bodyPr/>
          <a:lstStyle/>
          <a:p>
            <a:r>
              <a:rPr lang="en-US" dirty="0"/>
              <a:t>Binge Eating Disorder </a:t>
            </a:r>
          </a:p>
        </p:txBody>
      </p:sp>
      <p:sp>
        <p:nvSpPr>
          <p:cNvPr id="3" name="Date Placeholder 2">
            <a:extLst>
              <a:ext uri="{FF2B5EF4-FFF2-40B4-BE49-F238E27FC236}">
                <a16:creationId xmlns:a16="http://schemas.microsoft.com/office/drawing/2014/main" id="{20B8E2CC-BA0D-4E0E-8256-1D4F34905CE0}"/>
              </a:ext>
            </a:extLst>
          </p:cNvPr>
          <p:cNvSpPr>
            <a:spLocks noGrp="1"/>
          </p:cNvSpPr>
          <p:nvPr>
            <p:ph type="dt" sz="half" idx="15"/>
          </p:nvPr>
        </p:nvSpPr>
        <p:spPr/>
        <p:txBody>
          <a:bodyPr/>
          <a:lstStyle/>
          <a:p>
            <a:r>
              <a:rPr lang="en-US"/>
              <a:t>1/18/2023</a:t>
            </a:r>
          </a:p>
        </p:txBody>
      </p:sp>
      <p:sp>
        <p:nvSpPr>
          <p:cNvPr id="4" name="Footer Placeholder 3">
            <a:extLst>
              <a:ext uri="{FF2B5EF4-FFF2-40B4-BE49-F238E27FC236}">
                <a16:creationId xmlns:a16="http://schemas.microsoft.com/office/drawing/2014/main" id="{BDC17938-5093-4A12-B51C-187A7364B790}"/>
              </a:ext>
            </a:extLst>
          </p:cNvPr>
          <p:cNvSpPr>
            <a:spLocks noGrp="1"/>
          </p:cNvSpPr>
          <p:nvPr>
            <p:ph type="ftr" sz="quarter" idx="16"/>
          </p:nvPr>
        </p:nvSpPr>
        <p:spPr/>
        <p:txBody>
          <a:bodyPr/>
          <a:lstStyle/>
          <a:p>
            <a:r>
              <a:rPr lang="en-US"/>
              <a:t>Eating Disorders; Diagnosis and Treatment</a:t>
            </a:r>
          </a:p>
        </p:txBody>
      </p:sp>
      <p:sp>
        <p:nvSpPr>
          <p:cNvPr id="9" name="Slide Number Placeholder 8">
            <a:extLst>
              <a:ext uri="{FF2B5EF4-FFF2-40B4-BE49-F238E27FC236}">
                <a16:creationId xmlns:a16="http://schemas.microsoft.com/office/drawing/2014/main" id="{D19FF36E-1E97-4685-B7D7-DE21BC5E2B2D}"/>
              </a:ext>
            </a:extLst>
          </p:cNvPr>
          <p:cNvSpPr>
            <a:spLocks noGrp="1"/>
          </p:cNvSpPr>
          <p:nvPr>
            <p:ph type="sldNum" sz="quarter" idx="17"/>
          </p:nvPr>
        </p:nvSpPr>
        <p:spPr/>
        <p:txBody>
          <a:bodyPr/>
          <a:lstStyle/>
          <a:p>
            <a:pPr lvl="8"/>
            <a:fld id="{63DCA5C9-2E11-4C67-86EB-AE1DE127DC64}" type="slidenum">
              <a:rPr lang="en-US" smtClean="0"/>
              <a:pPr lvl="8"/>
              <a:t>9</a:t>
            </a:fld>
            <a:endParaRPr lang="en-US"/>
          </a:p>
        </p:txBody>
      </p:sp>
      <p:sp>
        <p:nvSpPr>
          <p:cNvPr id="15" name="TextBox 14">
            <a:extLst>
              <a:ext uri="{FF2B5EF4-FFF2-40B4-BE49-F238E27FC236}">
                <a16:creationId xmlns:a16="http://schemas.microsoft.com/office/drawing/2014/main" id="{1F4F8D5A-71F9-4013-81A8-3524665DA149}"/>
              </a:ext>
            </a:extLst>
          </p:cNvPr>
          <p:cNvSpPr txBox="1"/>
          <p:nvPr/>
        </p:nvSpPr>
        <p:spPr>
          <a:xfrm>
            <a:off x="493776" y="1949113"/>
            <a:ext cx="1311442" cy="400110"/>
          </a:xfrm>
          <a:prstGeom prst="rect">
            <a:avLst/>
          </a:prstGeom>
          <a:noFill/>
        </p:spPr>
        <p:txBody>
          <a:bodyPr wrap="square" rtlCol="0">
            <a:spAutoFit/>
          </a:bodyPr>
          <a:lstStyle/>
          <a:p>
            <a:r>
              <a:rPr lang="en-US" sz="2000" b="1" dirty="0">
                <a:solidFill>
                  <a:srgbClr val="006877"/>
                </a:solidFill>
              </a:rPr>
              <a:t>What is it?</a:t>
            </a:r>
          </a:p>
        </p:txBody>
      </p:sp>
      <p:sp>
        <p:nvSpPr>
          <p:cNvPr id="16" name="TextBox 15">
            <a:extLst>
              <a:ext uri="{FF2B5EF4-FFF2-40B4-BE49-F238E27FC236}">
                <a16:creationId xmlns:a16="http://schemas.microsoft.com/office/drawing/2014/main" id="{B71BD707-655E-46D5-A362-B4A27D786388}"/>
              </a:ext>
            </a:extLst>
          </p:cNvPr>
          <p:cNvSpPr txBox="1"/>
          <p:nvPr/>
        </p:nvSpPr>
        <p:spPr>
          <a:xfrm>
            <a:off x="493776" y="2318445"/>
            <a:ext cx="49829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 “binge” episode is eating an amount of food that is much larger than most people would consume in a similar discrete time period</a:t>
            </a:r>
          </a:p>
          <a:p>
            <a:pPr marL="285750" indent="-285750">
              <a:buFont typeface="Arial" panose="020B0604020202020204" pitchFamily="34" charset="0"/>
              <a:buChar char="•"/>
            </a:pPr>
            <a:r>
              <a:rPr lang="en-US" dirty="0"/>
              <a:t>Occur at least 1x/week for 3 months</a:t>
            </a:r>
          </a:p>
        </p:txBody>
      </p:sp>
      <p:sp>
        <p:nvSpPr>
          <p:cNvPr id="17" name="TextBox 16">
            <a:extLst>
              <a:ext uri="{FF2B5EF4-FFF2-40B4-BE49-F238E27FC236}">
                <a16:creationId xmlns:a16="http://schemas.microsoft.com/office/drawing/2014/main" id="{A55A40D9-A1CC-43B6-8BEA-DFA672708F7F}"/>
              </a:ext>
            </a:extLst>
          </p:cNvPr>
          <p:cNvSpPr txBox="1"/>
          <p:nvPr/>
        </p:nvSpPr>
        <p:spPr>
          <a:xfrm>
            <a:off x="506289" y="3607188"/>
            <a:ext cx="1311442" cy="400110"/>
          </a:xfrm>
          <a:prstGeom prst="rect">
            <a:avLst/>
          </a:prstGeom>
          <a:noFill/>
        </p:spPr>
        <p:txBody>
          <a:bodyPr wrap="square" rtlCol="0">
            <a:spAutoFit/>
          </a:bodyPr>
          <a:lstStyle/>
          <a:p>
            <a:r>
              <a:rPr lang="en-US" sz="2000" b="1" dirty="0">
                <a:solidFill>
                  <a:srgbClr val="006877"/>
                </a:solidFill>
              </a:rPr>
              <a:t>Statistics</a:t>
            </a:r>
            <a:endParaRPr lang="en-US" b="1" dirty="0">
              <a:solidFill>
                <a:srgbClr val="006877"/>
              </a:solidFill>
            </a:endParaRPr>
          </a:p>
        </p:txBody>
      </p:sp>
      <p:sp>
        <p:nvSpPr>
          <p:cNvPr id="18" name="TextBox 17">
            <a:extLst>
              <a:ext uri="{FF2B5EF4-FFF2-40B4-BE49-F238E27FC236}">
                <a16:creationId xmlns:a16="http://schemas.microsoft.com/office/drawing/2014/main" id="{C433B727-A176-4305-B5FE-B153BC2D8BA0}"/>
              </a:ext>
            </a:extLst>
          </p:cNvPr>
          <p:cNvSpPr txBox="1"/>
          <p:nvPr/>
        </p:nvSpPr>
        <p:spPr>
          <a:xfrm>
            <a:off x="493776" y="4007298"/>
            <a:ext cx="419805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3.5% of women and 2.0% of men have binge eating disorder during their life</a:t>
            </a:r>
          </a:p>
          <a:p>
            <a:pPr marL="285750" indent="-285750">
              <a:buFont typeface="Arial" panose="020B0604020202020204" pitchFamily="34" charset="0"/>
              <a:buChar char="•"/>
            </a:pPr>
            <a:r>
              <a:rPr lang="en-US" dirty="0"/>
              <a:t>Approximately 40-50% of those with binge eating disorder are male.</a:t>
            </a:r>
          </a:p>
          <a:p>
            <a:pPr marL="285750" indent="-285750">
              <a:buFont typeface="Arial" panose="020B0604020202020204" pitchFamily="34" charset="0"/>
              <a:buChar char="•"/>
            </a:pPr>
            <a:r>
              <a:rPr lang="en-US" dirty="0"/>
              <a:t>Most common eating disorder</a:t>
            </a:r>
          </a:p>
        </p:txBody>
      </p:sp>
      <p:sp>
        <p:nvSpPr>
          <p:cNvPr id="20" name="Rectangle 19">
            <a:extLst>
              <a:ext uri="{FF2B5EF4-FFF2-40B4-BE49-F238E27FC236}">
                <a16:creationId xmlns:a16="http://schemas.microsoft.com/office/drawing/2014/main" id="{824AD2F8-7087-42CA-906C-45155653B926}"/>
              </a:ext>
            </a:extLst>
          </p:cNvPr>
          <p:cNvSpPr/>
          <p:nvPr/>
        </p:nvSpPr>
        <p:spPr>
          <a:xfrm>
            <a:off x="5608638" y="2039575"/>
            <a:ext cx="5440291" cy="31680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F41738-C491-45C7-A6BA-BEEA75097E4B}"/>
              </a:ext>
            </a:extLst>
          </p:cNvPr>
          <p:cNvSpPr txBox="1"/>
          <p:nvPr/>
        </p:nvSpPr>
        <p:spPr>
          <a:xfrm>
            <a:off x="6264026" y="2190568"/>
            <a:ext cx="4693805" cy="523220"/>
          </a:xfrm>
          <a:prstGeom prst="rect">
            <a:avLst/>
          </a:prstGeom>
          <a:noFill/>
        </p:spPr>
        <p:txBody>
          <a:bodyPr wrap="square" rtlCol="0">
            <a:spAutoFit/>
          </a:bodyPr>
          <a:lstStyle/>
          <a:p>
            <a:r>
              <a:rPr lang="en-US" sz="2800" dirty="0">
                <a:solidFill>
                  <a:schemeClr val="bg1"/>
                </a:solidFill>
              </a:rPr>
              <a:t>Warning signs and symptoms</a:t>
            </a:r>
          </a:p>
        </p:txBody>
      </p:sp>
      <p:grpSp>
        <p:nvGrpSpPr>
          <p:cNvPr id="24" name="Group 23">
            <a:extLst>
              <a:ext uri="{FF2B5EF4-FFF2-40B4-BE49-F238E27FC236}">
                <a16:creationId xmlns:a16="http://schemas.microsoft.com/office/drawing/2014/main" id="{6B315097-0594-4B42-BE26-782C951EDF0E}"/>
              </a:ext>
            </a:extLst>
          </p:cNvPr>
          <p:cNvGrpSpPr/>
          <p:nvPr/>
        </p:nvGrpSpPr>
        <p:grpSpPr>
          <a:xfrm>
            <a:off x="5890320" y="2170166"/>
            <a:ext cx="249798" cy="500519"/>
            <a:chOff x="6316579" y="2887579"/>
            <a:chExt cx="721895" cy="1501541"/>
          </a:xfrm>
          <a:solidFill>
            <a:schemeClr val="bg1"/>
          </a:solidFill>
        </p:grpSpPr>
        <p:sp>
          <p:nvSpPr>
            <p:cNvPr id="22" name="Isosceles Triangle 21">
              <a:extLst>
                <a:ext uri="{FF2B5EF4-FFF2-40B4-BE49-F238E27FC236}">
                  <a16:creationId xmlns:a16="http://schemas.microsoft.com/office/drawing/2014/main" id="{FE3F488A-7880-43FB-907F-FB0560F20A7E}"/>
                </a:ext>
              </a:extLst>
            </p:cNvPr>
            <p:cNvSpPr/>
            <p:nvPr/>
          </p:nvSpPr>
          <p:spPr>
            <a:xfrm rot="10800000">
              <a:off x="6316579" y="2887579"/>
              <a:ext cx="721895" cy="103243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827A46-DCE2-4FC1-B7B0-04B4E31600BA}"/>
                </a:ext>
              </a:extLst>
            </p:cNvPr>
            <p:cNvSpPr/>
            <p:nvPr/>
          </p:nvSpPr>
          <p:spPr>
            <a:xfrm>
              <a:off x="6521115" y="4104678"/>
              <a:ext cx="312821" cy="28444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A842C7B1-A42A-47CC-8C22-BDFACAA85DB3}"/>
              </a:ext>
            </a:extLst>
          </p:cNvPr>
          <p:cNvSpPr txBox="1"/>
          <p:nvPr/>
        </p:nvSpPr>
        <p:spPr>
          <a:xfrm>
            <a:off x="5882871" y="2822462"/>
            <a:ext cx="5166058"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Eating alone</a:t>
            </a:r>
          </a:p>
          <a:p>
            <a:pPr marL="285750" indent="-285750">
              <a:buFont typeface="Arial" panose="020B0604020202020204" pitchFamily="34" charset="0"/>
              <a:buChar char="•"/>
            </a:pPr>
            <a:r>
              <a:rPr lang="en-US" dirty="0">
                <a:solidFill>
                  <a:schemeClr val="bg1"/>
                </a:solidFill>
                <a:ea typeface="Arial Unicode MS" panose="020B0604020202020204" pitchFamily="34" charset="-128"/>
                <a:cs typeface="Arial Unicode MS" panose="020B0604020202020204" pitchFamily="34" charset="-128"/>
              </a:rPr>
              <a:t>Eating large amounts of food even when not feeling physically hungry </a:t>
            </a:r>
          </a:p>
          <a:p>
            <a:pPr marL="285750" indent="-285750">
              <a:buFont typeface="Arial" panose="020B0604020202020204" pitchFamily="34" charset="0"/>
              <a:buChar char="•"/>
            </a:pPr>
            <a:r>
              <a:rPr lang="en-US" dirty="0">
                <a:solidFill>
                  <a:schemeClr val="bg1"/>
                </a:solidFill>
              </a:rPr>
              <a:t>Complaints of GI issues</a:t>
            </a:r>
          </a:p>
          <a:p>
            <a:pPr marL="285750" indent="-285750">
              <a:buFont typeface="Arial" panose="020B0604020202020204" pitchFamily="34" charset="0"/>
              <a:buChar char="•"/>
            </a:pPr>
            <a:r>
              <a:rPr lang="en-US" dirty="0">
                <a:solidFill>
                  <a:schemeClr val="bg1"/>
                </a:solidFill>
              </a:rPr>
              <a:t>Weight fluctuation</a:t>
            </a:r>
          </a:p>
          <a:p>
            <a:pPr marL="285750" indent="-285750">
              <a:buFont typeface="Arial" panose="020B0604020202020204" pitchFamily="34" charset="0"/>
              <a:buChar char="•"/>
            </a:pPr>
            <a:r>
              <a:rPr lang="en-US" dirty="0">
                <a:solidFill>
                  <a:schemeClr val="bg1"/>
                </a:solidFill>
              </a:rPr>
              <a:t>Low self-esteem</a:t>
            </a:r>
          </a:p>
          <a:p>
            <a:pPr marL="285750" indent="-285750">
              <a:buFont typeface="Arial" panose="020B0604020202020204" pitchFamily="34" charset="0"/>
              <a:buChar char="•"/>
            </a:pPr>
            <a:r>
              <a:rPr lang="en-US" dirty="0">
                <a:solidFill>
                  <a:schemeClr val="bg1"/>
                </a:solidFill>
              </a:rPr>
              <a:t>Frequent dieting</a:t>
            </a:r>
          </a:p>
          <a:p>
            <a:pPr marL="285750" indent="-285750">
              <a:buFont typeface="Arial" panose="020B0604020202020204" pitchFamily="34" charset="0"/>
              <a:buChar char="•"/>
            </a:pPr>
            <a:r>
              <a:rPr lang="en-US" dirty="0">
                <a:solidFill>
                  <a:schemeClr val="bg1"/>
                </a:solidFill>
              </a:rPr>
              <a:t>Feeling disgusted with oneself</a:t>
            </a:r>
          </a:p>
        </p:txBody>
      </p:sp>
      <p:sp>
        <p:nvSpPr>
          <p:cNvPr id="27" name="TextBox 26">
            <a:extLst>
              <a:ext uri="{FF2B5EF4-FFF2-40B4-BE49-F238E27FC236}">
                <a16:creationId xmlns:a16="http://schemas.microsoft.com/office/drawing/2014/main" id="{901FA745-4606-4BB4-A8E5-97AE8DF30EA6}"/>
              </a:ext>
            </a:extLst>
          </p:cNvPr>
          <p:cNvSpPr txBox="1"/>
          <p:nvPr/>
        </p:nvSpPr>
        <p:spPr>
          <a:xfrm>
            <a:off x="506289" y="5484626"/>
            <a:ext cx="4847764" cy="646331"/>
          </a:xfrm>
          <a:prstGeom prst="rect">
            <a:avLst/>
          </a:prstGeom>
          <a:noFill/>
        </p:spPr>
        <p:txBody>
          <a:bodyPr wrap="square" rtlCol="0">
            <a:spAutoFit/>
          </a:bodyPr>
          <a:lstStyle/>
          <a:p>
            <a:r>
              <a:rPr lang="en-US" i="1" dirty="0"/>
              <a:t>Individuals with Binge Eating Disorder are often of average weight to higher-than-average weight.</a:t>
            </a:r>
          </a:p>
        </p:txBody>
      </p:sp>
    </p:spTree>
    <p:extLst>
      <p:ext uri="{BB962C8B-B14F-4D97-AF65-F5344CB8AC3E}">
        <p14:creationId xmlns:p14="http://schemas.microsoft.com/office/powerpoint/2010/main" val="968436490"/>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80C20225-E212-D340-A872-2EB8DD68A32F}" vid="{83671BBB-7E79-D64E-A75B-F5BD99D322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972379C1217649A024DD896C263D9D" ma:contentTypeVersion="16" ma:contentTypeDescription="Create a new document." ma:contentTypeScope="" ma:versionID="6bc3ea7022b431a356e7dcc8c023a8e2">
  <xsd:schema xmlns:xsd="http://www.w3.org/2001/XMLSchema" xmlns:xs="http://www.w3.org/2001/XMLSchema" xmlns:p="http://schemas.microsoft.com/office/2006/metadata/properties" xmlns:ns2="be843ae6-996a-4a1b-9bb5-75d435ef9eb3" xmlns:ns3="d1780f8d-2e7b-465e-9e62-1bbf58b2b8e6" targetNamespace="http://schemas.microsoft.com/office/2006/metadata/properties" ma:root="true" ma:fieldsID="5d8cbc4ff0c417cc0dd4a086cfe3777e" ns2:_="" ns3:_="">
    <xsd:import namespace="be843ae6-996a-4a1b-9bb5-75d435ef9eb3"/>
    <xsd:import namespace="d1780f8d-2e7b-465e-9e62-1bbf58b2b8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43ae6-996a-4a1b-9bb5-75d435ef9e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9c650ed-6de9-4464-9db8-aeb2218dfff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780f8d-2e7b-465e-9e62-1bbf58b2b8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921fa84-2545-4a3f-9f03-6ca350788f14}" ma:internalName="TaxCatchAll" ma:showField="CatchAllData" ma:web="d1780f8d-2e7b-465e-9e62-1bbf58b2b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D0442-11BC-4B1C-8960-12DD786BDBFC}"/>
</file>

<file path=customXml/itemProps2.xml><?xml version="1.0" encoding="utf-8"?>
<ds:datastoreItem xmlns:ds="http://schemas.openxmlformats.org/officeDocument/2006/customXml" ds:itemID="{BB107E28-3242-4C81-9BD3-9F52552E31AE}"/>
</file>

<file path=docProps/app.xml><?xml version="1.0" encoding="utf-8"?>
<Properties xmlns="http://schemas.openxmlformats.org/officeDocument/2006/extended-properties" xmlns:vt="http://schemas.openxmlformats.org/officeDocument/2006/docPropsVTypes">
  <TotalTime>5915</TotalTime>
  <Words>2085</Words>
  <Application>Microsoft Office PowerPoint</Application>
  <PresentationFormat>Widescreen</PresentationFormat>
  <Paragraphs>308</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Unicode MS</vt:lpstr>
      <vt:lpstr>Calibri</vt:lpstr>
      <vt:lpstr>Times New Roman</vt:lpstr>
      <vt:lpstr>Office Theme</vt:lpstr>
      <vt:lpstr> Eating Disorders Diagnosis and Treatment  </vt:lpstr>
      <vt:lpstr>Objectives:</vt:lpstr>
      <vt:lpstr>Did you know?</vt:lpstr>
      <vt:lpstr>What is an eating disorder?</vt:lpstr>
      <vt:lpstr>Eating Disorders Defined </vt:lpstr>
      <vt:lpstr>Major types of eating disorders</vt:lpstr>
      <vt:lpstr>Anorexia Nervosa </vt:lpstr>
      <vt:lpstr>Avoidant Restrictive Food Intake Disorder (ARFID)</vt:lpstr>
      <vt:lpstr>Binge Eating Disorder </vt:lpstr>
      <vt:lpstr>Bulimia Nervosa </vt:lpstr>
      <vt:lpstr>Other Specified Feeding or Eating Disorder</vt:lpstr>
      <vt:lpstr>Atypical Anorexia  </vt:lpstr>
      <vt:lpstr>Disordered Eating </vt:lpstr>
      <vt:lpstr>Treatment options</vt:lpstr>
      <vt:lpstr>Primary Care Providers</vt:lpstr>
      <vt:lpstr>Outpatient treatment at Northern Light Acadia Hospital</vt:lpstr>
      <vt:lpstr>Sources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at Every Size  Information Session on Eating Disorders</dc:title>
  <dc:creator>Parent, Rebecca (Marketing and Communications)</dc:creator>
  <cp:lastModifiedBy>Sherri Billings</cp:lastModifiedBy>
  <cp:revision>117</cp:revision>
  <dcterms:created xsi:type="dcterms:W3CDTF">2021-02-19T04:01:58Z</dcterms:created>
  <dcterms:modified xsi:type="dcterms:W3CDTF">2024-01-10T13:16:48Z</dcterms:modified>
</cp:coreProperties>
</file>