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309" r:id="rId3"/>
    <p:sldId id="313" r:id="rId4"/>
    <p:sldId id="314" r:id="rId5"/>
    <p:sldId id="318" r:id="rId6"/>
    <p:sldId id="338" r:id="rId7"/>
    <p:sldId id="321" r:id="rId8"/>
    <p:sldId id="328" r:id="rId9"/>
    <p:sldId id="339" r:id="rId10"/>
    <p:sldId id="310" r:id="rId11"/>
    <p:sldId id="311" r:id="rId12"/>
    <p:sldId id="324" r:id="rId13"/>
    <p:sldId id="316" r:id="rId14"/>
    <p:sldId id="337" r:id="rId15"/>
    <p:sldId id="340" r:id="rId16"/>
    <p:sldId id="327" r:id="rId17"/>
    <p:sldId id="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110" d="100"/>
          <a:sy n="110" d="100"/>
        </p:scale>
        <p:origin x="438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0403135355464"/>
          <c:y val="9.399188873532395E-2"/>
          <c:w val="0.46907289726441165"/>
          <c:h val="0.589337269680452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9-4510-8294-17E186E676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9C9-4510-8294-17E186E676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9-4510-8294-17E186E676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9C9-4510-8294-17E186E676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9-4510-8294-17E186E676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9-4510-8294-17E186E676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C9-4510-8294-17E186E6769F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American Indian/Alaska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NH/PI</c:v>
                </c:pt>
                <c:pt idx="4">
                  <c:v>White</c:v>
                </c:pt>
                <c:pt idx="5">
                  <c:v>Multiracial</c:v>
                </c:pt>
                <c:pt idx="6">
                  <c:v>Missing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8.9999999999999993E-3</c:v>
                </c:pt>
                <c:pt idx="1">
                  <c:v>2.1000000000000001E-2</c:v>
                </c:pt>
                <c:pt idx="2">
                  <c:v>3.4000000000000002E-2</c:v>
                </c:pt>
                <c:pt idx="3">
                  <c:v>2E-3</c:v>
                </c:pt>
                <c:pt idx="4">
                  <c:v>0.88300000000000001</c:v>
                </c:pt>
                <c:pt idx="5">
                  <c:v>3.9E-2</c:v>
                </c:pt>
                <c:pt idx="6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9-4510-8294-17E186E676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06385134774103"/>
          <c:y val="0.70321056337388532"/>
          <c:w val="0.68727357705970615"/>
          <c:h val="0.29678943662611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0E-4596-9D48-2668299E3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3.7999999999999999E-2</c:v>
                </c:pt>
                <c:pt idx="1">
                  <c:v>3.5999999999999997E-2</c:v>
                </c:pt>
                <c:pt idx="2">
                  <c:v>4.1000000000000002E-2</c:v>
                </c:pt>
                <c:pt idx="3">
                  <c:v>3.2000000000000001E-2</c:v>
                </c:pt>
                <c:pt idx="4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0E-4596-9D48-2668299E3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22-4A74-8CAB-F643540DE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0.33500000000000002</c:v>
                </c:pt>
                <c:pt idx="1">
                  <c:v>0.33200000000000002</c:v>
                </c:pt>
                <c:pt idx="2">
                  <c:v>0.45</c:v>
                </c:pt>
                <c:pt idx="3">
                  <c:v>0.317</c:v>
                </c:pt>
                <c:pt idx="4">
                  <c:v>0.30399999999999999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2-4A74-8CAB-F643540DE6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0.184</c:v>
                </c:pt>
                <c:pt idx="1">
                  <c:v>0.153</c:v>
                </c:pt>
                <c:pt idx="2">
                  <c:v>0.28699999999999998</c:v>
                </c:pt>
                <c:pt idx="3">
                  <c:v>0.17399999999999999</c:v>
                </c:pt>
                <c:pt idx="4">
                  <c:v>0.156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22-4A74-8CAB-F643540DE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0.23</c:v>
                </c:pt>
                <c:pt idx="1">
                  <c:v>0.24</c:v>
                </c:pt>
                <c:pt idx="2">
                  <c:v>0.25800000000000001</c:v>
                </c:pt>
                <c:pt idx="3">
                  <c:v>0.23899999999999999</c:v>
                </c:pt>
                <c:pt idx="4">
                  <c:v>0.219</c:v>
                </c:pt>
                <c:pt idx="5">
                  <c:v>0.23300000000000001</c:v>
                </c:pt>
                <c:pt idx="6">
                  <c:v>0.161</c:v>
                </c:pt>
                <c:pt idx="7">
                  <c:v>0.219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2-4A74-8CAB-F643540DE6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0.22900000000000001</c:v>
                </c:pt>
                <c:pt idx="1">
                  <c:v>0.24399999999999999</c:v>
                </c:pt>
                <c:pt idx="2">
                  <c:v>0.219</c:v>
                </c:pt>
                <c:pt idx="3">
                  <c:v>0.20799999999999999</c:v>
                </c:pt>
                <c:pt idx="4">
                  <c:v>0.20399999999999999</c:v>
                </c:pt>
                <c:pt idx="5">
                  <c:v>0.21</c:v>
                </c:pt>
                <c:pt idx="6">
                  <c:v>0.20499999999999999</c:v>
                </c:pt>
                <c:pt idx="7">
                  <c:v>0.20200000000000001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0.874</c:v>
                </c:pt>
                <c:pt idx="1">
                  <c:v>0.88100000000000001</c:v>
                </c:pt>
                <c:pt idx="2">
                  <c:v>0.878</c:v>
                </c:pt>
                <c:pt idx="3">
                  <c:v>0.88600000000000001</c:v>
                </c:pt>
                <c:pt idx="4">
                  <c:v>0.88900000000000001</c:v>
                </c:pt>
                <c:pt idx="5">
                  <c:v>0.86199999999999999</c:v>
                </c:pt>
                <c:pt idx="6">
                  <c:v>0.88300000000000001</c:v>
                </c:pt>
                <c:pt idx="7">
                  <c:v>0.83899999999999997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5-43A6-AC5E-748470A44A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2439632"/>
        <c:axId val="982440616"/>
      </c:lineChart>
      <c:catAx>
        <c:axId val="9824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440616"/>
        <c:crosses val="autoZero"/>
        <c:auto val="1"/>
        <c:lblAlgn val="ctr"/>
        <c:lblOffset val="100"/>
        <c:noMultiLvlLbl val="0"/>
      </c:catAx>
      <c:valAx>
        <c:axId val="982440616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9824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0.218</c:v>
                </c:pt>
                <c:pt idx="1">
                  <c:v>0.22700000000000001</c:v>
                </c:pt>
                <c:pt idx="2">
                  <c:v>0.24299999999999999</c:v>
                </c:pt>
                <c:pt idx="3">
                  <c:v>0.25900000000000001</c:v>
                </c:pt>
                <c:pt idx="4">
                  <c:v>0.26700000000000002</c:v>
                </c:pt>
                <c:pt idx="5">
                  <c:v>0.32100000000000001</c:v>
                </c:pt>
                <c:pt idx="6">
                  <c:v>0.35899999999999999</c:v>
                </c:pt>
                <c:pt idx="7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2-4A74-8CAB-F643540DE6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0.125</c:v>
                </c:pt>
                <c:pt idx="1">
                  <c:v>0.127</c:v>
                </c:pt>
                <c:pt idx="2">
                  <c:v>0.14599999999999999</c:v>
                </c:pt>
                <c:pt idx="3">
                  <c:v>0.14799999999999999</c:v>
                </c:pt>
                <c:pt idx="4">
                  <c:v>0.14699999999999999</c:v>
                </c:pt>
                <c:pt idx="5">
                  <c:v>0.16400000000000001</c:v>
                </c:pt>
                <c:pt idx="6">
                  <c:v>0.185</c:v>
                </c:pt>
                <c:pt idx="7">
                  <c:v>0.17799999999999999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0E-4596-9D48-2668299E3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0.08</c:v>
                </c:pt>
                <c:pt idx="1">
                  <c:v>7.1999999999999995E-2</c:v>
                </c:pt>
                <c:pt idx="2">
                  <c:v>8.2000000000000003E-2</c:v>
                </c:pt>
                <c:pt idx="3">
                  <c:v>9.9000000000000005E-2</c:v>
                </c:pt>
                <c:pt idx="4">
                  <c:v>7.3999999999999996E-2</c:v>
                </c:pt>
                <c:pt idx="5">
                  <c:v>8.8999999999999996E-2</c:v>
                </c:pt>
                <c:pt idx="6">
                  <c:v>0.09</c:v>
                </c:pt>
                <c:pt idx="7">
                  <c:v>8.1000000000000003E-2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0E-4596-9D48-2668299E3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0.21099999999999999</c:v>
                </c:pt>
                <c:pt idx="1">
                  <c:v>0.216</c:v>
                </c:pt>
                <c:pt idx="2">
                  <c:v>0.248</c:v>
                </c:pt>
                <c:pt idx="3">
                  <c:v>0.29599999999999999</c:v>
                </c:pt>
                <c:pt idx="4">
                  <c:v>0.32700000000000001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875620920426E-2"/>
          <c:y val="4.9755158261559997E-2"/>
          <c:w val="0.92657489492115863"/>
          <c:h val="0.83536560083761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0.157</c:v>
                </c:pt>
                <c:pt idx="1">
                  <c:v>0.161</c:v>
                </c:pt>
                <c:pt idx="2">
                  <c:v>0.19800000000000001</c:v>
                </c:pt>
                <c:pt idx="3">
                  <c:v>0.2</c:v>
                </c:pt>
                <c:pt idx="4">
                  <c:v>0.218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5-43A6-AC5E-748470A44A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2439632"/>
        <c:axId val="982440616"/>
      </c:lineChart>
      <c:catAx>
        <c:axId val="9824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440616"/>
        <c:crosses val="autoZero"/>
        <c:auto val="1"/>
        <c:lblAlgn val="ctr"/>
        <c:lblOffset val="100"/>
        <c:noMultiLvlLbl val="0"/>
      </c:catAx>
      <c:valAx>
        <c:axId val="982440616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9824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875620920426E-2"/>
          <c:y val="4.9755158261559997E-2"/>
          <c:w val="0.92657489492115863"/>
          <c:h val="0.83536560083761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6.2E-2</c:v>
                </c:pt>
                <c:pt idx="1">
                  <c:v>6.4000000000000001E-2</c:v>
                </c:pt>
                <c:pt idx="2">
                  <c:v>7.6999999999999999E-2</c:v>
                </c:pt>
                <c:pt idx="3">
                  <c:v>7.4999999999999997E-2</c:v>
                </c:pt>
                <c:pt idx="4">
                  <c:v>8.6999999999999994E-2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9D-4A93-BF0A-4502671BC9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2439632"/>
        <c:axId val="982440616"/>
      </c:lineChart>
      <c:catAx>
        <c:axId val="9824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440616"/>
        <c:crosses val="autoZero"/>
        <c:auto val="1"/>
        <c:lblAlgn val="ctr"/>
        <c:lblOffset val="100"/>
        <c:noMultiLvlLbl val="0"/>
      </c:catAx>
      <c:valAx>
        <c:axId val="982440616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9824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937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0.26600000000000001</c:v>
                </c:pt>
                <c:pt idx="1">
                  <c:v>0.28000000000000003</c:v>
                </c:pt>
                <c:pt idx="2">
                  <c:v>0.315</c:v>
                </c:pt>
                <c:pt idx="3">
                  <c:v>0.35</c:v>
                </c:pt>
                <c:pt idx="4">
                  <c:v>0.35499999999999998</c:v>
                </c:pt>
                <c:pt idx="5">
                  <c:v>0.41199999999999998</c:v>
                </c:pt>
                <c:pt idx="6">
                  <c:v>0.48099999999999998</c:v>
                </c:pt>
                <c:pt idx="7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801-AED5-F3B9CBCF02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9375">
                <a:solidFill>
                  <a:srgbClr val="FF993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Sheet1!$C$2:$C$9</c:f>
              <c:numCache>
                <c:formatCode>0.0%</c:formatCode>
                <c:ptCount val="8"/>
                <c:pt idx="0">
                  <c:v>0.17100000000000001</c:v>
                </c:pt>
                <c:pt idx="1">
                  <c:v>0.17399999999999999</c:v>
                </c:pt>
                <c:pt idx="2">
                  <c:v>0.17399999999999999</c:v>
                </c:pt>
                <c:pt idx="3">
                  <c:v>0.17100000000000001</c:v>
                </c:pt>
                <c:pt idx="4">
                  <c:v>0.185</c:v>
                </c:pt>
                <c:pt idx="5">
                  <c:v>0.23300000000000001</c:v>
                </c:pt>
                <c:pt idx="6">
                  <c:v>0.23699999999999999</c:v>
                </c:pt>
                <c:pt idx="7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801-AED5-F3B9CBCF02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282432"/>
        <c:axId val="441581208"/>
      </c:lineChart>
      <c:catAx>
        <c:axId val="4472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1208"/>
        <c:crosses val="autoZero"/>
        <c:auto val="1"/>
        <c:lblAlgn val="ctr"/>
        <c:lblOffset val="100"/>
        <c:noMultiLvlLbl val="0"/>
      </c:catAx>
      <c:valAx>
        <c:axId val="441581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7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937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0.13900000000000001</c:v>
                </c:pt>
                <c:pt idx="1">
                  <c:v>0.13900000000000001</c:v>
                </c:pt>
                <c:pt idx="2">
                  <c:v>0.182</c:v>
                </c:pt>
                <c:pt idx="3">
                  <c:v>0.19400000000000001</c:v>
                </c:pt>
                <c:pt idx="4">
                  <c:v>0.183</c:v>
                </c:pt>
                <c:pt idx="5">
                  <c:v>0.20200000000000001</c:v>
                </c:pt>
                <c:pt idx="6">
                  <c:v>0.24199999999999999</c:v>
                </c:pt>
                <c:pt idx="7">
                  <c:v>0.22600000000000001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86-4503-B933-F96D42B1D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79375">
                <a:solidFill>
                  <a:srgbClr val="FF99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696190490985603E-2"/>
                  <c:y val="5.1667081563091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24523945809588"/>
                      <c:h val="4.3800882986731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86-4503-B933-F96D42B1D2CD}"/>
                </c:ext>
              </c:extLst>
            </c:dLbl>
            <c:dLbl>
              <c:idx val="1"/>
              <c:layout>
                <c:manualLayout>
                  <c:x val="-7.1490284132801674E-2"/>
                  <c:y val="4.412170981688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86-4503-B933-F96D42B1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Sheet1!$C$2:$C$9</c:f>
              <c:numCache>
                <c:formatCode>0.0%</c:formatCode>
                <c:ptCount val="8"/>
                <c:pt idx="0">
                  <c:v>0.11</c:v>
                </c:pt>
                <c:pt idx="1">
                  <c:v>0.113</c:v>
                </c:pt>
                <c:pt idx="2">
                  <c:v>0.111</c:v>
                </c:pt>
                <c:pt idx="3">
                  <c:v>0.10299999999999999</c:v>
                </c:pt>
                <c:pt idx="4">
                  <c:v>0.11</c:v>
                </c:pt>
                <c:pt idx="5">
                  <c:v>0.126</c:v>
                </c:pt>
                <c:pt idx="6">
                  <c:v>0.125</c:v>
                </c:pt>
                <c:pt idx="7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86-4503-B933-F96D42B1D2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282432"/>
        <c:axId val="441581208"/>
      </c:lineChart>
      <c:catAx>
        <c:axId val="4472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1208"/>
        <c:crosses val="autoZero"/>
        <c:auto val="1"/>
        <c:lblAlgn val="ctr"/>
        <c:lblOffset val="100"/>
        <c:noMultiLvlLbl val="0"/>
      </c:catAx>
      <c:valAx>
        <c:axId val="441581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7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3407193395027E-2"/>
          <c:y val="0.23940645677912956"/>
          <c:w val="0.92713185613209947"/>
          <c:h val="0.574562220986735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937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3131856653704"/>
                      <c:h val="7.77549265903390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8D1-4498-827A-6330F53198C2}"/>
                </c:ext>
              </c:extLst>
            </c:dLbl>
            <c:dLbl>
              <c:idx val="1"/>
              <c:layout>
                <c:manualLayout>
                  <c:x val="-6.5675611566070408E-2"/>
                  <c:y val="4.6008052753436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574282378556"/>
                      <c:h val="8.5300427590869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8D1-4498-827A-6330F53198C2}"/>
                </c:ext>
              </c:extLst>
            </c:dLbl>
            <c:dLbl>
              <c:idx val="4"/>
              <c:layout>
                <c:manualLayout>
                  <c:x val="-4.8924986884983465E-2"/>
                  <c:y val="-5.3968122883805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D1-4498-827A-6330F5319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7.8E-2</c:v>
                </c:pt>
                <c:pt idx="1">
                  <c:v>7.0999999999999994E-2</c:v>
                </c:pt>
                <c:pt idx="2">
                  <c:v>8.8999999999999996E-2</c:v>
                </c:pt>
                <c:pt idx="3">
                  <c:v>0.111</c:v>
                </c:pt>
                <c:pt idx="4">
                  <c:v>7.9000000000000001E-2</c:v>
                </c:pt>
                <c:pt idx="5">
                  <c:v>9.1999999999999998E-2</c:v>
                </c:pt>
                <c:pt idx="6">
                  <c:v>0.111</c:v>
                </c:pt>
                <c:pt idx="7">
                  <c:v>0.10100000000000001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D1-4498-827A-6330F53198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79375">
                <a:solidFill>
                  <a:srgbClr val="FF99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190526835295705E-2"/>
                  <c:y val="6.675782505550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D1-4498-827A-6330F53198C2}"/>
                </c:ext>
              </c:extLst>
            </c:dLbl>
            <c:dLbl>
              <c:idx val="1"/>
              <c:layout>
                <c:manualLayout>
                  <c:x val="-5.9984620477111755E-2"/>
                  <c:y val="-5.7740808756908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D1-4498-827A-6330F53198C2}"/>
                </c:ext>
              </c:extLst>
            </c:dLbl>
            <c:dLbl>
              <c:idx val="2"/>
              <c:layout>
                <c:manualLayout>
                  <c:x val="-6.612718855453753E-2"/>
                  <c:y val="3.8863391495003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4975073826591"/>
                      <c:h val="9.2845737492426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D1-4498-827A-6330F53198C2}"/>
                </c:ext>
              </c:extLst>
            </c:dLbl>
            <c:dLbl>
              <c:idx val="3"/>
              <c:layout>
                <c:manualLayout>
                  <c:x val="-5.9984620477111825E-2"/>
                  <c:y val="4.412170981688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D1-4498-827A-6330F53198C2}"/>
                </c:ext>
              </c:extLst>
            </c:dLbl>
            <c:dLbl>
              <c:idx val="4"/>
              <c:layout>
                <c:manualLayout>
                  <c:x val="-6.7783282733353573E-2"/>
                  <c:y val="3.8863391495004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06443223484302"/>
                      <c:h val="9.2845737492426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8D1-4498-827A-6330F53198C2}"/>
                </c:ext>
              </c:extLst>
            </c:dLbl>
            <c:dLbl>
              <c:idx val="5"/>
              <c:layout>
                <c:manualLayout>
                  <c:x val="-5.6190526835295705E-2"/>
                  <c:y val="4.78943956899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D1-4498-827A-6330F5319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Sheet1!$C$2:$C$9</c:f>
              <c:numCache>
                <c:formatCode>0.0%</c:formatCode>
                <c:ptCount val="8"/>
                <c:pt idx="0">
                  <c:v>8.2000000000000003E-2</c:v>
                </c:pt>
                <c:pt idx="1">
                  <c:v>7.8E-2</c:v>
                </c:pt>
                <c:pt idx="2">
                  <c:v>7.2999999999999995E-2</c:v>
                </c:pt>
                <c:pt idx="3">
                  <c:v>8.5000000000000006E-2</c:v>
                </c:pt>
                <c:pt idx="4">
                  <c:v>6.7000000000000004E-2</c:v>
                </c:pt>
                <c:pt idx="5">
                  <c:v>8.2000000000000003E-2</c:v>
                </c:pt>
                <c:pt idx="6">
                  <c:v>6.6000000000000003E-2</c:v>
                </c:pt>
                <c:pt idx="7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D1-4498-827A-6330F53198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282432"/>
        <c:axId val="441581208"/>
      </c:lineChart>
      <c:catAx>
        <c:axId val="4472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1208"/>
        <c:crosses val="autoZero"/>
        <c:auto val="1"/>
        <c:lblAlgn val="ctr"/>
        <c:lblOffset val="100"/>
        <c:noMultiLvlLbl val="0"/>
      </c:catAx>
      <c:valAx>
        <c:axId val="441581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7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937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0.28799999999999998</c:v>
                </c:pt>
                <c:pt idx="1">
                  <c:v>0.28100000000000003</c:v>
                </c:pt>
                <c:pt idx="2">
                  <c:v>0.32600000000000001</c:v>
                </c:pt>
                <c:pt idx="3">
                  <c:v>0.39600000000000002</c:v>
                </c:pt>
                <c:pt idx="4">
                  <c:v>0.44900000000000001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801-AED5-F3B9CBCF02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9375">
                <a:solidFill>
                  <a:srgbClr val="FF993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0.13600000000000001</c:v>
                </c:pt>
                <c:pt idx="1">
                  <c:v>0.15</c:v>
                </c:pt>
                <c:pt idx="2">
                  <c:v>0.16900000000000001</c:v>
                </c:pt>
                <c:pt idx="3">
                  <c:v>0.19</c:v>
                </c:pt>
                <c:pt idx="4">
                  <c:v>0.20699999999999999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801-AED5-F3B9CBCF02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282432"/>
        <c:axId val="441581208"/>
      </c:lineChart>
      <c:catAx>
        <c:axId val="4472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1208"/>
        <c:crosses val="autoZero"/>
        <c:auto val="1"/>
        <c:lblAlgn val="ctr"/>
        <c:lblOffset val="100"/>
        <c:noMultiLvlLbl val="0"/>
      </c:catAx>
      <c:valAx>
        <c:axId val="441581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7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937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0.21199999999999999</c:v>
                </c:pt>
                <c:pt idx="1">
                  <c:v>0.21</c:v>
                </c:pt>
                <c:pt idx="2">
                  <c:v>0.25</c:v>
                </c:pt>
                <c:pt idx="3">
                  <c:v>0.26200000000000001</c:v>
                </c:pt>
                <c:pt idx="4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86-4503-B933-F96D42B1D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79375">
                <a:solidFill>
                  <a:srgbClr val="FF99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9225399112177042E-2"/>
                  <c:y val="5.3353083409378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2807778583078"/>
                      <c:h val="5.39167517833346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86-4503-B933-F96D42B1D2CD}"/>
                </c:ext>
              </c:extLst>
            </c:dLbl>
            <c:dLbl>
              <c:idx val="1"/>
              <c:layout>
                <c:manualLayout>
                  <c:x val="-7.1490284132801674E-2"/>
                  <c:y val="4.412170981688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86-4503-B933-F96D42B1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0.104</c:v>
                </c:pt>
                <c:pt idx="1">
                  <c:v>0.111</c:v>
                </c:pt>
                <c:pt idx="2">
                  <c:v>0.14499999999999999</c:v>
                </c:pt>
                <c:pt idx="3">
                  <c:v>0.13</c:v>
                </c:pt>
                <c:pt idx="4">
                  <c:v>0.14299999999999999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86-4503-B933-F96D42B1D2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282432"/>
        <c:axId val="441581208"/>
      </c:lineChart>
      <c:catAx>
        <c:axId val="4472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1208"/>
        <c:crosses val="autoZero"/>
        <c:auto val="1"/>
        <c:lblAlgn val="ctr"/>
        <c:lblOffset val="100"/>
        <c:noMultiLvlLbl val="0"/>
      </c:catAx>
      <c:valAx>
        <c:axId val="441581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7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3407193395027E-2"/>
          <c:y val="0.23940645677912956"/>
          <c:w val="0.92713185613209947"/>
          <c:h val="0.574562220986735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7937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3131856653704"/>
                      <c:h val="7.77549265903390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8D1-4498-827A-6330F53198C2}"/>
                </c:ext>
              </c:extLst>
            </c:dLbl>
            <c:dLbl>
              <c:idx val="1"/>
              <c:layout>
                <c:manualLayout>
                  <c:x val="-6.5675611566070408E-2"/>
                  <c:y val="4.6008052753436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574282378556"/>
                      <c:h val="8.5300427590869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8D1-4498-827A-6330F53198C2}"/>
                </c:ext>
              </c:extLst>
            </c:dLbl>
            <c:dLbl>
              <c:idx val="4"/>
              <c:layout>
                <c:manualLayout>
                  <c:x val="-4.8924986884983465E-2"/>
                  <c:y val="-5.3968122883805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D1-4498-827A-6330F5319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8.4000000000000005E-2</c:v>
                </c:pt>
                <c:pt idx="1">
                  <c:v>0.09</c:v>
                </c:pt>
                <c:pt idx="2">
                  <c:v>9.9000000000000005E-2</c:v>
                </c:pt>
                <c:pt idx="3">
                  <c:v>9.8000000000000004E-2</c:v>
                </c:pt>
                <c:pt idx="4">
                  <c:v>0.122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D1-4498-827A-6330F53198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79375">
                <a:solidFill>
                  <a:srgbClr val="FF99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190526835295705E-2"/>
                  <c:y val="6.675782505550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D1-4498-827A-6330F53198C2}"/>
                </c:ext>
              </c:extLst>
            </c:dLbl>
            <c:dLbl>
              <c:idx val="1"/>
              <c:layout>
                <c:manualLayout>
                  <c:x val="-5.9984620477111755E-2"/>
                  <c:y val="-5.7740808756908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D1-4498-827A-6330F53198C2}"/>
                </c:ext>
              </c:extLst>
            </c:dLbl>
            <c:dLbl>
              <c:idx val="2"/>
              <c:layout>
                <c:manualLayout>
                  <c:x val="-6.612718855453753E-2"/>
                  <c:y val="3.8863391495003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4975073826591"/>
                      <c:h val="9.2845737492426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D1-4498-827A-6330F53198C2}"/>
                </c:ext>
              </c:extLst>
            </c:dLbl>
            <c:dLbl>
              <c:idx val="3"/>
              <c:layout>
                <c:manualLayout>
                  <c:x val="-5.9984620477111825E-2"/>
                  <c:y val="4.412170981688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D1-4498-827A-6330F53198C2}"/>
                </c:ext>
              </c:extLst>
            </c:dLbl>
            <c:dLbl>
              <c:idx val="4"/>
              <c:layout>
                <c:manualLayout>
                  <c:x val="-6.7783282733353573E-2"/>
                  <c:y val="3.8863391495004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06443223484302"/>
                      <c:h val="9.2845737492426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8D1-4498-827A-6330F53198C2}"/>
                </c:ext>
              </c:extLst>
            </c:dLbl>
            <c:dLbl>
              <c:idx val="5"/>
              <c:layout>
                <c:manualLayout>
                  <c:x val="-5.6190526835295705E-2"/>
                  <c:y val="4.78943956899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D1-4498-827A-6330F5319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4.2000000000000003E-2</c:v>
                </c:pt>
                <c:pt idx="1">
                  <c:v>3.6999999999999998E-2</c:v>
                </c:pt>
                <c:pt idx="2">
                  <c:v>5.1999999999999998E-2</c:v>
                </c:pt>
                <c:pt idx="3">
                  <c:v>4.7E-2</c:v>
                </c:pt>
                <c:pt idx="4">
                  <c:v>5.1999999999999998E-2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D1-4498-827A-6330F53198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282432"/>
        <c:axId val="441581208"/>
      </c:lineChart>
      <c:catAx>
        <c:axId val="4472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1208"/>
        <c:crosses val="autoZero"/>
        <c:auto val="1"/>
        <c:lblAlgn val="ctr"/>
        <c:lblOffset val="100"/>
        <c:noMultiLvlLbl val="0"/>
      </c:catAx>
      <c:valAx>
        <c:axId val="441581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72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22-4A74-8CAB-F643540DE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0.78200000000000003</c:v>
                </c:pt>
                <c:pt idx="1">
                  <c:v>0.78200000000000003</c:v>
                </c:pt>
                <c:pt idx="2">
                  <c:v>0.80400000000000005</c:v>
                </c:pt>
                <c:pt idx="3">
                  <c:v>0.79700000000000004</c:v>
                </c:pt>
                <c:pt idx="4">
                  <c:v>0.81499999999999995</c:v>
                </c:pt>
                <c:pt idx="5">
                  <c:v>0.80500000000000005</c:v>
                </c:pt>
                <c:pt idx="6">
                  <c:v>0.73399999999999999</c:v>
                </c:pt>
                <c:pt idx="7">
                  <c:v>0.77200000000000002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2-4A74-8CAB-F643540DE6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0.755</c:v>
                </c:pt>
                <c:pt idx="1">
                  <c:v>0.77500000000000002</c:v>
                </c:pt>
                <c:pt idx="2">
                  <c:v>0.80600000000000005</c:v>
                </c:pt>
                <c:pt idx="3">
                  <c:v>0.81899999999999995</c:v>
                </c:pt>
                <c:pt idx="4">
                  <c:v>0.80300000000000005</c:v>
                </c:pt>
                <c:pt idx="5">
                  <c:v>0.76600000000000001</c:v>
                </c:pt>
                <c:pt idx="6">
                  <c:v>0.77200000000000002</c:v>
                </c:pt>
                <c:pt idx="7">
                  <c:v>0.80500000000000005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0403135355464"/>
          <c:y val="9.399188873532395E-2"/>
          <c:w val="0.46907289726441165"/>
          <c:h val="0.589337269680452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18-453F-A78D-DB69E74E5E3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18-453F-A78D-DB69E74E5E3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18-453F-A78D-DB69E74E5E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18-453F-A78D-DB69E74E5E37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18-453F-A78D-DB69E74E5E37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618-453F-A78D-DB69E74E5E37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Heterosexual</c:v>
                </c:pt>
                <c:pt idx="1">
                  <c:v>Gay/Lesbian</c:v>
                </c:pt>
                <c:pt idx="2">
                  <c:v>Bisexual</c:v>
                </c:pt>
                <c:pt idx="3">
                  <c:v>Some other way</c:v>
                </c:pt>
                <c:pt idx="4">
                  <c:v>Not sure</c:v>
                </c:pt>
                <c:pt idx="5">
                  <c:v>Didn't understand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0.72499999999999998</c:v>
                </c:pt>
                <c:pt idx="1">
                  <c:v>0.04</c:v>
                </c:pt>
                <c:pt idx="2">
                  <c:v>0.127</c:v>
                </c:pt>
                <c:pt idx="3">
                  <c:v>5.0999999999999997E-2</c:v>
                </c:pt>
                <c:pt idx="4">
                  <c:v>0.04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618-453F-A78D-DB69E74E5E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95270503273624"/>
          <c:y val="0.68990905014148329"/>
          <c:w val="0.54756162570020994"/>
          <c:h val="0.3100909498585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0E-4596-9D48-2668299E3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0.60399999999999998</c:v>
                </c:pt>
                <c:pt idx="1">
                  <c:v>0.63100000000000001</c:v>
                </c:pt>
                <c:pt idx="2">
                  <c:v>0.65200000000000002</c:v>
                </c:pt>
                <c:pt idx="3">
                  <c:v>0.66100000000000003</c:v>
                </c:pt>
                <c:pt idx="4">
                  <c:v>0.65800000000000003</c:v>
                </c:pt>
                <c:pt idx="5">
                  <c:v>0.50700000000000001</c:v>
                </c:pt>
                <c:pt idx="6">
                  <c:v>0.46700000000000003</c:v>
                </c:pt>
                <c:pt idx="7">
                  <c:v>0.54100000000000004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0E-4596-9D48-2668299E3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22-4A74-8CAB-F643540DE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0.51300000000000001</c:v>
                </c:pt>
                <c:pt idx="1">
                  <c:v>0.57299999999999995</c:v>
                </c:pt>
                <c:pt idx="2">
                  <c:v>0.56599999999999995</c:v>
                </c:pt>
                <c:pt idx="3">
                  <c:v>0.51500000000000001</c:v>
                </c:pt>
                <c:pt idx="4">
                  <c:v>0.495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2-4A74-8CAB-F643540DE6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0.55800000000000005</c:v>
                </c:pt>
                <c:pt idx="1">
                  <c:v>0.626</c:v>
                </c:pt>
                <c:pt idx="2">
                  <c:v>0.59399999999999997</c:v>
                </c:pt>
                <c:pt idx="3">
                  <c:v>0.54600000000000004</c:v>
                </c:pt>
                <c:pt idx="4">
                  <c:v>0.53600000000000003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0403135355464"/>
          <c:y val="9.399188873532395E-2"/>
          <c:w val="0.46907289726441165"/>
          <c:h val="0.589337269680452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4-4460-BD68-0331156FDCFA}"/>
              </c:ext>
            </c:extLst>
          </c:dPt>
          <c:dPt>
            <c:idx val="1"/>
            <c:bubble3D val="0"/>
            <c:spPr>
              <a:solidFill>
                <a:srgbClr val="D84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4-4460-BD68-0331156FDC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F4-4460-BD68-0331156FDC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F4-4460-BD68-0331156FDCFA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Transgender</c:v>
                </c:pt>
                <c:pt idx="1">
                  <c:v>Not Sure</c:v>
                </c:pt>
                <c:pt idx="2">
                  <c:v>Cisgender</c:v>
                </c:pt>
                <c:pt idx="3">
                  <c:v>Did Not Understand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4.4999999999999998E-2</c:v>
                </c:pt>
                <c:pt idx="1">
                  <c:v>2.5999999999999999E-2</c:v>
                </c:pt>
                <c:pt idx="2">
                  <c:v>0.91700000000000004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F4-4460-BD68-0331156FDC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6441233287213"/>
          <c:y val="0.7007029586182032"/>
          <c:w val="0.30406365333080204"/>
          <c:h val="0.20150045591018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22-4A74-8CAB-F643540DE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0.17599999999999999</c:v>
                </c:pt>
                <c:pt idx="1">
                  <c:v>0.155</c:v>
                </c:pt>
                <c:pt idx="2">
                  <c:v>0.129</c:v>
                </c:pt>
                <c:pt idx="3">
                  <c:v>0.107</c:v>
                </c:pt>
                <c:pt idx="4">
                  <c:v>8.8999999999999996E-2</c:v>
                </c:pt>
                <c:pt idx="5">
                  <c:v>7.0999999999999994E-2</c:v>
                </c:pt>
                <c:pt idx="6">
                  <c:v>5.5E-2</c:v>
                </c:pt>
                <c:pt idx="7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2-4A74-8CAB-F643540DE6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0.317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0.23799999999999999</c:v>
                </c:pt>
                <c:pt idx="4">
                  <c:v>0.22500000000000001</c:v>
                </c:pt>
                <c:pt idx="5">
                  <c:v>0.22900000000000001</c:v>
                </c:pt>
                <c:pt idx="6">
                  <c:v>0.19</c:v>
                </c:pt>
                <c:pt idx="7">
                  <c:v>0.20499999999999999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0E-4596-9D48-2668299E3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0.217</c:v>
                </c:pt>
                <c:pt idx="1">
                  <c:v>0.221</c:v>
                </c:pt>
                <c:pt idx="2">
                  <c:v>0.216</c:v>
                </c:pt>
                <c:pt idx="3">
                  <c:v>0.19600000000000001</c:v>
                </c:pt>
                <c:pt idx="4">
                  <c:v>0.193</c:v>
                </c:pt>
                <c:pt idx="5">
                  <c:v>0.22</c:v>
                </c:pt>
                <c:pt idx="6">
                  <c:v>0.17899999999999999</c:v>
                </c:pt>
                <c:pt idx="7">
                  <c:v>0.187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0E-4596-9D48-2668299E3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22-4A74-8CAB-F643540DE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2.7E-2</c:v>
                </c:pt>
                <c:pt idx="1">
                  <c:v>1.9E-2</c:v>
                </c:pt>
                <c:pt idx="2">
                  <c:v>1.4999999999999999E-2</c:v>
                </c:pt>
                <c:pt idx="3">
                  <c:v>1.4E-2</c:v>
                </c:pt>
                <c:pt idx="4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22-4A74-8CAB-F643540DE6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4"/>
              <c:spPr>
                <a:noFill/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37-45A9-900E-B574743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3.9E-2</c:v>
                </c:pt>
                <c:pt idx="1">
                  <c:v>3.6999999999999998E-2</c:v>
                </c:pt>
                <c:pt idx="2">
                  <c:v>0.04</c:v>
                </c:pt>
                <c:pt idx="3">
                  <c:v>3.2000000000000001E-2</c:v>
                </c:pt>
                <c:pt idx="4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7-45A9-900E-B574743BEC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7592008"/>
        <c:axId val="577593976"/>
      </c:lineChart>
      <c:catAx>
        <c:axId val="5775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93976"/>
        <c:crosses val="autoZero"/>
        <c:auto val="1"/>
        <c:lblAlgn val="ctr"/>
        <c:lblOffset val="100"/>
        <c:noMultiLvlLbl val="0"/>
      </c:catAx>
      <c:valAx>
        <c:axId val="577593976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77592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CA89-DC9F-4729-8F65-1DEF6A147F7A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FE82-A633-487D-9CE4-F2DECE0A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2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2FE82-A633-487D-9CE4-F2DECE0AAB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E613-48CA-F20F-23CF-56C6D8321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02631-CD9B-C69A-7D5C-531EBF1F3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39F4F-B641-A318-674E-B5E98C7B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E5CEE-7115-E384-FC1E-8AADFCA5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BE1F-352F-A4CE-B85A-CF7FF42C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D196-A0F4-50F9-D92A-B4174CBF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FE8EC-F663-3847-421E-A2E444C59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9CF4A-D527-6D9B-8D36-4681F408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D909-FCA6-0C69-AE26-1A1841EB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E6D5-A9C8-C4A0-CD39-DB08BD90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42B20-9056-60B4-3B69-B34ED5D36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9E697-9A9F-A6B2-B025-410E2282A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319AC-B441-E030-9898-9DC68EC4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8D8BA-D1B3-E1D3-A355-971F34C8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EDA0-65DE-219E-E3AF-0D9A01E4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EBFF-0D51-0919-DD3A-FEC1ADB4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EEE7-E261-DE61-7CE2-5172F743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EE07-C2EE-C6F6-6200-70D464AF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974C3-5282-728F-F234-4AA4154C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C670E-D4D0-FB93-7DF8-A826CFEE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445B-BDA9-E30D-6BAC-ED51B25C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2000C-D4B0-731B-5FFA-96803FA6C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11255-F7B1-37FC-5676-B2EA5630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ED32-63BE-3535-9997-E40F1C5E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EDC2D-8032-923F-3DF5-38E7C582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D9BC-984D-C9A7-3FDB-72EAF4ED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3A4DB-AEC1-DA76-1027-EC921899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C03FB-DCA3-A4BD-7EC7-FA12D906F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618E-88C2-8941-2631-E0B4FB82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42A0F-C5DB-BFA6-1EDF-BD2332C3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EACDE-2D68-08C5-EDB4-92EAAFA9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87DD-AB84-6717-1E27-2D52B3A6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6416-44A4-DE43-4631-F7C9522A3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0C28F-5FF2-951C-A999-24D491B20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74BCB-50C2-B98F-0870-8D411B75D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D94E3-517D-001F-B717-2373292E5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C8CFE-855A-5D83-F83F-5A34F768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EF2D7-A0E8-D9FB-B368-68D7EBB6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3D819-269F-F73B-9DD9-C68CE79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C09D-E7CF-26C0-5AAF-EC8B845A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109BB-A608-B2A7-C960-3F3F07F9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38176-D220-D4DC-FA9C-8927FBE7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D3C9B-D474-42D8-C7DD-99AAC883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F38EC-EE70-47AF-0B7C-888533D0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FF07F-9BD2-ADA6-06E8-74EAF04F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A536-7A43-EA86-6117-BC43632F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C759-6A24-9DFA-236F-96C413B6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BFA03-217A-A978-FCFB-F22F0D80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B6B54-5286-83D8-2A09-231DF4B9E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38239-328F-A758-E455-178D8584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7839-5797-7C6C-988B-982AF998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64696-D3C7-E8DD-A56A-2DE18CFD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75B4-BD33-4D70-41C9-5818F47B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DE99C-7E4F-0E43-E814-13D5C1451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756C7-1A8A-91E5-1AE9-33D56431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AA803-33F7-BD7C-644F-B34D5F26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B54D2-98BB-9445-E435-17C8C35A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A4F4-E19C-EEA8-5BC2-20F77E09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D033D-477C-8F98-C561-C040AE1A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F5052-67C7-28AD-77D8-FA4802281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1ED48-BFCF-FF90-CC80-051EDF858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5222-3B32-4C79-A40B-716775AC6C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C995-16FE-D150-42F1-4A3978E93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6681C-CE1C-9757-9EB0-02CBCD3E8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1156-327E-4AAB-9B02-C6D96819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nelson@maine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miyh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830B883-A66E-4044-8E94-78451A094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b="35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37FF5-5715-4EDA-BABF-67696E0E8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" y="4892040"/>
            <a:ext cx="12192003" cy="196595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l"/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CE5FF-0CBD-41EE-BC6F-95A3A4684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48" y="5068957"/>
            <a:ext cx="11887199" cy="164989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35C61"/>
                </a:solidFill>
              </a:rPr>
              <a:t>Sheila Nelson, MSW, MPH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Program Manager, Adolescent Health and Injury Prevention Program</a:t>
            </a:r>
          </a:p>
          <a:p>
            <a:r>
              <a:rPr lang="en-US" sz="2000" dirty="0">
                <a:solidFill>
                  <a:srgbClr val="035C61"/>
                </a:solidFill>
                <a:hlinkClick r:id="rId3"/>
              </a:rPr>
              <a:t>Sheila.nelson@maine.gov</a:t>
            </a:r>
            <a:r>
              <a:rPr lang="en-US" sz="2000" dirty="0">
                <a:solidFill>
                  <a:srgbClr val="035C61"/>
                </a:solidFill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432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HS 2023: Violence and Safety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326B10-0646-4DEC-887F-96E88F559132}"/>
              </a:ext>
            </a:extLst>
          </p:cNvPr>
          <p:cNvGraphicFramePr/>
          <p:nvPr/>
        </p:nvGraphicFramePr>
        <p:xfrm>
          <a:off x="69850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4202112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187324" y="4520741"/>
            <a:ext cx="35528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21.9%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report being bullied at school in the past 12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4092573" y="4520741"/>
            <a:ext cx="400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20.2%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experienced violence in their homes that made them want to leave home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A5EE2BB-FF71-4B45-B50E-7F45E789F8BD}"/>
              </a:ext>
            </a:extLst>
          </p:cNvPr>
          <p:cNvGraphicFramePr/>
          <p:nvPr/>
        </p:nvGraphicFramePr>
        <p:xfrm>
          <a:off x="8315520" y="1023227"/>
          <a:ext cx="3805238" cy="306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A886DF3-50B9-4505-ACD4-D6C4DFC1A7FC}"/>
              </a:ext>
            </a:extLst>
          </p:cNvPr>
          <p:cNvSpPr txBox="1"/>
          <p:nvPr/>
        </p:nvSpPr>
        <p:spPr>
          <a:xfrm>
            <a:off x="8216105" y="4520741"/>
            <a:ext cx="40068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83.9%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reported feeling safe at school</a:t>
            </a:r>
          </a:p>
        </p:txBody>
      </p:sp>
    </p:spTree>
    <p:extLst>
      <p:ext uri="{BB962C8B-B14F-4D97-AF65-F5344CB8AC3E}">
        <p14:creationId xmlns:p14="http://schemas.microsoft.com/office/powerpoint/2010/main" val="250264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>
            <a:solidFill>
              <a:srgbClr val="035C6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HS 2023: Mental Health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326B10-0646-4DEC-887F-96E88F559132}"/>
              </a:ext>
            </a:extLst>
          </p:cNvPr>
          <p:cNvGraphicFramePr/>
          <p:nvPr/>
        </p:nvGraphicFramePr>
        <p:xfrm>
          <a:off x="69850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4202112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157182" y="4520741"/>
            <a:ext cx="36544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35.0%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felt sad or hopeless for 2 or more weeks (past 12 months)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4092573" y="4520741"/>
            <a:ext cx="4006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17.8%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seriously considered suicide in the past 12 months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886DF3-50B9-4505-ACD4-D6C4DFC1A7FC}"/>
              </a:ext>
            </a:extLst>
          </p:cNvPr>
          <p:cNvSpPr txBox="1"/>
          <p:nvPr/>
        </p:nvSpPr>
        <p:spPr>
          <a:xfrm>
            <a:off x="8275887" y="4520741"/>
            <a:ext cx="4006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8.1%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attempted suicide at least once in the past 12 months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50B2C6-099B-405E-8560-D42EE2EA699D}"/>
              </a:ext>
            </a:extLst>
          </p:cNvPr>
          <p:cNvGraphicFramePr/>
          <p:nvPr/>
        </p:nvGraphicFramePr>
        <p:xfrm>
          <a:off x="8334375" y="745378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039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Mental Health MS MIYHS 2023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304798" y="885734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8422079" y="4520740"/>
            <a:ext cx="35528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8.7%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report ever trying to kill themselves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195259" y="4520741"/>
            <a:ext cx="4006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32.7%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felt sad or hopeless for 2 or more weeks (ever)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A5EE2BB-FF71-4B45-B50E-7F45E789F8BD}"/>
              </a:ext>
            </a:extLst>
          </p:cNvPr>
          <p:cNvGraphicFramePr/>
          <p:nvPr/>
        </p:nvGraphicFramePr>
        <p:xfrm>
          <a:off x="4318988" y="1143301"/>
          <a:ext cx="3805238" cy="306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A886DF3-50B9-4505-ACD4-D6C4DFC1A7FC}"/>
              </a:ext>
            </a:extLst>
          </p:cNvPr>
          <p:cNvSpPr txBox="1"/>
          <p:nvPr/>
        </p:nvSpPr>
        <p:spPr>
          <a:xfrm>
            <a:off x="4308669" y="4520740"/>
            <a:ext cx="4006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21.8%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reported ever seriously considering killing themselves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5871D22-87B4-974D-04D9-CBAF3A419F2C}"/>
              </a:ext>
            </a:extLst>
          </p:cNvPr>
          <p:cNvGraphicFramePr/>
          <p:nvPr/>
        </p:nvGraphicFramePr>
        <p:xfrm>
          <a:off x="8315520" y="1160719"/>
          <a:ext cx="3805238" cy="306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994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8AF133-3A8C-401D-807D-F6FA504EB4AB}"/>
              </a:ext>
            </a:extLst>
          </p:cNvPr>
          <p:cNvGraphicFramePr/>
          <p:nvPr/>
        </p:nvGraphicFramePr>
        <p:xfrm>
          <a:off x="259882" y="846530"/>
          <a:ext cx="3834324" cy="376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4ADD97-B8EA-4810-8911-57DC24BA5006}"/>
              </a:ext>
            </a:extLst>
          </p:cNvPr>
          <p:cNvGraphicFramePr/>
          <p:nvPr/>
        </p:nvGraphicFramePr>
        <p:xfrm>
          <a:off x="4119098" y="830062"/>
          <a:ext cx="3834323" cy="376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73CDCD-8083-421C-A061-2816C969A2CB}"/>
              </a:ext>
            </a:extLst>
          </p:cNvPr>
          <p:cNvGraphicFramePr/>
          <p:nvPr/>
        </p:nvGraphicFramePr>
        <p:xfrm>
          <a:off x="8025347" y="828670"/>
          <a:ext cx="3834323" cy="376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56AA1F-0CE0-460A-8106-BD9369D2DEFD}"/>
              </a:ext>
            </a:extLst>
          </p:cNvPr>
          <p:cNvSpPr txBox="1"/>
          <p:nvPr/>
        </p:nvSpPr>
        <p:spPr>
          <a:xfrm>
            <a:off x="259882" y="4591257"/>
            <a:ext cx="3654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46.0%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girls felt sad or hopeless for 2 or more weeks (past 12 months), as compared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24.2%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boys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D2DC1-255B-4B30-A323-547AC18FC1D5}"/>
              </a:ext>
            </a:extLst>
          </p:cNvPr>
          <p:cNvSpPr txBox="1"/>
          <p:nvPr/>
        </p:nvSpPr>
        <p:spPr>
          <a:xfrm>
            <a:off x="4092574" y="4639390"/>
            <a:ext cx="4006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22.6%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girls seriously considered suicide in the past 12 months, as compared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13.0%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boys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8EBA0-5F7B-4BAA-BC51-7315F1B5D09D}"/>
              </a:ext>
            </a:extLst>
          </p:cNvPr>
          <p:cNvSpPr txBox="1"/>
          <p:nvPr/>
        </p:nvSpPr>
        <p:spPr>
          <a:xfrm>
            <a:off x="8025347" y="4520741"/>
            <a:ext cx="4006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10.1%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girls attempted suicide at least once in the past 12 months, as compared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6.2%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boys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C354D30-F31B-4E02-8D39-91E173F52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>
            <a:solidFill>
              <a:srgbClr val="035C6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HS 2023: Mental Health by Gender</a:t>
            </a:r>
          </a:p>
        </p:txBody>
      </p:sp>
    </p:spTree>
    <p:extLst>
      <p:ext uri="{BB962C8B-B14F-4D97-AF65-F5344CB8AC3E}">
        <p14:creationId xmlns:p14="http://schemas.microsoft.com/office/powerpoint/2010/main" val="13004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8AF133-3A8C-401D-807D-F6FA504EB4AB}"/>
              </a:ext>
            </a:extLst>
          </p:cNvPr>
          <p:cNvGraphicFramePr/>
          <p:nvPr/>
        </p:nvGraphicFramePr>
        <p:xfrm>
          <a:off x="259882" y="846530"/>
          <a:ext cx="3834324" cy="376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4ADD97-B8EA-4810-8911-57DC24BA5006}"/>
              </a:ext>
            </a:extLst>
          </p:cNvPr>
          <p:cNvGraphicFramePr/>
          <p:nvPr/>
        </p:nvGraphicFramePr>
        <p:xfrm>
          <a:off x="4119098" y="830062"/>
          <a:ext cx="3834323" cy="376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73CDCD-8083-421C-A061-2816C969A2CB}"/>
              </a:ext>
            </a:extLst>
          </p:cNvPr>
          <p:cNvGraphicFramePr/>
          <p:nvPr/>
        </p:nvGraphicFramePr>
        <p:xfrm>
          <a:off x="8025347" y="828670"/>
          <a:ext cx="3834323" cy="376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56AA1F-0CE0-460A-8106-BD9369D2DEFD}"/>
              </a:ext>
            </a:extLst>
          </p:cNvPr>
          <p:cNvSpPr txBox="1"/>
          <p:nvPr/>
        </p:nvSpPr>
        <p:spPr>
          <a:xfrm>
            <a:off x="259882" y="4591257"/>
            <a:ext cx="3654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44.9%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girls felt sad or hopeless for 2 or more weeks (ever), as compared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20.7%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boys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D2DC1-255B-4B30-A323-547AC18FC1D5}"/>
              </a:ext>
            </a:extLst>
          </p:cNvPr>
          <p:cNvSpPr txBox="1"/>
          <p:nvPr/>
        </p:nvSpPr>
        <p:spPr>
          <a:xfrm>
            <a:off x="4092574" y="4639390"/>
            <a:ext cx="4006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29.0%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girls seriously considered killing themselves (ever), as compared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14.3%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boys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8EBA0-5F7B-4BAA-BC51-7315F1B5D09D}"/>
              </a:ext>
            </a:extLst>
          </p:cNvPr>
          <p:cNvSpPr txBox="1"/>
          <p:nvPr/>
        </p:nvSpPr>
        <p:spPr>
          <a:xfrm>
            <a:off x="8025347" y="4520741"/>
            <a:ext cx="4006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12.2%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girls trying to kill themselves (ever), as compared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5.2%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of boys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C354D30-F31B-4E02-8D39-91E173F52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>
            <a:solidFill>
              <a:srgbClr val="035C6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MS 2023: Mental Health by Gender</a:t>
            </a:r>
          </a:p>
        </p:txBody>
      </p:sp>
    </p:spTree>
    <p:extLst>
      <p:ext uri="{BB962C8B-B14F-4D97-AF65-F5344CB8AC3E}">
        <p14:creationId xmlns:p14="http://schemas.microsoft.com/office/powerpoint/2010/main" val="378108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HS 2023: Assets and Supports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326B10-0646-4DEC-887F-96E88F559132}"/>
              </a:ext>
            </a:extLst>
          </p:cNvPr>
          <p:cNvGraphicFramePr/>
          <p:nvPr/>
        </p:nvGraphicFramePr>
        <p:xfrm>
          <a:off x="69850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4202112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157182" y="4520741"/>
            <a:ext cx="3654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77.2%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say they have at least one teacher who cares and supports them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4092573" y="4520741"/>
            <a:ext cx="4006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80.5%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say their parents help them succeed ‘most of the time’ or ‘always’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886DF3-50B9-4505-ACD4-D6C4DFC1A7FC}"/>
              </a:ext>
            </a:extLst>
          </p:cNvPr>
          <p:cNvSpPr txBox="1"/>
          <p:nvPr/>
        </p:nvSpPr>
        <p:spPr>
          <a:xfrm>
            <a:off x="8401860" y="4518365"/>
            <a:ext cx="36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54.1%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say they have support from adults other than their parents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50B2C6-099B-405E-8560-D42EE2EA699D}"/>
              </a:ext>
            </a:extLst>
          </p:cNvPr>
          <p:cNvGraphicFramePr/>
          <p:nvPr/>
        </p:nvGraphicFramePr>
        <p:xfrm>
          <a:off x="8334373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14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2023: Mattering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326B10-0646-4DEC-887F-96E88F559132}"/>
              </a:ext>
            </a:extLst>
          </p:cNvPr>
          <p:cNvGraphicFramePr/>
          <p:nvPr/>
        </p:nvGraphicFramePr>
        <p:xfrm>
          <a:off x="618491" y="748241"/>
          <a:ext cx="5182870" cy="424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6390640" y="748242"/>
          <a:ext cx="4992687" cy="424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2308077" y="5185089"/>
            <a:ext cx="18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HS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8080227" y="5184630"/>
            <a:ext cx="165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306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0FCFEA7B-8B6E-4776-A5A4-AF350E5C9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b="3531"/>
          <a:stretch/>
        </p:blipFill>
        <p:spPr>
          <a:xfrm>
            <a:off x="3223638" y="3516588"/>
            <a:ext cx="5940287" cy="3341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AFDB3-ECC4-4D92-B451-6F666E9C8B3F}"/>
              </a:ext>
            </a:extLst>
          </p:cNvPr>
          <p:cNvSpPr txBox="1"/>
          <p:nvPr/>
        </p:nvSpPr>
        <p:spPr>
          <a:xfrm>
            <a:off x="1340126" y="688167"/>
            <a:ext cx="9511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Coming Soon: MIYHS 2025!!!</a:t>
            </a:r>
          </a:p>
        </p:txBody>
      </p:sp>
    </p:spTree>
    <p:extLst>
      <p:ext uri="{BB962C8B-B14F-4D97-AF65-F5344CB8AC3E}">
        <p14:creationId xmlns:p14="http://schemas.microsoft.com/office/powerpoint/2010/main" val="411693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55139-C4AD-482D-9DFF-32234DDD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2"/>
            <a:ext cx="12192000" cy="956774"/>
          </a:xfrm>
          <a:solidFill>
            <a:srgbClr val="035C6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CC"/>
                </a:solidFill>
              </a:rPr>
              <a:t>The Maine Integrated Youth Health Survey (MIYHS)</a:t>
            </a:r>
            <a:endParaRPr lang="en-US" sz="4000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505B-3332-4D08-9873-B6F4F644C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6" y="2474842"/>
            <a:ext cx="7364896" cy="417443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Data from over 50,000 students in 5</a:t>
            </a:r>
            <a:r>
              <a:rPr lang="en-US" sz="2400" baseline="30000" dirty="0"/>
              <a:t>th</a:t>
            </a:r>
            <a:r>
              <a:rPr lang="en-US" sz="2400" dirty="0"/>
              <a:t>/6</a:t>
            </a:r>
            <a:r>
              <a:rPr lang="en-US" sz="2400" baseline="30000" dirty="0"/>
              <a:t>th</a:t>
            </a:r>
            <a:r>
              <a:rPr lang="en-US" sz="2400" dirty="0"/>
              <a:t> grades, middle school, and high school.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Topics include: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2000" dirty="0">
                <a:cs typeface="Times New Roman" panose="02020603050405020304" pitchFamily="18" charset="0"/>
              </a:rPr>
              <a:t>Mental health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2000" dirty="0">
                <a:cs typeface="Times New Roman" panose="02020603050405020304" pitchFamily="18" charset="0"/>
              </a:rPr>
              <a:t>Substance use</a:t>
            </a:r>
          </a:p>
          <a:p>
            <a:pPr marL="1200150" lvl="2" indent="-285750">
              <a:lnSpc>
                <a:spcPct val="100000"/>
              </a:lnSpc>
            </a:pPr>
            <a:r>
              <a:rPr lang="en-US" dirty="0">
                <a:cs typeface="Times New Roman" panose="02020603050405020304" pitchFamily="18" charset="0"/>
              </a:rPr>
              <a:t>Commercial tobacco &amp; vaping, alcohol, marijuana, and other drugs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2000" dirty="0">
                <a:cs typeface="Times New Roman" panose="02020603050405020304" pitchFamily="18" charset="0"/>
              </a:rPr>
              <a:t>Unintentional injuries &amp; violence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2000" dirty="0">
                <a:cs typeface="Times New Roman" panose="02020603050405020304" pitchFamily="18" charset="0"/>
              </a:rPr>
              <a:t>Nutrition &amp; physical activity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2000" dirty="0">
                <a:cs typeface="Times New Roman" panose="02020603050405020304" pitchFamily="18" charset="0"/>
              </a:rPr>
              <a:t>Supports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4CB962C-710A-4B10-9F53-F39A204C4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r="4422" b="1"/>
          <a:stretch/>
        </p:blipFill>
        <p:spPr>
          <a:xfrm>
            <a:off x="7904192" y="2913948"/>
            <a:ext cx="3914428" cy="2680212"/>
          </a:xfrm>
          <a:prstGeom prst="rect">
            <a:avLst/>
          </a:prstGeom>
          <a:ln w="69850">
            <a:solidFill>
              <a:srgbClr val="035C6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D6B0B-EC7E-4598-A1A3-0BD563545759}"/>
              </a:ext>
            </a:extLst>
          </p:cNvPr>
          <p:cNvSpPr txBox="1"/>
          <p:nvPr/>
        </p:nvSpPr>
        <p:spPr>
          <a:xfrm>
            <a:off x="168966" y="1161194"/>
            <a:ext cx="11847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Maine’s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35C61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anonymous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35C61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voluntary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biennial school-based survey measuring adolescent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35C61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health risk behaviors and experiences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4F106-445A-4170-AC26-72F46048AA27}"/>
              </a:ext>
            </a:extLst>
          </p:cNvPr>
          <p:cNvSpPr txBox="1"/>
          <p:nvPr/>
        </p:nvSpPr>
        <p:spPr>
          <a:xfrm>
            <a:off x="8040757" y="5824330"/>
            <a:ext cx="367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https://www.maine.gov/miyhs/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0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55FD8-C4A4-4A86-9683-AA1368E4D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69E97-A530-4A79-97B8-F4EDE48B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FD82BC9-63B1-475F-82C3-3D3DE5316F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5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8B94-1251-42D9-89B8-6BE115489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r="1" b="1231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E17E46-BCF7-41AE-8B3B-4E0587E1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FD82BC9-63B1-475F-82C3-3D3DE5316F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6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DAA4A83-9A39-4F26-B85D-D49E4625C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34355"/>
            <a:ext cx="10905066" cy="43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CE987E-A686-0427-2267-E3C384A89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96942"/>
              </p:ext>
            </p:extLst>
          </p:nvPr>
        </p:nvGraphicFramePr>
        <p:xfrm>
          <a:off x="-848412" y="1224963"/>
          <a:ext cx="6363092" cy="506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7C9112-3B69-CC55-EF85-42086175E882}"/>
              </a:ext>
            </a:extLst>
          </p:cNvPr>
          <p:cNvGraphicFramePr/>
          <p:nvPr/>
        </p:nvGraphicFramePr>
        <p:xfrm>
          <a:off x="4135748" y="576607"/>
          <a:ext cx="6819769" cy="443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09E03A-AC24-D7D0-E3CB-B40EFB0E8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701475"/>
              </p:ext>
            </p:extLst>
          </p:nvPr>
        </p:nvGraphicFramePr>
        <p:xfrm>
          <a:off x="2971407" y="1275851"/>
          <a:ext cx="6249185" cy="496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290624-61F9-04E9-B2A3-DCEE8582A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33027"/>
              </p:ext>
            </p:extLst>
          </p:nvPr>
        </p:nvGraphicFramePr>
        <p:xfrm>
          <a:off x="6609762" y="1164272"/>
          <a:ext cx="6363092" cy="506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 Box 5">
            <a:extLst>
              <a:ext uri="{FF2B5EF4-FFF2-40B4-BE49-F238E27FC236}">
                <a16:creationId xmlns:a16="http://schemas.microsoft.com/office/drawing/2014/main" id="{41352A76-29AB-C671-3148-B0D755A6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>
            <a:solidFill>
              <a:srgbClr val="035C6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HS 2023: Demographics</a:t>
            </a:r>
          </a:p>
        </p:txBody>
      </p:sp>
    </p:spTree>
    <p:extLst>
      <p:ext uri="{BB962C8B-B14F-4D97-AF65-F5344CB8AC3E}">
        <p14:creationId xmlns:p14="http://schemas.microsoft.com/office/powerpoint/2010/main" val="59218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>
            <a:solidFill>
              <a:srgbClr val="035C6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HS 2023: Substance Use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326B10-0646-4DEC-887F-96E88F559132}"/>
              </a:ext>
            </a:extLst>
          </p:cNvPr>
          <p:cNvGraphicFramePr/>
          <p:nvPr/>
        </p:nvGraphicFramePr>
        <p:xfrm>
          <a:off x="69850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4202112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157182" y="4520741"/>
            <a:ext cx="36544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5.6%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currently smoke cigarettes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4092573" y="4520741"/>
            <a:ext cx="40068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20.5%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currently drink alcohol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886DF3-50B9-4505-ACD4-D6C4DFC1A7FC}"/>
              </a:ext>
            </a:extLst>
          </p:cNvPr>
          <p:cNvSpPr txBox="1"/>
          <p:nvPr/>
        </p:nvSpPr>
        <p:spPr>
          <a:xfrm>
            <a:off x="8481993" y="4470742"/>
            <a:ext cx="3552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18.7%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currently use marijuana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50B2C6-099B-405E-8560-D42EE2EA699D}"/>
              </a:ext>
            </a:extLst>
          </p:cNvPr>
          <p:cNvGraphicFramePr/>
          <p:nvPr/>
        </p:nvGraphicFramePr>
        <p:xfrm>
          <a:off x="8334375" y="745378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390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>
            <a:solidFill>
              <a:srgbClr val="035C6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MS 2023: Substance Use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326B10-0646-4DEC-887F-96E88F559132}"/>
              </a:ext>
            </a:extLst>
          </p:cNvPr>
          <p:cNvGraphicFramePr/>
          <p:nvPr/>
        </p:nvGraphicFramePr>
        <p:xfrm>
          <a:off x="69850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4202112" y="748242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157182" y="4520741"/>
            <a:ext cx="36544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2.0%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currently smoke cigarettes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4092573" y="4520741"/>
            <a:ext cx="40068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4.8%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currently drink alcohol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886DF3-50B9-4505-ACD4-D6C4DFC1A7FC}"/>
              </a:ext>
            </a:extLst>
          </p:cNvPr>
          <p:cNvSpPr txBox="1"/>
          <p:nvPr/>
        </p:nvSpPr>
        <p:spPr>
          <a:xfrm>
            <a:off x="8481993" y="4470742"/>
            <a:ext cx="3552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5.0%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currently use marijuana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50B2C6-099B-405E-8560-D42EE2EA699D}"/>
              </a:ext>
            </a:extLst>
          </p:cNvPr>
          <p:cNvGraphicFramePr/>
          <p:nvPr/>
        </p:nvGraphicFramePr>
        <p:xfrm>
          <a:off x="8334375" y="745378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85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9ECEF6AD-F8D0-4401-BDDE-E469A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6331"/>
          </a:xfrm>
          <a:prstGeom prst="rect">
            <a:avLst/>
          </a:prstGeom>
          <a:solidFill>
            <a:srgbClr val="035C61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MIYHS HS 2023: E-Cigarette Use and Vaping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326B10-0646-4DEC-887F-96E88F559132}"/>
              </a:ext>
            </a:extLst>
          </p:cNvPr>
          <p:cNvGraphicFramePr/>
          <p:nvPr/>
        </p:nvGraphicFramePr>
        <p:xfrm>
          <a:off x="1230312" y="1075375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14492-B483-49E4-B276-DDB333EFBC27}"/>
              </a:ext>
            </a:extLst>
          </p:cNvPr>
          <p:cNvGraphicFramePr/>
          <p:nvPr/>
        </p:nvGraphicFramePr>
        <p:xfrm>
          <a:off x="7173915" y="1075375"/>
          <a:ext cx="3787775" cy="33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0673136-AB99-4C71-A84E-3FB1E06672F8}"/>
              </a:ext>
            </a:extLst>
          </p:cNvPr>
          <p:cNvSpPr txBox="1"/>
          <p:nvPr/>
        </p:nvSpPr>
        <p:spPr>
          <a:xfrm>
            <a:off x="1011237" y="4673141"/>
            <a:ext cx="36544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30.4%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ever used an e-vapor product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2BFBF-4D14-4C95-9F59-A5A049720A38}"/>
              </a:ext>
            </a:extLst>
          </p:cNvPr>
          <p:cNvSpPr txBox="1"/>
          <p:nvPr/>
        </p:nvSpPr>
        <p:spPr>
          <a:xfrm>
            <a:off x="7064376" y="4673141"/>
            <a:ext cx="40068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15.6%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currently use an e-vapor product</a:t>
            </a:r>
          </a:p>
        </p:txBody>
      </p:sp>
    </p:spTree>
    <p:extLst>
      <p:ext uri="{BB962C8B-B14F-4D97-AF65-F5344CB8AC3E}">
        <p14:creationId xmlns:p14="http://schemas.microsoft.com/office/powerpoint/2010/main" val="35632409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525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Wingdings</vt:lpstr>
      <vt:lpstr>1_Office Theme</vt:lpstr>
      <vt:lpstr>PowerPoint Presentation</vt:lpstr>
      <vt:lpstr>The Maine Integrated Youth Health Survey (MIYHS)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Sheila</dc:creator>
  <cp:lastModifiedBy>Nelson, Sheila</cp:lastModifiedBy>
  <cp:revision>1</cp:revision>
  <dcterms:created xsi:type="dcterms:W3CDTF">2024-04-23T17:29:40Z</dcterms:created>
  <dcterms:modified xsi:type="dcterms:W3CDTF">2024-04-24T14:25:02Z</dcterms:modified>
</cp:coreProperties>
</file>