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0" r:id="rId15"/>
    <p:sldId id="259" r:id="rId16"/>
    <p:sldId id="273" r:id="rId17"/>
    <p:sldId id="270" r:id="rId18"/>
    <p:sldId id="261" r:id="rId19"/>
    <p:sldId id="262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23" autoAdjust="0"/>
  </p:normalViewPr>
  <p:slideViewPr>
    <p:cSldViewPr snapToGrid="0">
      <p:cViewPr varScale="1">
        <p:scale>
          <a:sx n="67" d="100"/>
          <a:sy n="67" d="100"/>
        </p:scale>
        <p:origin x="12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8A91-C3AA-4AC9-B459-1E5C2118FD4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FD40-A2CD-433D-9F07-9F1C37BB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Trying to fit years of training/experience into a 15 minute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FD40-A2CD-433D-9F07-9F1C37BB7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we discuss positive screen lets discuss screening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FD40-A2CD-433D-9F07-9F1C37BB7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hhs/sites/maine.gov.dhhs/files/inline-files/Youth%20in%20ED%20Data%20Reporting%20Tool.xlsx" TargetMode="External"/><Relationship Id="rId2" Type="http://schemas.openxmlformats.org/officeDocument/2006/relationships/hyperlink" Target="https://www.maine.gov/dhhs/sites/maine.gov.dhhs/files/inline-files/CRISIS%20Information%20Sheet%20final1.9.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e.larrabee@maine.gov" TargetMode="External"/><Relationship Id="rId4" Type="http://schemas.openxmlformats.org/officeDocument/2006/relationships/hyperlink" Target="mailto:CBHS.EDData@maine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ph.harvard.edu/means-matter/lethal-means-counselin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srs.columbia.edu/documents/c-ssrs-full-lifetime-recent-scale-young-children-4-5/" TargetMode="External"/><Relationship Id="rId7" Type="http://schemas.openxmlformats.org/officeDocument/2006/relationships/hyperlink" Target="https://www.maine.gov/dhhs/ocfs/support-for-families/childrens-behavioral-health/services" TargetMode="External"/><Relationship Id="rId2" Type="http://schemas.openxmlformats.org/officeDocument/2006/relationships/hyperlink" Target="https://www.mainehealth.org/Services/Behavioral-Mental-Health/Crisis-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rosuicide.edc.org/resources/resource-database/counseling-access-lethal-means-calm" TargetMode="External"/><Relationship Id="rId5" Type="http://schemas.openxmlformats.org/officeDocument/2006/relationships/hyperlink" Target="https://www.hsph.harvard.edu/means-matter/lethal-means-counseling/" TargetMode="External"/><Relationship Id="rId4" Type="http://schemas.openxmlformats.org/officeDocument/2006/relationships/hyperlink" Target="https://bgg.11b.myftpupload.com/wp-content/uploads/2021/08/Stanley-Brown-Safety-Plan-8-6-2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21476"/>
            <a:ext cx="10363200" cy="335590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Suicide Assessment: </a:t>
            </a:r>
            <a:br>
              <a:rPr lang="en-US" b="1" dirty="0"/>
            </a:br>
            <a:r>
              <a:rPr lang="en-US" b="1" dirty="0"/>
              <a:t>What to do after a Positive Screen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0" y="4777379"/>
            <a:ext cx="9492933" cy="1324163"/>
          </a:xfrm>
        </p:spPr>
        <p:txBody>
          <a:bodyPr>
            <a:normAutofit/>
          </a:bodyPr>
          <a:lstStyle/>
          <a:p>
            <a:r>
              <a:rPr lang="en-US" dirty="0"/>
              <a:t>Kasey Moss DO MPH</a:t>
            </a:r>
          </a:p>
          <a:p>
            <a:r>
              <a:rPr lang="en-US" dirty="0"/>
              <a:t>Regional Medical Director </a:t>
            </a:r>
          </a:p>
          <a:p>
            <a:r>
              <a:rPr lang="en-US" dirty="0"/>
              <a:t>Maine Behavioral Healthcare Brunswick/Damariscotta </a:t>
            </a:r>
          </a:p>
        </p:txBody>
      </p:sp>
    </p:spTree>
    <p:extLst>
      <p:ext uri="{BB962C8B-B14F-4D97-AF65-F5344CB8AC3E}">
        <p14:creationId xmlns:p14="http://schemas.microsoft.com/office/powerpoint/2010/main" val="103908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rescue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ingestion late at night while parents are sleeping and goes to bed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Immediately calls mom after cutting </a:t>
            </a:r>
          </a:p>
        </p:txBody>
      </p:sp>
    </p:spTree>
    <p:extLst>
      <p:ext uri="{BB962C8B-B14F-4D97-AF65-F5344CB8AC3E}">
        <p14:creationId xmlns:p14="http://schemas.microsoft.com/office/powerpoint/2010/main" val="73289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86" y="74815"/>
            <a:ext cx="9038681" cy="6621264"/>
          </a:xfrm>
        </p:spPr>
      </p:pic>
    </p:spTree>
    <p:extLst>
      <p:ext uri="{BB962C8B-B14F-4D97-AF65-F5344CB8AC3E}">
        <p14:creationId xmlns:p14="http://schemas.microsoft.com/office/powerpoint/2010/main" val="132902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MBH Crisis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02111"/>
            <a:ext cx="8915400" cy="2445184"/>
          </a:xfrm>
        </p:spPr>
      </p:pic>
    </p:spTree>
    <p:extLst>
      <p:ext uri="{BB962C8B-B14F-4D97-AF65-F5344CB8AC3E}">
        <p14:creationId xmlns:p14="http://schemas.microsoft.com/office/powerpoint/2010/main" val="403375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of MBH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651" y="1446028"/>
            <a:ext cx="9005961" cy="44651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counties in Maine have access to crisis services</a:t>
            </a:r>
          </a:p>
          <a:p>
            <a:r>
              <a:rPr lang="en-US" b="1" dirty="0"/>
              <a:t>Purpose:</a:t>
            </a:r>
            <a:r>
              <a:rPr lang="en-US" dirty="0"/>
              <a:t> Crisis Services provides immediate response in person or over the phone to all Maine children, youth, and families who are experiencing a mental health in crisis, in order to keep everyone safe. Crisis services can provide up to 6 visits to the family after the initial crisis is over.</a:t>
            </a:r>
          </a:p>
          <a:p>
            <a:r>
              <a:rPr lang="en-US" b="1" dirty="0"/>
              <a:t>Population Served:</a:t>
            </a:r>
            <a:r>
              <a:rPr lang="en-US" dirty="0"/>
              <a:t> Any Maine child or youth who is experiencing a mental health crisis, including dangerous behaviors or thinking.</a:t>
            </a:r>
          </a:p>
          <a:p>
            <a:r>
              <a:rPr lang="en-US" b="1" dirty="0"/>
              <a:t>How to Access:</a:t>
            </a:r>
            <a:r>
              <a:rPr lang="en-US" dirty="0"/>
              <a:t> Contact the </a:t>
            </a:r>
            <a:r>
              <a:rPr lang="en-US" b="1" dirty="0"/>
              <a:t>Maine Crisis Line at 1-888-568-1112</a:t>
            </a:r>
            <a:r>
              <a:rPr lang="en-US" dirty="0"/>
              <a:t> to access this service, available 24-hours a day, 7-days a week.</a:t>
            </a:r>
          </a:p>
          <a:p>
            <a:r>
              <a:rPr lang="en-US" b="1" dirty="0"/>
              <a:t>Information Sheet:</a:t>
            </a:r>
            <a:r>
              <a:rPr lang="en-US" dirty="0"/>
              <a:t> Information sheets are a helpful tool to ensure youth and parents/guardians are fully informed about behavioral health services.  Prior to referring a family for a particular children’s behavioral health service, please review the </a:t>
            </a:r>
            <a:r>
              <a:rPr lang="en-US" dirty="0">
                <a:hlinkClick r:id="rId2"/>
              </a:rPr>
              <a:t>information sheet</a:t>
            </a:r>
            <a:r>
              <a:rPr lang="en-US" dirty="0"/>
              <a:t> with the youth and family to ensure they are interested in the service.</a:t>
            </a:r>
          </a:p>
          <a:p>
            <a:r>
              <a:rPr lang="en-US" b="1" dirty="0"/>
              <a:t>Emergency Department Data Reporting: </a:t>
            </a:r>
            <a:r>
              <a:rPr lang="en-US" dirty="0"/>
              <a:t>The </a:t>
            </a:r>
            <a:r>
              <a:rPr lang="en-US" dirty="0">
                <a:hlinkClick r:id="rId3"/>
              </a:rPr>
              <a:t>Youth in ED Data Reporting Tool</a:t>
            </a:r>
            <a:r>
              <a:rPr lang="en-US" dirty="0"/>
              <a:t> is a downloadable, Excel form, that can be saved to the user’s computer and should utilize a unique identifier for each youth entered. The completed form should be emailed to </a:t>
            </a:r>
            <a:r>
              <a:rPr lang="en-US" dirty="0">
                <a:hlinkClick r:id="rId4"/>
              </a:rPr>
              <a:t>CBHS.EDData@maine.gov</a:t>
            </a:r>
            <a:r>
              <a:rPr lang="en-US" dirty="0"/>
              <a:t> by the 15th of each calendar month.</a:t>
            </a:r>
          </a:p>
          <a:p>
            <a:r>
              <a:rPr lang="en-US" dirty="0"/>
              <a:t>Should you have any questions please feel free to reach out to Ellie </a:t>
            </a:r>
            <a:r>
              <a:rPr lang="en-US" dirty="0" err="1"/>
              <a:t>Larrabee</a:t>
            </a:r>
            <a:r>
              <a:rPr lang="en-US" dirty="0"/>
              <a:t> at </a:t>
            </a:r>
            <a:r>
              <a:rPr lang="en-US" dirty="0">
                <a:hlinkClick r:id="rId5"/>
              </a:rPr>
              <a:t>ellie.larrabee@maine.gov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7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27" y="287079"/>
            <a:ext cx="10802678" cy="1617921"/>
          </a:xfrm>
        </p:spPr>
        <p:txBody>
          <a:bodyPr/>
          <a:lstStyle/>
          <a:p>
            <a:r>
              <a:rPr lang="en-US" dirty="0"/>
              <a:t>What are the other costs to high levels of care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7" y="1295350"/>
            <a:ext cx="7251404" cy="4834269"/>
          </a:xfrm>
        </p:spPr>
      </p:pic>
    </p:spTree>
    <p:extLst>
      <p:ext uri="{BB962C8B-B14F-4D97-AF65-F5344CB8AC3E}">
        <p14:creationId xmlns:p14="http://schemas.microsoft.com/office/powerpoint/2010/main" val="280943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24" y="157942"/>
            <a:ext cx="5374956" cy="6633556"/>
          </a:xfrm>
        </p:spPr>
      </p:pic>
    </p:spTree>
    <p:extLst>
      <p:ext uri="{BB962C8B-B14F-4D97-AF65-F5344CB8AC3E}">
        <p14:creationId xmlns:p14="http://schemas.microsoft.com/office/powerpoint/2010/main" val="66740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Lethal Means Restriction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Lethal Means Counseling | Means Matter | Harvard T.H. Chan School of Public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2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524970"/>
            <a:ext cx="7992618" cy="5680336"/>
          </a:xfrm>
        </p:spPr>
      </p:pic>
    </p:spTree>
    <p:extLst>
      <p:ext uri="{BB962C8B-B14F-4D97-AF65-F5344CB8AC3E}">
        <p14:creationId xmlns:p14="http://schemas.microsoft.com/office/powerpoint/2010/main" val="97511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https://www.mainehealth.org/Services/Behavioral-Mental-Health/Crisis-Services</a:t>
            </a:r>
            <a:endParaRPr lang="en-US" dirty="0"/>
          </a:p>
          <a:p>
            <a:r>
              <a:rPr lang="en-US" dirty="0">
                <a:hlinkClick r:id="rId3"/>
              </a:rPr>
              <a:t>https://cssrs.columbia.edu/documents/c-ssrs-full-lifetime-recent-scale-young-children-4-5/</a:t>
            </a:r>
            <a:endParaRPr lang="en-US" dirty="0"/>
          </a:p>
          <a:p>
            <a:r>
              <a:rPr lang="en-US" dirty="0">
                <a:hlinkClick r:id="rId4"/>
              </a:rPr>
              <a:t>https://bgg.11b.myftpupload.com/wp-content/uploads/2021/08/Stanley-Brown-Safety-Plan-8-6-21.pdf</a:t>
            </a:r>
            <a:endParaRPr lang="en-US" dirty="0"/>
          </a:p>
          <a:p>
            <a:r>
              <a:rPr lang="en-US" dirty="0">
                <a:hlinkClick r:id="rId5"/>
              </a:rPr>
              <a:t>https://www.hsph.harvard.edu/means-matter/lethal-means-counseling/</a:t>
            </a:r>
            <a:endParaRPr lang="en-US" dirty="0"/>
          </a:p>
          <a:p>
            <a:r>
              <a:rPr lang="en-US" dirty="0">
                <a:hlinkClick r:id="rId6"/>
              </a:rPr>
              <a:t>https://zerosuicide.edc.org/resources/resource-database/counseling-access-lethal-means-calm</a:t>
            </a:r>
            <a:endParaRPr lang="en-US" dirty="0"/>
          </a:p>
          <a:p>
            <a:r>
              <a:rPr lang="en-US" dirty="0">
                <a:hlinkClick r:id="rId7"/>
              </a:rPr>
              <a:t>Children’s Behavioral Health Programs and Services | Department of Health and Human Services (maine.gov)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4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financial disclosures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Activating content! </a:t>
            </a:r>
          </a:p>
        </p:txBody>
      </p:sp>
    </p:spTree>
    <p:extLst>
      <p:ext uri="{BB962C8B-B14F-4D97-AF65-F5344CB8AC3E}">
        <p14:creationId xmlns:p14="http://schemas.microsoft.com/office/powerpoint/2010/main" val="115118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Systematic approaches to interpret screening and assessment results to connect youth to appropriate care and treatment.</a:t>
            </a:r>
          </a:p>
          <a:p>
            <a:endParaRPr lang="en-US" dirty="0"/>
          </a:p>
          <a:p>
            <a:r>
              <a:rPr lang="en-US" dirty="0"/>
              <a:t>Best practices for treatment and application of care plans.</a:t>
            </a:r>
          </a:p>
          <a:p>
            <a:endParaRPr lang="en-US" dirty="0"/>
          </a:p>
          <a:p>
            <a:r>
              <a:rPr lang="en-US" dirty="0"/>
              <a:t>Clinical strategies and partnership opportunities that pediatric health clinicians can use to better support youth at risk for suicide.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8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this presentation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93" y="1541788"/>
            <a:ext cx="6091360" cy="4936102"/>
          </a:xfrm>
        </p:spPr>
      </p:pic>
    </p:spTree>
    <p:extLst>
      <p:ext uri="{BB962C8B-B14F-4D97-AF65-F5344CB8AC3E}">
        <p14:creationId xmlns:p14="http://schemas.microsoft.com/office/powerpoint/2010/main" val="421603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41452"/>
            <a:ext cx="8796161" cy="2579465"/>
          </a:xfrm>
        </p:spPr>
      </p:pic>
    </p:spTree>
    <p:extLst>
      <p:ext uri="{BB962C8B-B14F-4D97-AF65-F5344CB8AC3E}">
        <p14:creationId xmlns:p14="http://schemas.microsoft.com/office/powerpoint/2010/main" val="83650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C-SRRS Very Young Child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486658" cy="1286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217898"/>
            <a:ext cx="8486658" cy="130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552927"/>
            <a:ext cx="8486658" cy="17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C-SRRS Very Young Child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1"/>
            <a:ext cx="8927381" cy="16112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516285"/>
            <a:ext cx="8911687" cy="15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Actual/interrupted/aborted attempt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6" y="1580092"/>
            <a:ext cx="8897359" cy="19771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774125"/>
            <a:ext cx="8911687" cy="62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3" y="5603986"/>
            <a:ext cx="8911687" cy="615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5" y="4614060"/>
            <a:ext cx="8890195" cy="8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Actual/perceived lethality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takes 3 ibuprofen and 2 acetaminophen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Patient cuts wrist to the point of needing sutures </a:t>
            </a:r>
          </a:p>
        </p:txBody>
      </p:sp>
    </p:spTree>
    <p:extLst>
      <p:ext uri="{BB962C8B-B14F-4D97-AF65-F5344CB8AC3E}">
        <p14:creationId xmlns:p14="http://schemas.microsoft.com/office/powerpoint/2010/main" val="11513220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72379C1217649A024DD896C263D9D" ma:contentTypeVersion="16" ma:contentTypeDescription="Create a new document." ma:contentTypeScope="" ma:versionID="6bc3ea7022b431a356e7dcc8c023a8e2">
  <xsd:schema xmlns:xsd="http://www.w3.org/2001/XMLSchema" xmlns:xs="http://www.w3.org/2001/XMLSchema" xmlns:p="http://schemas.microsoft.com/office/2006/metadata/properties" xmlns:ns2="be843ae6-996a-4a1b-9bb5-75d435ef9eb3" xmlns:ns3="d1780f8d-2e7b-465e-9e62-1bbf58b2b8e6" targetNamespace="http://schemas.microsoft.com/office/2006/metadata/properties" ma:root="true" ma:fieldsID="5d8cbc4ff0c417cc0dd4a086cfe3777e" ns2:_="" ns3:_="">
    <xsd:import namespace="be843ae6-996a-4a1b-9bb5-75d435ef9eb3"/>
    <xsd:import namespace="d1780f8d-2e7b-465e-9e62-1bbf58b2b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43ae6-996a-4a1b-9bb5-75d435ef9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9c650ed-6de9-4464-9db8-aeb2218df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80f8d-2e7b-465e-9e62-1bbf58b2b8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21fa84-2545-4a3f-9f03-6ca350788f14}" ma:internalName="TaxCatchAll" ma:showField="CatchAllData" ma:web="d1780f8d-2e7b-465e-9e62-1bbf58b2b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843ae6-996a-4a1b-9bb5-75d435ef9eb3">
      <Terms xmlns="http://schemas.microsoft.com/office/infopath/2007/PartnerControls"/>
    </lcf76f155ced4ddcb4097134ff3c332f>
    <TaxCatchAll xmlns="d1780f8d-2e7b-465e-9e62-1bbf58b2b8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6C1B40-4097-43E8-B7C9-EB6BDF8FC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43ae6-996a-4a1b-9bb5-75d435ef9eb3"/>
    <ds:schemaRef ds:uri="d1780f8d-2e7b-465e-9e62-1bbf58b2b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DE85A3-56B2-44B4-9AC2-A0CFAF050892}">
  <ds:schemaRefs>
    <ds:schemaRef ds:uri="http://schemas.microsoft.com/office/2006/metadata/properties"/>
    <ds:schemaRef ds:uri="http://schemas.microsoft.com/office/infopath/2007/PartnerControls"/>
    <ds:schemaRef ds:uri="be843ae6-996a-4a1b-9bb5-75d435ef9eb3"/>
    <ds:schemaRef ds:uri="d1780f8d-2e7b-465e-9e62-1bbf58b2b8e6"/>
  </ds:schemaRefs>
</ds:datastoreItem>
</file>

<file path=customXml/itemProps3.xml><?xml version="1.0" encoding="utf-8"?>
<ds:datastoreItem xmlns:ds="http://schemas.openxmlformats.org/officeDocument/2006/customXml" ds:itemID="{44381203-9CCB-4F92-9EC5-80B5218E8F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</TotalTime>
  <Words>546</Words>
  <Application>Microsoft Office PowerPoint</Application>
  <PresentationFormat>Widescreen</PresentationFormat>
  <Paragraphs>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      Suicide Assessment:  What to do after a Positive Screen</vt:lpstr>
      <vt:lpstr>Disclosures</vt:lpstr>
      <vt:lpstr>Objectives</vt:lpstr>
      <vt:lpstr>Limitations of this presentation  </vt:lpstr>
      <vt:lpstr>Positive Screen</vt:lpstr>
      <vt:lpstr>C-SRRS Very Young Child</vt:lpstr>
      <vt:lpstr>C-SRRS Very Young Child</vt:lpstr>
      <vt:lpstr>Actual/interrupted/aborted attempt</vt:lpstr>
      <vt:lpstr>Actual/perceived lethality </vt:lpstr>
      <vt:lpstr>Likelihood of rescue </vt:lpstr>
      <vt:lpstr>PowerPoint Presentation</vt:lpstr>
      <vt:lpstr>MBH Crisis</vt:lpstr>
      <vt:lpstr>Outside of MBH </vt:lpstr>
      <vt:lpstr>What are the other costs to high levels of care ?</vt:lpstr>
      <vt:lpstr>PowerPoint Presentation</vt:lpstr>
      <vt:lpstr>Lethal Means Restriction </vt:lpstr>
      <vt:lpstr>PowerPoint Presentation</vt:lpstr>
      <vt:lpstr>References</vt:lpstr>
    </vt:vector>
  </TitlesOfParts>
  <Company>MaineHealth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Assessment:  What to do after a Positive Screen</dc:title>
  <dc:creator>Moss, Kasey M</dc:creator>
  <cp:lastModifiedBy>Gosselin, Kimberly</cp:lastModifiedBy>
  <cp:revision>9</cp:revision>
  <dcterms:created xsi:type="dcterms:W3CDTF">2023-07-26T19:45:01Z</dcterms:created>
  <dcterms:modified xsi:type="dcterms:W3CDTF">2023-10-17T19:41:32Z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0x0101007C972379C1217649A024DD896C263D9D</vt:lpwstr>
  </property>
</Properties>
</file>