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74" r:id="rId4"/>
    <p:sldId id="435" r:id="rId5"/>
    <p:sldId id="409" r:id="rId6"/>
    <p:sldId id="438" r:id="rId7"/>
    <p:sldId id="433" r:id="rId8"/>
    <p:sldId id="436" r:id="rId9"/>
    <p:sldId id="437" r:id="rId10"/>
    <p:sldId id="275" r:id="rId11"/>
    <p:sldId id="349" r:id="rId12"/>
    <p:sldId id="350" r:id="rId13"/>
    <p:sldId id="347" r:id="rId14"/>
    <p:sldId id="429" r:id="rId15"/>
    <p:sldId id="396" r:id="rId16"/>
    <p:sldId id="398" r:id="rId17"/>
    <p:sldId id="355" r:id="rId18"/>
    <p:sldId id="397" r:id="rId19"/>
    <p:sldId id="404" r:id="rId20"/>
    <p:sldId id="411" r:id="rId21"/>
    <p:sldId id="430" r:id="rId22"/>
    <p:sldId id="431" r:id="rId23"/>
    <p:sldId id="424" r:id="rId24"/>
    <p:sldId id="412" r:id="rId25"/>
    <p:sldId id="413" r:id="rId26"/>
    <p:sldId id="414" r:id="rId27"/>
    <p:sldId id="416" r:id="rId28"/>
    <p:sldId id="418" r:id="rId29"/>
    <p:sldId id="417" r:id="rId30"/>
    <p:sldId id="420" r:id="rId31"/>
    <p:sldId id="410" r:id="rId32"/>
    <p:sldId id="364" r:id="rId33"/>
    <p:sldId id="428" r:id="rId34"/>
    <p:sldId id="394" r:id="rId35"/>
    <p:sldId id="367" r:id="rId36"/>
    <p:sldId id="366" r:id="rId37"/>
    <p:sldId id="406" r:id="rId38"/>
    <p:sldId id="333" r:id="rId39"/>
    <p:sldId id="335" r:id="rId40"/>
    <p:sldId id="361" r:id="rId41"/>
    <p:sldId id="356" r:id="rId42"/>
    <p:sldId id="362" r:id="rId43"/>
    <p:sldId id="426" r:id="rId44"/>
    <p:sldId id="363" r:id="rId45"/>
    <p:sldId id="368" r:id="rId46"/>
    <p:sldId id="381" r:id="rId47"/>
    <p:sldId id="359" r:id="rId48"/>
    <p:sldId id="358" r:id="rId49"/>
    <p:sldId id="432" r:id="rId50"/>
    <p:sldId id="369" r:id="rId51"/>
    <p:sldId id="370" r:id="rId52"/>
    <p:sldId id="371" r:id="rId53"/>
    <p:sldId id="427" r:id="rId54"/>
    <p:sldId id="372" r:id="rId55"/>
    <p:sldId id="44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B8BCD-4FFB-A733-EA65-FA6DE70E73CC}" v="197" dt="2025-10-21T18:11:04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8" autoAdjust="0"/>
    <p:restoredTop sz="91113" autoAdjust="0"/>
  </p:normalViewPr>
  <p:slideViewPr>
    <p:cSldViewPr snapToGrid="0">
      <p:cViewPr varScale="1">
        <p:scale>
          <a:sx n="57" d="100"/>
          <a:sy n="57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71" d="100"/>
          <a:sy n="171" d="100"/>
        </p:scale>
        <p:origin x="5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B32A4B-204B-096C-E340-75C8453627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7E1A3-BA4E-28DD-4BD2-B8B86CAF94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6A533-5233-D34A-98A9-41D4A08EE33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FE82F-F8B9-6C3A-6874-9C229F08D8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DF755-1962-14A5-6286-0FF3AE8EB0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23C56-3795-5343-83CE-D2F19EE1F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2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6T23:19:51.987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1 615,'17'2,"0"1,0 1,0 0,0 2,-1 0,0 1,0 0,24 16,-6-5,124 66,214 99,-273-137,-70-31,0-1,2-1,-1-1,2-2,0-1,44 7,20-1,-74-9,0-2,0-1,0-1,0-1,26-1,-46 0,-1-1,1 1,0 0,0 0,-1-1,1 0,0 1,0-1,-1 0,1 0,-1 1,1-1,-1 0,1-1,-1 1,1 0,-1 0,0-1,0 1,0-1,1 1,-2-1,1 1,0-1,0 1,0-1,-1 0,1 0,-1 1,1-1,-1 0,0-2,1-4,-2 1,1-1,-1 1,0-1,0 1,-1 0,-3-8,-7-18,-2 1,-1 0,-2 1,-1 1,-39-51,-1 10,-70-64,76 87,-2 2,-1 3,-3 2,-1 3,-2 3,-1 2,-2 3,-76-26,-202-79,285 115,37 18,14 9,6-4,1-1,0 1,0-1,-1 0,1 1,1-1,-1 0,0 0,0 1,1-1,2 3,123 142,-22-28,260 404,-24-30,-239-364,215 205,-313-329,1 0,0-1,1 0,-1 0,1 0,0-1,0 0,10 4,-15-6,-1-1,1 0,0 0,-1 0,1 0,0 0,-1 0,1 0,0 0,-1-1,1 1,0 0,-1 0,1 0,0-1,-1 1,1 0,-1-1,1 1,0-1,-1 1,1 0,-1-1,1 1,-1-1,0 1,1-1,-1 0,1 1,-1-1,0 1,1-2,0-3,0 1,-1 0,1 0,-1-1,0 1,0-1,-1 1,1 0,-2-6,-15-61,-3 0,-52-120,62 166,-283-642,62 149,224 502,-15-36,-22-74,43 124,0-1,0 0,0 0,0 1,0-1,1 0,-1 0,1 0,0 0,0 0,0 0,0 0,0 0,1 0,0 1,-1-1,1 0,0 0,0 0,0 1,3-6,13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48.564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48.719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48.86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52.46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1849,'16'-2,"1"-1,-2-1,1 0,0-1,26-12,-21 9,51-24,85-50,17-10,91-40,-88 42,-115 63,-36 16,47-26,197-116,51-32,-234 131,-52 34,-1-1,0-2,-2-1,42-42,-41 36,2 2,1 0,1 3,1 1,58-27,32-20,340-205,-107 65,-335 199,-36 24,-41 32,50-43,-436 315,282-210,-166 96,128-85,97-62,85-47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9:24.633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6T23:21:12.599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22.62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609 2,'-9'-1,"0"1,0 0,0 1,0 0,1 0,-1 1,0 0,1 0,0 1,-1 0,1 1,0 0,-10 6,-166 82,132-68,39-19,0-1,0-1,0 0,-1-1,1 0,-1-1,-20-1,16 0,0 0,0 2,-27 5,29-3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22.99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23.18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23.72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0,'8'1,"0"-1,-1 1,1 0,0 1,-1 0,1 0,-1 1,0 0,10 5,57 43,-4-2,-42-33,-1 2,48 40,-61-46,-1 1,0 0,-1 1,0 1,-1 0,14 26,-10-11,-8-13,1-1,0 1,2-2,0 1,0-1,15 14,-12-16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43.085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371 0,'-26'2,"0"0,-28 7,28-5,-52 4,44-10,-31 2,61 0,1 0,0 1,0-1,0 1,0 0,0 0,0 0,0 0,0 1,0-1,1 1,-1 0,0 0,1 0,-1 0,-1 3,-6 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47.865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3916 1284,'-9'-1,"1"0,-1 0,1-1,-1 1,1-2,0 1,0-1,0-1,0 0,0 0,1 0,-9-7,-10-9,1-2,-22-24,27 26,-1 0,-30-22,-6 1,33 22,-2 1,-29-15,-17-5,26 13,-1 1,-100-34,104 46,-41-11,-104-45,31 7,81 35,39 13,-71-16,-1-1,42 10,-223-68,104 31,83 23,-8-3,41 13,-2 2,-110-17,-46-11,109 20,-121-12,-110-22,125 26,151 29,55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5T16:18:48.37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0,'24'4,"71"21,79 14,57 13,49 8,9 0,-6-8,-34-12,-52-14,-56-10,-51-8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72F8C-EFD6-A645-8290-5E68FBA9DE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8925-592C-3F40-9038-1B95912F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68925-592C-3F40-9038-1B95912FEC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DAA86-0A75-8503-66C4-8732FD2A0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F76E0-B376-D135-C137-3659BED5E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A0663-2E7E-9941-0B5C-FC581B996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A45D5-641A-284F-D6A7-469619713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68925-592C-3F40-9038-1B95912FEC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65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Spend some time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C59F-AD63-456B-85A0-CAF7F7EC1C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1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6DD4E5-5D9D-9F05-AD27-63EF4B11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 descr="Presentation Date Placeholder on Title Slide Page">
            <a:extLst>
              <a:ext uri="{FF2B5EF4-FFF2-40B4-BE49-F238E27FC236}">
                <a16:creationId xmlns:a16="http://schemas.microsoft.com/office/drawing/2014/main" id="{D4DB4E57-FF35-0468-D7CF-BE05B947F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9193" y="4441640"/>
            <a:ext cx="10505608" cy="54864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 2" descr="Presentation Subtitle Placeholder on Title Slide Page">
            <a:extLst>
              <a:ext uri="{FF2B5EF4-FFF2-40B4-BE49-F238E27FC236}">
                <a16:creationId xmlns:a16="http://schemas.microsoft.com/office/drawing/2014/main" id="{6D6976E3-3DA9-AF40-212F-9493BB252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193" y="3893000"/>
            <a:ext cx="10505608" cy="54864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 descr="Presentation Title Placeholder on Title Slide Page">
            <a:extLst>
              <a:ext uri="{FF2B5EF4-FFF2-40B4-BE49-F238E27FC236}">
                <a16:creationId xmlns:a16="http://schemas.microsoft.com/office/drawing/2014/main" id="{25A9EFD9-8D83-CC18-9957-F9084B198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193" y="2521400"/>
            <a:ext cx="10505608" cy="1371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62234-46BE-FC2F-7F06-45744A597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9192" y="5943599"/>
            <a:ext cx="10505607" cy="457200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Hospital or Department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0090A-E221-8150-3A7A-E77D12582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2147262" cy="6857996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FC3E654-A286-5003-988F-3BB9586791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5931" y="500060"/>
            <a:ext cx="2788868" cy="100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27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or 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6DD4E5-5D9D-9F05-AD27-63EF4B11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B896A5-A660-C79F-2EB1-E437080EA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2147262" cy="6857996"/>
          </a:xfrm>
          <a:prstGeom prst="rect">
            <a:avLst/>
          </a:prstGeom>
        </p:spPr>
      </p:pic>
      <p:sp>
        <p:nvSpPr>
          <p:cNvPr id="2" name="Title 1" descr="Breaker title placeholder on Breaker page">
            <a:extLst>
              <a:ext uri="{FF2B5EF4-FFF2-40B4-BE49-F238E27FC236}">
                <a16:creationId xmlns:a16="http://schemas.microsoft.com/office/drawing/2014/main" id="{25A9EFD9-8D83-CC18-9957-F9084B1986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9193" y="3847280"/>
            <a:ext cx="10505608" cy="1371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Breaker / End Slide</a:t>
            </a:r>
          </a:p>
        </p:txBody>
      </p:sp>
    </p:spTree>
    <p:extLst>
      <p:ext uri="{BB962C8B-B14F-4D97-AF65-F5344CB8AC3E}">
        <p14:creationId xmlns:p14="http://schemas.microsoft.com/office/powerpoint/2010/main" val="56073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6DD4E5-5D9D-9F05-AD27-63EF4B11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0209D-52A7-1BC4-F753-545B190C5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38500" y="2400300"/>
            <a:ext cx="5715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7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2C12A9-D76F-4085-B52F-8B71316FF10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9441-7512-4136-8363-23BDD4791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1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Copy Placeholder on 1 Column Slide Page">
            <a:extLst>
              <a:ext uri="{FF2B5EF4-FFF2-40B4-BE49-F238E27FC236}">
                <a16:creationId xmlns:a16="http://schemas.microsoft.com/office/drawing/2014/main" id="{971A89BB-0B3B-EB88-E1DE-FAF71D6333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1395664"/>
            <a:ext cx="11277599" cy="4340994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 descr="Title Placeholder on 1 Column Slide Page">
            <a:extLst>
              <a:ext uri="{FF2B5EF4-FFF2-40B4-BE49-F238E27FC236}">
                <a16:creationId xmlns:a16="http://schemas.microsoft.com/office/drawing/2014/main" id="{050A2746-F65A-5E27-E130-6DC4D7CE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7598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BD2A4-B29F-F69E-AF1B-135BAFD7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Column 2 Copy Placeholder on 1 Column Slide Page">
            <a:extLst>
              <a:ext uri="{FF2B5EF4-FFF2-40B4-BE49-F238E27FC236}">
                <a16:creationId xmlns:a16="http://schemas.microsoft.com/office/drawing/2014/main" id="{AD042161-50B6-4991-DC43-F8488F922BB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3158" y="1395663"/>
            <a:ext cx="5501641" cy="4340992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 descr="Column 1 Copy Placeholder on 1 Column Slide Page">
            <a:extLst>
              <a:ext uri="{FF2B5EF4-FFF2-40B4-BE49-F238E27FC236}">
                <a16:creationId xmlns:a16="http://schemas.microsoft.com/office/drawing/2014/main" id="{50F91567-2B1C-BBB8-DE52-DFD9950792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395663"/>
            <a:ext cx="5501638" cy="4340992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 descr="Title Placeholder on 2 Column Slide Page">
            <a:extLst>
              <a:ext uri="{FF2B5EF4-FFF2-40B4-BE49-F238E27FC236}">
                <a16:creationId xmlns:a16="http://schemas.microsoft.com/office/drawing/2014/main" id="{D4E6DB29-E2FE-C30C-9FF2-548C5A40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320"/>
            <a:ext cx="11277599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9D5D1-4280-9F0D-4F7C-FE0E94F4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mn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 descr="Copy Column 2 Placeholder on 2 Column Comparison Slide Page">
            <a:extLst>
              <a:ext uri="{FF2B5EF4-FFF2-40B4-BE49-F238E27FC236}">
                <a16:creationId xmlns:a16="http://schemas.microsoft.com/office/drawing/2014/main" id="{FCDB5388-D7B0-5845-6C50-ABC4C28B24D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33160" y="1948770"/>
            <a:ext cx="5500116" cy="378788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 descr="Subtitle Column 2 Placeholder on 2 Column Comparison Slide Page">
            <a:extLst>
              <a:ext uri="{FF2B5EF4-FFF2-40B4-BE49-F238E27FC236}">
                <a16:creationId xmlns:a16="http://schemas.microsoft.com/office/drawing/2014/main" id="{D168F3CB-54D6-5300-B4E7-1C82FA81A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160" y="1405442"/>
            <a:ext cx="5500116" cy="54006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 descr="Copy Column 1 Placeholder on 2 Column Comparison Slide Page">
            <a:extLst>
              <a:ext uri="{FF2B5EF4-FFF2-40B4-BE49-F238E27FC236}">
                <a16:creationId xmlns:a16="http://schemas.microsoft.com/office/drawing/2014/main" id="{5C186457-3E2C-06EB-62DD-0EE5F7D3B4A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0" y="1951041"/>
            <a:ext cx="5500116" cy="3785616"/>
          </a:xfrm>
        </p:spPr>
        <p:txBody>
          <a:bodyPr>
            <a:normAutofit/>
          </a:bodyPr>
          <a:lstStyle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800"/>
            </a:lvl3pPr>
            <a:lvl4pPr>
              <a:spcAft>
                <a:spcPts val="1200"/>
              </a:spcAft>
              <a:defRPr sz="1800"/>
            </a:lvl4pPr>
            <a:lvl5pPr>
              <a:spcAft>
                <a:spcPts val="12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 descr="Subtitle Column 1 Placeholder on 2 Column Comparison Slide Page">
            <a:extLst>
              <a:ext uri="{FF2B5EF4-FFF2-40B4-BE49-F238E27FC236}">
                <a16:creationId xmlns:a16="http://schemas.microsoft.com/office/drawing/2014/main" id="{9EA47A92-257D-E657-1BE0-A66539405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405442"/>
            <a:ext cx="5500116" cy="54006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 descr="Title Placeholder on 2 Column Comparison Slide Page">
            <a:extLst>
              <a:ext uri="{FF2B5EF4-FFF2-40B4-BE49-F238E27FC236}">
                <a16:creationId xmlns:a16="http://schemas.microsoft.com/office/drawing/2014/main" id="{B69F1556-19FE-CA63-4768-52C15290B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274320"/>
            <a:ext cx="11274552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0254B-80F8-FF00-D8CA-08F5B7B3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m Left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DB038-8D68-E38A-4640-4C5356990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4746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EE9040-5BED-C938-05FA-E6D0DD98A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6013095"/>
            <a:ext cx="4017486" cy="0"/>
          </a:xfrm>
          <a:prstGeom prst="line">
            <a:avLst/>
          </a:prstGeom>
          <a:ln w="127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 descr="Copy Placeholder Column 2 Cream Left Column Slide Page">
            <a:extLst>
              <a:ext uri="{FF2B5EF4-FFF2-40B4-BE49-F238E27FC236}">
                <a16:creationId xmlns:a16="http://schemas.microsoft.com/office/drawing/2014/main" id="{2041DA65-002D-9FCF-94AE-F94C66B412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1886" y="281907"/>
            <a:ext cx="6802914" cy="545473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 descr="Copy Placeholder Column 1 on Cream Left Column Slide Page">
            <a:extLst>
              <a:ext uri="{FF2B5EF4-FFF2-40B4-BE49-F238E27FC236}">
                <a16:creationId xmlns:a16="http://schemas.microsoft.com/office/drawing/2014/main" id="{19AAA6CF-4E55-8251-812C-E7791665565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57199" y="1412139"/>
            <a:ext cx="3557015" cy="4324518"/>
          </a:xfrm>
        </p:spPr>
        <p:txBody>
          <a:bodyPr>
            <a:normAutofit/>
          </a:bodyPr>
          <a:lstStyle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800"/>
            </a:lvl3pPr>
            <a:lvl4pPr>
              <a:spcAft>
                <a:spcPts val="1200"/>
              </a:spcAft>
              <a:defRPr sz="1800"/>
            </a:lvl4pPr>
            <a:lvl5pPr>
              <a:spcAft>
                <a:spcPts val="12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 descr="Title Placeholder on Cream Left Column Slide Page">
            <a:extLst>
              <a:ext uri="{FF2B5EF4-FFF2-40B4-BE49-F238E27FC236}">
                <a16:creationId xmlns:a16="http://schemas.microsoft.com/office/drawing/2014/main" id="{8CDD23C1-0FBF-D5B5-4812-5797ED4A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907"/>
            <a:ext cx="3557016" cy="822960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3A1D0-22F8-19F6-4102-A867A24D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083B962F-EB65-1D51-EB8E-34F5E0AD89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9" y="6119394"/>
            <a:ext cx="1559667" cy="5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ream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440C21-C33C-C839-4E42-8CC49A9EA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139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Content Placeholder 3" descr="Copy Placeholder Column 2 on 2 Column Cream Header Slide">
            <a:extLst>
              <a:ext uri="{FF2B5EF4-FFF2-40B4-BE49-F238E27FC236}">
                <a16:creationId xmlns:a16="http://schemas.microsoft.com/office/drawing/2014/main" id="{D96B261E-E338-07B9-637F-E45F566AAFE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30114" y="2248429"/>
            <a:ext cx="5500116" cy="3484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5" descr="Subtitle Placeholder Column 2 on 2 Column Cream Header Slide">
            <a:extLst>
              <a:ext uri="{FF2B5EF4-FFF2-40B4-BE49-F238E27FC236}">
                <a16:creationId xmlns:a16="http://schemas.microsoft.com/office/drawing/2014/main" id="{0DB921A5-22C6-9CDC-EF07-CFADA77FC1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1088" y="1687759"/>
            <a:ext cx="5502190" cy="54864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 descr="Copy Placeholder Column 1 on 2 Column Cream Header Slide">
            <a:extLst>
              <a:ext uri="{FF2B5EF4-FFF2-40B4-BE49-F238E27FC236}">
                <a16:creationId xmlns:a16="http://schemas.microsoft.com/office/drawing/2014/main" id="{736F3F61-AD47-07C9-8658-14AF7B05052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58724" y="2254711"/>
            <a:ext cx="5500116" cy="3484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 descr="Subtitle Placeholder Column 1 on 2 Column Cream Header Slide">
            <a:extLst>
              <a:ext uri="{FF2B5EF4-FFF2-40B4-BE49-F238E27FC236}">
                <a16:creationId xmlns:a16="http://schemas.microsoft.com/office/drawing/2014/main" id="{2654DC0C-E904-247C-1917-625EF304BE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698" y="1694041"/>
            <a:ext cx="5499142" cy="54864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 descr="Title Placeholder on 2 Column Cream Header Slide">
            <a:extLst>
              <a:ext uri="{FF2B5EF4-FFF2-40B4-BE49-F238E27FC236}">
                <a16:creationId xmlns:a16="http://schemas.microsoft.com/office/drawing/2014/main" id="{937A82EA-F18E-70BD-D3B6-A462C7F0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3030" cy="822960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3A1D0-22F8-19F6-4102-A867A24D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5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ream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1C84C-BC44-FFBF-6353-E3EB390EB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140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Content Placeholder 3" descr="Copy placeholder column 3 on 3 Column Cream Header Slide">
            <a:extLst>
              <a:ext uri="{FF2B5EF4-FFF2-40B4-BE49-F238E27FC236}">
                <a16:creationId xmlns:a16="http://schemas.microsoft.com/office/drawing/2014/main" id="{93F8EDF4-0D0F-D221-8051-4B38734E138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8168321" y="3451130"/>
            <a:ext cx="356350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5" descr="Subtitle placeholder column 3 on 3 Column Cream Header Slide">
            <a:extLst>
              <a:ext uri="{FF2B5EF4-FFF2-40B4-BE49-F238E27FC236}">
                <a16:creationId xmlns:a16="http://schemas.microsoft.com/office/drawing/2014/main" id="{9A5F499F-4A15-F925-20DD-D1AA511895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74037" y="2902492"/>
            <a:ext cx="3560763" cy="5486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22" descr="Icon placeholder column 3 on 3 Column Cream Header Slide">
            <a:extLst>
              <a:ext uri="{FF2B5EF4-FFF2-40B4-BE49-F238E27FC236}">
                <a16:creationId xmlns:a16="http://schemas.microsoft.com/office/drawing/2014/main" id="{118E89B2-B42D-C669-5DD6-862ADEFE2486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497218" y="1720019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Content Placeholder 3" descr="Copy placeholder column 2 on 3 Column Cream Header Slide">
            <a:extLst>
              <a:ext uri="{FF2B5EF4-FFF2-40B4-BE49-F238E27FC236}">
                <a16:creationId xmlns:a16="http://schemas.microsoft.com/office/drawing/2014/main" id="{EC8D82A7-83D5-B2ED-874C-6E79121F73A6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4314250" y="3451130"/>
            <a:ext cx="356350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5" descr="Subtitle placeholder column 2 on 3 Column Cream Header Slide">
            <a:extLst>
              <a:ext uri="{FF2B5EF4-FFF2-40B4-BE49-F238E27FC236}">
                <a16:creationId xmlns:a16="http://schemas.microsoft.com/office/drawing/2014/main" id="{AD18B6F3-FCF1-5012-EDC4-8A7A70303E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5381" y="2902492"/>
            <a:ext cx="3563500" cy="5486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2" descr="Icon placeholder column 2 on 3 Column Cream Header Slide">
            <a:extLst>
              <a:ext uri="{FF2B5EF4-FFF2-40B4-BE49-F238E27FC236}">
                <a16:creationId xmlns:a16="http://schemas.microsoft.com/office/drawing/2014/main" id="{6DA4C484-3E5D-40D1-F8A4-FFE282CDAE6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639931" y="1720019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Content Placeholder 3" descr="Copy placeholder column 1 on 3 Column Cream Header Slide">
            <a:extLst>
              <a:ext uri="{FF2B5EF4-FFF2-40B4-BE49-F238E27FC236}">
                <a16:creationId xmlns:a16="http://schemas.microsoft.com/office/drawing/2014/main" id="{4B72A0DC-93BE-6D60-A524-A6FDEC2F5B64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55594" y="3451130"/>
            <a:ext cx="356350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 descr="Subtitle placeholder column 1 on 3 Column Cream Header Slide">
            <a:extLst>
              <a:ext uri="{FF2B5EF4-FFF2-40B4-BE49-F238E27FC236}">
                <a16:creationId xmlns:a16="http://schemas.microsoft.com/office/drawing/2014/main" id="{87A653C8-36AC-BD41-76F8-2236BFAECE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698" y="2902492"/>
            <a:ext cx="3560763" cy="5486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2" descr="Icon placeholder column 1 on 3 Column Cream Header Slide">
            <a:extLst>
              <a:ext uri="{FF2B5EF4-FFF2-40B4-BE49-F238E27FC236}">
                <a16:creationId xmlns:a16="http://schemas.microsoft.com/office/drawing/2014/main" id="{4B5B16E9-1BFB-F072-F643-F01E16E68FA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782879" y="1687173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Title 1" descr="Title Placeholder on 3 Column Cream Header Slide">
            <a:extLst>
              <a:ext uri="{FF2B5EF4-FFF2-40B4-BE49-F238E27FC236}">
                <a16:creationId xmlns:a16="http://schemas.microsoft.com/office/drawing/2014/main" id="{937A82EA-F18E-70BD-D3B6-A462C7F0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320"/>
            <a:ext cx="11274621" cy="822960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3A1D0-22F8-19F6-4102-A867A24D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ream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DB038-8D68-E38A-4640-4C5356990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1407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9" name="Content Placeholder 3" descr="Copy Placeholder column 4 on 4 Column Cream Header Slide">
            <a:extLst>
              <a:ext uri="{FF2B5EF4-FFF2-40B4-BE49-F238E27FC236}">
                <a16:creationId xmlns:a16="http://schemas.microsoft.com/office/drawing/2014/main" id="{26F241D1-5728-B752-E09D-2918B8DEEFC9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9128138" y="3451130"/>
            <a:ext cx="260604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5" descr="Subtitle Placeholder column 4 on 4 Column Cream Header Slide">
            <a:extLst>
              <a:ext uri="{FF2B5EF4-FFF2-40B4-BE49-F238E27FC236}">
                <a16:creationId xmlns:a16="http://schemas.microsoft.com/office/drawing/2014/main" id="{C0072DBB-547A-1FB3-E25A-4F6211B8604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8138" y="2887984"/>
            <a:ext cx="2606040" cy="5486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 descr="Icon Placeholder column 4 on 4 Column Cream Header Slide">
            <a:extLst>
              <a:ext uri="{FF2B5EF4-FFF2-40B4-BE49-F238E27FC236}">
                <a16:creationId xmlns:a16="http://schemas.microsoft.com/office/drawing/2014/main" id="{C3AA4D43-376D-9DEE-6A0A-94ADF27A5B3E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0065398" y="1691230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Content Placeholder 3" descr="Copy Placeholder column 3 on 4 Column Cream Header Slide">
            <a:extLst>
              <a:ext uri="{FF2B5EF4-FFF2-40B4-BE49-F238E27FC236}">
                <a16:creationId xmlns:a16="http://schemas.microsoft.com/office/drawing/2014/main" id="{F8CA5B09-62CA-C816-E1C9-6D7B294749AC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6238034" y="3451130"/>
            <a:ext cx="260604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5" descr="Subtitle Placeholder column 3 on 4 Column Cream Header Slide">
            <a:extLst>
              <a:ext uri="{FF2B5EF4-FFF2-40B4-BE49-F238E27FC236}">
                <a16:creationId xmlns:a16="http://schemas.microsoft.com/office/drawing/2014/main" id="{6D7015A8-405E-8767-EC69-74DEDCB9A8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8034" y="2887984"/>
            <a:ext cx="2606040" cy="5486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2" descr="Icon Placeholder column 3 on 4 Column Cream Header Slide">
            <a:extLst>
              <a:ext uri="{FF2B5EF4-FFF2-40B4-BE49-F238E27FC236}">
                <a16:creationId xmlns:a16="http://schemas.microsoft.com/office/drawing/2014/main" id="{D68EAD2E-8AC9-4900-2D91-5C140AFF425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175294" y="1690583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Content Placeholder 3" descr="Copy Placeholder column 2 on 4 Column Cream Header Slide">
            <a:extLst>
              <a:ext uri="{FF2B5EF4-FFF2-40B4-BE49-F238E27FC236}">
                <a16:creationId xmlns:a16="http://schemas.microsoft.com/office/drawing/2014/main" id="{CCA2DDB4-938F-AF59-8D50-5C6F58968C71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3347929" y="3451130"/>
            <a:ext cx="260604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5" descr="Subtitle Placeholder column 2 on 4 Column Cream Header Slide">
            <a:extLst>
              <a:ext uri="{FF2B5EF4-FFF2-40B4-BE49-F238E27FC236}">
                <a16:creationId xmlns:a16="http://schemas.microsoft.com/office/drawing/2014/main" id="{A5D777F4-2BE6-1461-8661-B22EFB2575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47929" y="2887984"/>
            <a:ext cx="2606040" cy="5486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2" descr="Icon Placeholder column 2 on 4 Column Cream Header Slide">
            <a:extLst>
              <a:ext uri="{FF2B5EF4-FFF2-40B4-BE49-F238E27FC236}">
                <a16:creationId xmlns:a16="http://schemas.microsoft.com/office/drawing/2014/main" id="{6B39DADA-FD13-2461-EA53-59224D91CE5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285189" y="1690583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Content Placeholder 3" descr="Copy Placeholder column 1 on 4 Column Cream Header Slide">
            <a:extLst>
              <a:ext uri="{FF2B5EF4-FFF2-40B4-BE49-F238E27FC236}">
                <a16:creationId xmlns:a16="http://schemas.microsoft.com/office/drawing/2014/main" id="{587CFC6D-8C0C-7830-3F7C-C6FC2D00277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55594" y="3451130"/>
            <a:ext cx="2606040" cy="22881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5" descr="Subtitle Placeholder column 1 on 4 Column Cream Header Slide">
            <a:extLst>
              <a:ext uri="{FF2B5EF4-FFF2-40B4-BE49-F238E27FC236}">
                <a16:creationId xmlns:a16="http://schemas.microsoft.com/office/drawing/2014/main" id="{DCA31AEB-CA9C-0FA3-6422-B93647F925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824" y="2887984"/>
            <a:ext cx="2606040" cy="5486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 descr="Icon Placeholder column 1 on 4 Column Cream Header Slide">
            <a:extLst>
              <a:ext uri="{FF2B5EF4-FFF2-40B4-BE49-F238E27FC236}">
                <a16:creationId xmlns:a16="http://schemas.microsoft.com/office/drawing/2014/main" id="{8E644DE7-D288-CFF7-54BE-98B81C629B4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395084" y="1690583"/>
            <a:ext cx="9144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Title 1" descr="Title Placeholder on 4 Column Cream Header Slide">
            <a:extLst>
              <a:ext uri="{FF2B5EF4-FFF2-40B4-BE49-F238E27FC236}">
                <a16:creationId xmlns:a16="http://schemas.microsoft.com/office/drawing/2014/main" id="{937A82EA-F18E-70BD-D3B6-A462C7F0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6978" cy="822960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3A1D0-22F8-19F6-4102-A867A24D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Foo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8F18A-FE53-ACD8-1EB0-92A48B95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4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169037-51C4-208F-8A38-F01929332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5161361" y="6376583"/>
            <a:ext cx="5943600" cy="20083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502920-6DB1-B060-533A-CEB132E4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6013095"/>
            <a:ext cx="11277600" cy="0"/>
          </a:xfrm>
          <a:prstGeom prst="line">
            <a:avLst/>
          </a:prstGeom>
          <a:ln w="127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 descr="Master Slide Copy Placeholder">
            <a:extLst>
              <a:ext uri="{FF2B5EF4-FFF2-40B4-BE49-F238E27FC236}">
                <a16:creationId xmlns:a16="http://schemas.microsoft.com/office/drawing/2014/main" id="{F05927EE-7CA5-056D-BA6B-B0389969D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395663"/>
            <a:ext cx="11277599" cy="4342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 descr="Master Slide Title Placeholder">
            <a:extLst>
              <a:ext uri="{FF2B5EF4-FFF2-40B4-BE49-F238E27FC236}">
                <a16:creationId xmlns:a16="http://schemas.microsoft.com/office/drawing/2014/main" id="{574C3027-631E-371B-E51F-B173E7DB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3845"/>
            <a:ext cx="1127759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23CE0-FD46-CF47-AC91-54E7D870E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8E2736C-2116-E547-89C7-B989CAA4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E223A-E5BB-4275-57D7-5EDDDC3475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457199" y="6119394"/>
            <a:ext cx="1559667" cy="5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66" r:id="rId6"/>
    <p:sldLayoutId id="2147483659" r:id="rId7"/>
    <p:sldLayoutId id="2147483662" r:id="rId8"/>
    <p:sldLayoutId id="2147483654" r:id="rId9"/>
    <p:sldLayoutId id="2147483658" r:id="rId10"/>
    <p:sldLayoutId id="2147483664" r:id="rId11"/>
    <p:sldLayoutId id="2147483661" r:id="rId12"/>
    <p:sldLayoutId id="21474836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SzPct val="100000"/>
        <a:buFont typeface="System Font Regular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System Font Regular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System Font Regular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0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8.xml"/><Relationship Id="rId18" Type="http://schemas.openxmlformats.org/officeDocument/2006/relationships/image" Target="../media/image43.png"/><Relationship Id="rId3" Type="http://schemas.openxmlformats.org/officeDocument/2006/relationships/customXml" Target="../ink/ink3.xml"/><Relationship Id="rId21" Type="http://schemas.openxmlformats.org/officeDocument/2006/relationships/customXml" Target="../ink/ink13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customXml" Target="../ink/ink10.xml"/><Relationship Id="rId2" Type="http://schemas.openxmlformats.org/officeDocument/2006/relationships/image" Target="../media/image25.png"/><Relationship Id="rId16" Type="http://schemas.openxmlformats.org/officeDocument/2006/relationships/image" Target="../media/image42.png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.xml"/><Relationship Id="rId11" Type="http://schemas.openxmlformats.org/officeDocument/2006/relationships/customXml" Target="../ink/ink7.xml"/><Relationship Id="rId24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customXml" Target="../ink/ink9.xml"/><Relationship Id="rId23" Type="http://schemas.openxmlformats.org/officeDocument/2006/relationships/customXml" Target="../ink/ink14.xml"/><Relationship Id="rId10" Type="http://schemas.openxmlformats.org/officeDocument/2006/relationships/image" Target="../media/image39.png"/><Relationship Id="rId19" Type="http://schemas.openxmlformats.org/officeDocument/2006/relationships/customXml" Target="../ink/ink11.xml"/><Relationship Id="rId9" Type="http://schemas.openxmlformats.org/officeDocument/2006/relationships/customXml" Target="../ink/ink6.xml"/><Relationship Id="rId14" Type="http://schemas.openxmlformats.org/officeDocument/2006/relationships/image" Target="../media/image41.png"/><Relationship Id="rId2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E4CE8ED-21BA-012E-CD3E-C77DD1965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9193" y="4441640"/>
            <a:ext cx="10505608" cy="656140"/>
          </a:xfrm>
        </p:spPr>
        <p:txBody>
          <a:bodyPr>
            <a:normAutofit/>
          </a:bodyPr>
          <a:lstStyle/>
          <a:p>
            <a:r>
              <a:rPr lang="en-US" dirty="0"/>
              <a:t>October 23, 2025</a:t>
            </a:r>
            <a:endParaRPr lang="en-US" dirty="0">
              <a:ea typeface="Noto Sans"/>
              <a:cs typeface="Noto Sans"/>
            </a:endParaRP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D4C6BADF-DB10-B76E-737A-3DE8E46A5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Noah Hoffman, MD, MSHP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17353C2-52DB-7AC0-38D7-4D9EBA6066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0" dirty="0"/>
              <a:t>Navigating the Brain-Gut 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96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5069E73-5F9A-8AB5-DFB9-A85744F82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886" y="1527646"/>
            <a:ext cx="6802914" cy="2758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Behavioral Health Diagnoses and ACEs are associated with DGBI diagnoses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ea typeface="Noto Sans"/>
                <a:cs typeface="Noto Sans"/>
              </a:rPr>
              <a:t>How?</a:t>
            </a:r>
          </a:p>
          <a:p>
            <a:r>
              <a:rPr lang="en-US" sz="2400" dirty="0"/>
              <a:t>Clinical Context</a:t>
            </a:r>
          </a:p>
          <a:p>
            <a:endParaRPr lang="en-US" sz="2400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3420031-A05B-B0F8-2452-6CA89A24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21593"/>
            <a:ext cx="3825089" cy="822960"/>
          </a:xfrm>
        </p:spPr>
        <p:txBody>
          <a:bodyPr/>
          <a:lstStyle/>
          <a:p>
            <a:r>
              <a:rPr lang="en-US" dirty="0"/>
              <a:t>Pathophysiology</a:t>
            </a:r>
            <a:endParaRPr lang="en-US" dirty="0">
              <a:ea typeface="Noto Sans"/>
              <a:cs typeface="Noto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4D214-E105-1A41-EA63-A0160A19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8E2736C-2116-E547-89C7-B989CAA495D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1026" name="Picture 2" descr="File:Gut Brain Microbiome Axis.webp - Physiopedia">
            <a:extLst>
              <a:ext uri="{FF2B5EF4-FFF2-40B4-BE49-F238E27FC236}">
                <a16:creationId xmlns:a16="http://schemas.microsoft.com/office/drawing/2014/main" id="{C16C194B-A0D6-9417-B77D-E9B07E1293D4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996"/>
            <a:ext cx="3557588" cy="40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8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Pathophysiology: PAG mediates Chronic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02" y="1458754"/>
            <a:ext cx="4754974" cy="409775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Area of the brain known to have an important role in pain processing</a:t>
            </a:r>
          </a:p>
          <a:p>
            <a:r>
              <a:rPr lang="en-US" sz="2400" dirty="0"/>
              <a:t>Differences in periaqueductal gray matter activity and/or connectivity have been associated with:</a:t>
            </a:r>
          </a:p>
          <a:p>
            <a:pPr lvl="1"/>
            <a:r>
              <a:rPr lang="en-US" sz="2400" dirty="0"/>
              <a:t>irritable bowel syndrome</a:t>
            </a:r>
          </a:p>
          <a:p>
            <a:pPr lvl="1"/>
            <a:r>
              <a:rPr lang="en-US" sz="2400" dirty="0"/>
              <a:t>primary dysmenorrhea</a:t>
            </a:r>
          </a:p>
          <a:p>
            <a:pPr lvl="1"/>
            <a:r>
              <a:rPr lang="en-US" sz="2400" dirty="0"/>
              <a:t>migraine</a:t>
            </a:r>
          </a:p>
          <a:p>
            <a:pPr lvl="1"/>
            <a:r>
              <a:rPr lang="en-US" sz="2400" dirty="0"/>
              <a:t>chronic low back pain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8878" y="5657308"/>
            <a:ext cx="4055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0000"/>
                </a:solidFill>
              </a:rPr>
              <a:t>Neurogastroenterol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Motil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2017;29:e13060</a:t>
            </a:r>
          </a:p>
        </p:txBody>
      </p:sp>
      <p:pic>
        <p:nvPicPr>
          <p:cNvPr id="2051" name="Picture 3" descr="C:\Users\NHoffman1\AppData\Local\Microsoft\Windows\Temporary Internet Files\Content.IE5\7D4W2BCY\periaqueductal-gra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1570588"/>
            <a:ext cx="4456563" cy="33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2" y="5336637"/>
            <a:ext cx="312737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11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Pathophysiology: PAG/BNST relationship</a:t>
            </a:r>
          </a:p>
        </p:txBody>
      </p:sp>
      <p:pic>
        <p:nvPicPr>
          <p:cNvPr id="5" name="Picture 4" descr="Screen Shot 2018-04-26 at 9.5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21" y="1096805"/>
            <a:ext cx="4205996" cy="4167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538" y="1458486"/>
            <a:ext cx="47055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/>
                <a:cs typeface="Calibri"/>
              </a:rPr>
              <a:t>PAG has significant functional connections to the bed nucleus of the </a:t>
            </a:r>
            <a:r>
              <a:rPr lang="en-US" sz="2400" dirty="0" err="1">
                <a:latin typeface="Calibri"/>
                <a:cs typeface="Calibri"/>
              </a:rPr>
              <a:t>stria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terminalis</a:t>
            </a:r>
            <a:r>
              <a:rPr lang="en-US" sz="2400" dirty="0">
                <a:latin typeface="Calibri"/>
                <a:cs typeface="Calibri"/>
              </a:rPr>
              <a:t> (BNST)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/>
                <a:cs typeface="Calibri"/>
              </a:rPr>
              <a:t>BNST seems to have an important role in stress response and in anxiety and addiction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4902" y="5659336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Neuropsychopharmacology REVIEWS </a:t>
            </a:r>
            <a:r>
              <a:rPr lang="en-US" sz="1600" dirty="0">
                <a:solidFill>
                  <a:srgbClr val="000000"/>
                </a:solidFill>
              </a:rPr>
              <a:t>2016;41:126-141</a:t>
            </a:r>
          </a:p>
        </p:txBody>
      </p:sp>
    </p:spTree>
    <p:extLst>
      <p:ext uri="{BB962C8B-B14F-4D97-AF65-F5344CB8AC3E}">
        <p14:creationId xmlns:p14="http://schemas.microsoft.com/office/powerpoint/2010/main" val="70251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03" y="353737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/>
              <a:t>Pathophysiology: BNST/Gut Relationship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3708" y="5634253"/>
            <a:ext cx="4052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Neuropsychopharmacol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2018;38(1):37-43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0B5EB3-C5A5-FC52-9BF7-D6D4D9AA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37" y="1085575"/>
            <a:ext cx="7062325" cy="44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D712-66E7-2AD7-CEBF-DC29A912B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9F98-582E-764A-09AC-E1913D06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3" y="353737"/>
            <a:ext cx="8229600" cy="731838"/>
          </a:xfrm>
        </p:spPr>
        <p:txBody>
          <a:bodyPr>
            <a:normAutofit/>
          </a:bodyPr>
          <a:lstStyle/>
          <a:p>
            <a:r>
              <a:rPr lang="en-US" dirty="0"/>
              <a:t>PAG/BNST/Gut Vicious Cycle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98F022-2E30-B198-460B-01D404E18F56}"/>
                  </a:ext>
                </a:extLst>
              </p14:cNvPr>
              <p14:cNvContentPartPr/>
              <p14:nvPr/>
            </p14:nvContentPartPr>
            <p14:xfrm>
              <a:off x="8453291" y="3043705"/>
              <a:ext cx="534240" cy="673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98F022-2E30-B198-460B-01D404E18F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1651" y="2900065"/>
                <a:ext cx="677880" cy="9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FD4F86-BC99-4D81-7051-C0EC9F878B5E}"/>
                  </a:ext>
                </a:extLst>
              </p14:cNvPr>
              <p14:cNvContentPartPr/>
              <p14:nvPr/>
            </p14:nvContentPartPr>
            <p14:xfrm>
              <a:off x="3541612" y="84451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FD4F86-BC99-4D81-7051-C0EC9F878B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9612" y="700510"/>
                <a:ext cx="144000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9FFA2F26-C9C5-ADE4-E0BF-4D94C011F2A1}"/>
              </a:ext>
            </a:extLst>
          </p:cNvPr>
          <p:cNvSpPr/>
          <p:nvPr/>
        </p:nvSpPr>
        <p:spPr>
          <a:xfrm>
            <a:off x="4235717" y="2047996"/>
            <a:ext cx="1023843" cy="245383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CAF507DA-ED5B-D939-39BA-E815364A5617}"/>
              </a:ext>
            </a:extLst>
          </p:cNvPr>
          <p:cNvSpPr/>
          <p:nvPr/>
        </p:nvSpPr>
        <p:spPr>
          <a:xfrm flipV="1">
            <a:off x="7584660" y="1961825"/>
            <a:ext cx="1023843" cy="245383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71DC4-E0C6-8DE8-BE98-9ACD1E890E40}"/>
              </a:ext>
            </a:extLst>
          </p:cNvPr>
          <p:cNvSpPr txBox="1"/>
          <p:nvPr/>
        </p:nvSpPr>
        <p:spPr>
          <a:xfrm>
            <a:off x="5466560" y="1842569"/>
            <a:ext cx="2258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Pain/Anxiety/</a:t>
            </a:r>
          </a:p>
          <a:p>
            <a:r>
              <a:rPr lang="en-US" sz="2400" dirty="0"/>
              <a:t>Anticipation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CCC38-B377-F618-D959-9156E6B4210E}"/>
              </a:ext>
            </a:extLst>
          </p:cNvPr>
          <p:cNvSpPr txBox="1"/>
          <p:nvPr/>
        </p:nvSpPr>
        <p:spPr>
          <a:xfrm>
            <a:off x="5177219" y="4298735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Gastrointestinal</a:t>
            </a:r>
          </a:p>
          <a:p>
            <a:r>
              <a:rPr lang="en-US" sz="2400" dirty="0"/>
              <a:t>Dysfunction</a:t>
            </a:r>
          </a:p>
        </p:txBody>
      </p:sp>
    </p:spTree>
    <p:extLst>
      <p:ext uri="{BB962C8B-B14F-4D97-AF65-F5344CB8AC3E}">
        <p14:creationId xmlns:p14="http://schemas.microsoft.com/office/powerpoint/2010/main" val="211310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BAAF-9E58-3510-1215-2C6C5C62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Microbiota-Gut-Brain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D2142-5B64-E4D7-02D3-1A028ED92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37128"/>
            <a:ext cx="4546349" cy="35837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dirty="0">
                <a:solidFill>
                  <a:srgbClr val="1B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US" sz="20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-way communication between the brain and gut microbiota:</a:t>
            </a:r>
          </a:p>
          <a:p>
            <a:pPr lvl="1"/>
            <a:r>
              <a:rPr lang="en-US" sz="20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microbial byproducts</a:t>
            </a:r>
            <a:endParaRPr lang="en-US" sz="2000" dirty="0">
              <a:solidFill>
                <a:srgbClr val="1B1B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immune and inflammatory pathway</a:t>
            </a:r>
          </a:p>
          <a:p>
            <a:pPr lvl="1"/>
            <a:r>
              <a:rPr lang="en-US" sz="20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neuroendocrine and enteroendocrine signaling</a:t>
            </a:r>
            <a:endParaRPr lang="en-US" sz="2000" dirty="0">
              <a:solidFill>
                <a:srgbClr val="1B1B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stress response and the </a:t>
            </a:r>
            <a:r>
              <a:rPr lang="en-US" sz="2000" b="0" i="0" dirty="0" err="1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vagus</a:t>
            </a:r>
            <a:r>
              <a:rPr lang="en-US" sz="20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nerve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7D859-9C80-2EFC-63E1-2359705F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37" y="1637128"/>
            <a:ext cx="7199604" cy="3319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003655-8C42-4E7B-915E-2FD73FD3CFEC}"/>
              </a:ext>
            </a:extLst>
          </p:cNvPr>
          <p:cNvSpPr/>
          <p:nvPr/>
        </p:nvSpPr>
        <p:spPr>
          <a:xfrm>
            <a:off x="8920682" y="5758098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/>
              <a:t>Front Immunol </a:t>
            </a:r>
            <a:r>
              <a:rPr lang="en-US" baseline="30000" dirty="0"/>
              <a:t>2020 Dec 10:11:604179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5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F56B0-E72E-0CD0-B49B-FB884153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Microbiota-Gut-Brain Axis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413C1-017E-7464-BEF5-4D43DA6BC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73" y="1440499"/>
            <a:ext cx="1924050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A2A1D-F401-4DF1-7735-1A119BDC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957" y="2937811"/>
            <a:ext cx="2996387" cy="2309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D56339-69CE-07CE-78FC-4C6D651FB355}"/>
              </a:ext>
            </a:extLst>
          </p:cNvPr>
          <p:cNvSpPr txBox="1"/>
          <p:nvPr/>
        </p:nvSpPr>
        <p:spPr>
          <a:xfrm>
            <a:off x="2607243" y="2560634"/>
            <a:ext cx="224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Microbiota gut brain axis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20ACC-8352-F9FF-EB5B-2A11138349B7}"/>
              </a:ext>
            </a:extLst>
          </p:cNvPr>
          <p:cNvSpPr txBox="1"/>
          <p:nvPr/>
        </p:nvSpPr>
        <p:spPr>
          <a:xfrm>
            <a:off x="4807601" y="29378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A546F3-D4AE-0A74-8960-9360E82EE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655" y="3081003"/>
            <a:ext cx="2853181" cy="21665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28838C-1941-7D43-CCD1-1F7D0B8CB7D9}"/>
              </a:ext>
            </a:extLst>
          </p:cNvPr>
          <p:cNvSpPr txBox="1"/>
          <p:nvPr/>
        </p:nvSpPr>
        <p:spPr>
          <a:xfrm>
            <a:off x="6680757" y="2622393"/>
            <a:ext cx="2904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Disorder of Gut Brain Interaction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40463-CAA8-8D6F-9511-CF190C000C46}"/>
              </a:ext>
            </a:extLst>
          </p:cNvPr>
          <p:cNvSpPr txBox="1"/>
          <p:nvPr/>
        </p:nvSpPr>
        <p:spPr>
          <a:xfrm>
            <a:off x="9192319" y="289918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665</a:t>
            </a:r>
          </a:p>
        </p:txBody>
      </p:sp>
    </p:spTree>
    <p:extLst>
      <p:ext uri="{BB962C8B-B14F-4D97-AF65-F5344CB8AC3E}">
        <p14:creationId xmlns:p14="http://schemas.microsoft.com/office/powerpoint/2010/main" val="2819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Context: Anxiety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2199" y="1257300"/>
            <a:ext cx="4114800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12 year prospective survey study. </a:t>
            </a:r>
          </a:p>
          <a:p>
            <a:pPr lvl="1"/>
            <a:r>
              <a:rPr lang="en-US" sz="2200" dirty="0"/>
              <a:t>1775 initially surveyed, 1002 completed follow-up (60%)</a:t>
            </a:r>
          </a:p>
          <a:p>
            <a:r>
              <a:rPr lang="en-US" sz="2200" dirty="0"/>
              <a:t>Higher baseline anxiety predicted development of FGID 12 years later</a:t>
            </a:r>
          </a:p>
          <a:p>
            <a:r>
              <a:rPr lang="en-US" sz="2200" dirty="0"/>
              <a:t>Baseline FGID predicted higher levels of anxiety and depression 12 years later</a:t>
            </a:r>
          </a:p>
          <a:p>
            <a:r>
              <a:rPr lang="en-US" sz="2200" dirty="0"/>
              <a:t>Clinical evidence of Brain-Gut connection bidirectionality</a:t>
            </a:r>
          </a:p>
        </p:txBody>
      </p:sp>
      <p:pic>
        <p:nvPicPr>
          <p:cNvPr id="3078" name="Picture 6" descr="C:\Users\NHoffman1\AppData\Local\Microsoft\Windows\Temporary Internet Files\Content.IE5\OM33HWJO\d5b3781e8702a7954535e3e07adf75a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31" y="1650477"/>
            <a:ext cx="3751211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799181" y="5715699"/>
            <a:ext cx="201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baseline="30000" dirty="0"/>
              <a:t>Gut</a:t>
            </a:r>
            <a:r>
              <a:rPr lang="en-US" sz="2000" baseline="30000" dirty="0"/>
              <a:t> 2012;61:1284-1290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75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C8F0-CBAA-2D4E-F477-045B7262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Context: Microbiome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C8D1E-524E-77F4-3F7B-4D3CF9BF8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5" y="1866056"/>
            <a:ext cx="4953000" cy="752475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Stool samples from 37 Buddhist monks (mediation) vs matched local residents (no meditation)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AD0D5-B34C-F5A3-94C6-AE92904E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01" y="2800221"/>
            <a:ext cx="3899428" cy="299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E0A98-FD0F-5D75-6321-B0A21C4CD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316" y="1096805"/>
            <a:ext cx="4162393" cy="2994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07FF6-584C-123E-D350-5F65E15E41DA}"/>
              </a:ext>
            </a:extLst>
          </p:cNvPr>
          <p:cNvSpPr txBox="1"/>
          <p:nvPr/>
        </p:nvSpPr>
        <p:spPr>
          <a:xfrm>
            <a:off x="8595091" y="5712007"/>
            <a:ext cx="3139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Psychiatr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 Jan 3;36(1):e100893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F1A07-B74A-7AB4-7A64-B267F3B78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03" y="1077668"/>
            <a:ext cx="5076825" cy="752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8935" y="4720283"/>
            <a:ext cx="39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Clinical Evidence of connection between CNS and microbiome</a:t>
            </a:r>
          </a:p>
        </p:txBody>
      </p:sp>
    </p:spTree>
    <p:extLst>
      <p:ext uri="{BB962C8B-B14F-4D97-AF65-F5344CB8AC3E}">
        <p14:creationId xmlns:p14="http://schemas.microsoft.com/office/powerpoint/2010/main" val="3613525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66DE7-A482-4355-08CE-DF776221C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2B6E8-C16A-3140-20F5-8C5AB7F58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2286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“Because of nervous system physiology, life experiences, and microbiome variables, people with disorders of gut-brain interaction are wired to feel gastrointestinal signals more intensely than other people. They are often sensitive, driven, anxious or </a:t>
            </a:r>
            <a:r>
              <a:rPr lang="en-US" sz="2400" dirty="0" err="1"/>
              <a:t>hypervigilent</a:t>
            </a:r>
            <a:r>
              <a:rPr lang="en-US" sz="2400" dirty="0"/>
              <a:t> people because the wiring that makes them that way is the same wiring that drives abdominal pain.”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C09B2-2693-117A-AEB5-4AFAF070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Neuroanatomy Pathophysiology 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00DDC-1B03-4F6A-AF2F-F249AFC8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90801"/>
            <a:ext cx="2971800" cy="3409949"/>
          </a:xfrm>
          <a:prstGeom prst="rect">
            <a:avLst/>
          </a:prstGeom>
        </p:spPr>
      </p:pic>
      <p:pic>
        <p:nvPicPr>
          <p:cNvPr id="7" name="Picture 6" descr="Screen Shot 2018-04-26 at 9.50.07 AM.png">
            <a:extLst>
              <a:ext uri="{FF2B5EF4-FFF2-40B4-BE49-F238E27FC236}">
                <a16:creationId xmlns:a16="http://schemas.microsoft.com/office/drawing/2014/main" id="{2FEBD328-E74C-0CD5-AAFE-6693ACB57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6085885" y="533400"/>
            <a:ext cx="3996631" cy="37478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D72771-F74D-3F65-6814-2A339F2769AD}"/>
              </a:ext>
            </a:extLst>
          </p:cNvPr>
          <p:cNvCxnSpPr/>
          <p:nvPr/>
        </p:nvCxnSpPr>
        <p:spPr>
          <a:xfrm flipV="1">
            <a:off x="5105400" y="2819400"/>
            <a:ext cx="3048000" cy="9144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DA512FC-6695-B82E-9939-E99F7D457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981200"/>
            <a:ext cx="819468" cy="81946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39AB2F-CDB9-38AC-0FE9-43ED48514CA1}"/>
              </a:ext>
            </a:extLst>
          </p:cNvPr>
          <p:cNvCxnSpPr/>
          <p:nvPr/>
        </p:nvCxnSpPr>
        <p:spPr>
          <a:xfrm flipH="1" flipV="1">
            <a:off x="7772402" y="2438402"/>
            <a:ext cx="457199" cy="22859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49AEDE-30BC-44F5-2DB6-156AA2974570}"/>
              </a:ext>
            </a:extLst>
          </p:cNvPr>
          <p:cNvCxnSpPr/>
          <p:nvPr/>
        </p:nvCxnSpPr>
        <p:spPr>
          <a:xfrm flipH="1" flipV="1">
            <a:off x="7239002" y="685800"/>
            <a:ext cx="457199" cy="14478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EE56DF-7843-74E6-9F0C-85C268AED373}"/>
              </a:ext>
            </a:extLst>
          </p:cNvPr>
          <p:cNvCxnSpPr/>
          <p:nvPr/>
        </p:nvCxnSpPr>
        <p:spPr>
          <a:xfrm>
            <a:off x="6939897" y="885737"/>
            <a:ext cx="604008" cy="1476462"/>
          </a:xfrm>
          <a:prstGeom prst="straightConnector1">
            <a:avLst/>
          </a:prstGeom>
          <a:ln w="508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675D2C-E1F6-A218-180E-0201BF7AB69C}"/>
              </a:ext>
            </a:extLst>
          </p:cNvPr>
          <p:cNvCxnSpPr>
            <a:cxnSpLocks/>
          </p:cNvCxnSpPr>
          <p:nvPr/>
        </p:nvCxnSpPr>
        <p:spPr>
          <a:xfrm>
            <a:off x="7467601" y="2519919"/>
            <a:ext cx="384522" cy="237966"/>
          </a:xfrm>
          <a:prstGeom prst="straightConnector1">
            <a:avLst/>
          </a:prstGeom>
          <a:ln w="508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D509ED-F969-0EA8-3582-74186939C9B2}"/>
              </a:ext>
            </a:extLst>
          </p:cNvPr>
          <p:cNvCxnSpPr>
            <a:cxnSpLocks/>
          </p:cNvCxnSpPr>
          <p:nvPr/>
        </p:nvCxnSpPr>
        <p:spPr>
          <a:xfrm flipH="1">
            <a:off x="5322498" y="3019245"/>
            <a:ext cx="2830902" cy="866954"/>
          </a:xfrm>
          <a:prstGeom prst="straightConnector1">
            <a:avLst/>
          </a:prstGeom>
          <a:ln w="508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rved Right Arrow 3"/>
          <p:cNvSpPr/>
          <p:nvPr/>
        </p:nvSpPr>
        <p:spPr>
          <a:xfrm>
            <a:off x="6223921" y="1333501"/>
            <a:ext cx="1472280" cy="2438400"/>
          </a:xfrm>
          <a:prstGeom prst="curved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flipH="1" flipV="1">
            <a:off x="7964659" y="1225544"/>
            <a:ext cx="1286966" cy="2427821"/>
          </a:xfrm>
          <a:prstGeom prst="curved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CB006C9-E600-F596-D898-1F400D22C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Arial Black"/>
                <a:ea typeface="Aptos" panose="020B0004020202020204" pitchFamily="34" charset="0"/>
                <a:cs typeface="Aptos" panose="020B0004020202020204" pitchFamily="34" charset="0"/>
              </a:rPr>
              <a:t>I have no</a:t>
            </a:r>
            <a:r>
              <a:rPr lang="en-US" sz="2800" b="1" dirty="0">
                <a:effectLst/>
                <a:latin typeface="Arial Black"/>
                <a:ea typeface="Aptos" panose="020B0004020202020204" pitchFamily="34" charset="0"/>
                <a:cs typeface="Aptos" panose="020B0004020202020204" pitchFamily="34" charset="0"/>
              </a:rPr>
              <a:t> financial relationships to disclose.</a:t>
            </a:r>
            <a:endParaRPr lang="en-US" sz="2800" dirty="0">
              <a:effectLst/>
              <a:latin typeface="Arial Blac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F7A466A-6CDA-5CBD-C424-6BF613C6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82388-4B89-7334-9B14-B47BB3F3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0"/>
            <a:ext cx="457200" cy="365125"/>
          </a:xfrm>
        </p:spPr>
        <p:txBody>
          <a:bodyPr/>
          <a:lstStyle/>
          <a:p>
            <a:fld id="{08E2736C-2116-E547-89C7-B989CAA495D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3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31 at 6.4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06" y="1101672"/>
            <a:ext cx="7816360" cy="4560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1604" y="5671710"/>
            <a:ext cx="402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  <a:cs typeface="Calibri"/>
              </a:rPr>
              <a:t>Gastroenterology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2016; 150: 1456-1468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Summary</a:t>
            </a:r>
          </a:p>
        </p:txBody>
      </p:sp>
      <p:sp>
        <p:nvSpPr>
          <p:cNvPr id="6" name="Up Arrow 5"/>
          <p:cNvSpPr/>
          <p:nvPr/>
        </p:nvSpPr>
        <p:spPr>
          <a:xfrm>
            <a:off x="4611848" y="3996655"/>
            <a:ext cx="533400" cy="685800"/>
          </a:xfrm>
          <a:prstGeom prst="upArrow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F9756-453C-66C0-0AAE-4D38913067E7}"/>
              </a:ext>
            </a:extLst>
          </p:cNvPr>
          <p:cNvSpPr txBox="1"/>
          <p:nvPr/>
        </p:nvSpPr>
        <p:spPr>
          <a:xfrm>
            <a:off x="1321940" y="2285974"/>
            <a:ext cx="1590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Microbiota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4C900837-087B-DF6F-EEFB-8FD1CEEBD009}"/>
              </a:ext>
            </a:extLst>
          </p:cNvPr>
          <p:cNvCxnSpPr/>
          <p:nvPr/>
        </p:nvCxnSpPr>
        <p:spPr>
          <a:xfrm>
            <a:off x="3054123" y="2523906"/>
            <a:ext cx="1295400" cy="4572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684DEE-8AA9-4C0D-023F-97922D8DCCCC}"/>
                  </a:ext>
                </a:extLst>
              </p14:cNvPr>
              <p14:cNvContentPartPr/>
              <p14:nvPr/>
            </p14:nvContentPartPr>
            <p14:xfrm>
              <a:off x="7053820" y="4151827"/>
              <a:ext cx="219240" cy="6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684DEE-8AA9-4C0D-023F-97922D8DCC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0180" y="4044187"/>
                <a:ext cx="3268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3C0D45D-382B-F1E7-02B4-5EAFC5A8085F}"/>
                  </a:ext>
                </a:extLst>
              </p14:cNvPr>
              <p14:cNvContentPartPr/>
              <p14:nvPr/>
            </p14:nvContentPartPr>
            <p14:xfrm>
              <a:off x="7029700" y="4110427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C0D45D-382B-F1E7-02B4-5EAFC5A808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75700" y="40024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81984BF-CDD6-9898-38ED-EAF42F6FEA24}"/>
                  </a:ext>
                </a:extLst>
              </p14:cNvPr>
              <p14:cNvContentPartPr/>
              <p14:nvPr/>
            </p14:nvContentPartPr>
            <p14:xfrm>
              <a:off x="7029700" y="4110427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1984BF-CDD6-9898-38ED-EAF42F6FEA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75700" y="40024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C336C04-505A-C7A0-6244-51FBA6C3537B}"/>
                  </a:ext>
                </a:extLst>
              </p14:cNvPr>
              <p14:cNvContentPartPr/>
              <p14:nvPr/>
            </p14:nvContentPartPr>
            <p14:xfrm>
              <a:off x="7029700" y="4110427"/>
              <a:ext cx="203760" cy="18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C336C04-505A-C7A0-6244-51FBA6C353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5700" y="4002427"/>
                <a:ext cx="31140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21172C-02C5-B34E-D2E6-0BBEC195029C}"/>
                  </a:ext>
                </a:extLst>
              </p14:cNvPr>
              <p14:cNvContentPartPr/>
              <p14:nvPr/>
            </p14:nvContentPartPr>
            <p14:xfrm>
              <a:off x="7106020" y="4177387"/>
              <a:ext cx="133920" cy="2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21172C-02C5-B34E-D2E6-0BBEC19502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34380" y="4033387"/>
                <a:ext cx="277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CEF33A2-AA3D-7C40-B867-9088723C881D}"/>
                  </a:ext>
                </a:extLst>
              </p14:cNvPr>
              <p14:cNvContentPartPr/>
              <p14:nvPr/>
            </p14:nvContentPartPr>
            <p14:xfrm>
              <a:off x="5737660" y="4235707"/>
              <a:ext cx="1410120" cy="46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CEF33A2-AA3D-7C40-B867-9088723C881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65660" y="4092067"/>
                <a:ext cx="1553760" cy="7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3053D55-766E-C091-C5FE-736FC675F7F4}"/>
                  </a:ext>
                </a:extLst>
              </p14:cNvPr>
              <p14:cNvContentPartPr/>
              <p14:nvPr/>
            </p14:nvContentPartPr>
            <p14:xfrm>
              <a:off x="5729380" y="4236427"/>
              <a:ext cx="739080" cy="137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3053D55-766E-C091-C5FE-736FC675F7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57380" y="4092427"/>
                <a:ext cx="88272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A211D2C-F1C7-DA7E-05F8-4AF54422D5D2}"/>
                  </a:ext>
                </a:extLst>
              </p14:cNvPr>
              <p14:cNvContentPartPr/>
              <p14:nvPr/>
            </p14:nvContentPartPr>
            <p14:xfrm>
              <a:off x="6476020" y="437034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A211D2C-F1C7-DA7E-05F8-4AF54422D5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04020" y="4226707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BC87AD9-AE80-CE7F-0BCE-C05988E9468F}"/>
                  </a:ext>
                </a:extLst>
              </p14:cNvPr>
              <p14:cNvContentPartPr/>
              <p14:nvPr/>
            </p14:nvContentPartPr>
            <p14:xfrm>
              <a:off x="6476020" y="4370347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BC87AD9-AE80-CE7F-0BCE-C05988E946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04020" y="4226707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4C6908A-2BA1-18A2-BF28-D43A7BC7D919}"/>
                  </a:ext>
                </a:extLst>
              </p14:cNvPr>
              <p14:cNvContentPartPr/>
              <p14:nvPr/>
            </p14:nvContentPartPr>
            <p14:xfrm>
              <a:off x="6476020" y="4370347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4C6908A-2BA1-18A2-BF28-D43A7BC7D91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04020" y="4226707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0FD52EF-4137-1B98-C86D-5F8934D36B74}"/>
                  </a:ext>
                </a:extLst>
              </p14:cNvPr>
              <p14:cNvContentPartPr/>
              <p14:nvPr/>
            </p14:nvContentPartPr>
            <p14:xfrm>
              <a:off x="922660" y="2186587"/>
              <a:ext cx="1186200" cy="665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0FD52EF-4137-1B98-C86D-5F8934D36B7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50660" y="2042947"/>
                <a:ext cx="1329840" cy="9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E9525AB-1FE1-8503-E321-7D5AC0275250}"/>
                  </a:ext>
                </a:extLst>
              </p14:cNvPr>
              <p14:cNvContentPartPr/>
              <p14:nvPr/>
            </p14:nvContentPartPr>
            <p14:xfrm>
              <a:off x="1836700" y="2549827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E9525AB-1FE1-8503-E321-7D5AC027525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65060" y="2405827"/>
                <a:ext cx="144000" cy="2880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Picture 24" descr="Screen Shot 2018-04-26 at 9.50.07 AM.png">
            <a:extLst>
              <a:ext uri="{FF2B5EF4-FFF2-40B4-BE49-F238E27FC236}">
                <a16:creationId xmlns:a16="http://schemas.microsoft.com/office/drawing/2014/main" id="{27D02F61-8831-DE35-32EA-8754A5AE4C5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4736318" y="2709231"/>
            <a:ext cx="1370946" cy="13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58309-0977-1B02-CDA9-CC5511D0B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17BB-950E-BE8F-3EBA-CCD2091A2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5400"/>
            <a:ext cx="11277598" cy="4205288"/>
          </a:xfrm>
        </p:spPr>
        <p:txBody>
          <a:bodyPr>
            <a:noAutofit/>
          </a:bodyPr>
          <a:lstStyle/>
          <a:p>
            <a:r>
              <a:rPr lang="en-US" sz="2800" dirty="0"/>
              <a:t>“Because of nervous system physiology, life experiences, and microbiome variables, people with disorders of gut-brain interaction are wired to feel gastrointestinal signals more intensely than other people. They are often sensitive, driven, anxious or </a:t>
            </a:r>
            <a:r>
              <a:rPr lang="en-US" sz="2800" dirty="0" err="1"/>
              <a:t>hypervigilent</a:t>
            </a:r>
            <a:r>
              <a:rPr lang="en-US" sz="2800" dirty="0"/>
              <a:t> people because the wiring that makes them that way is the same wiring that drives abdominal pain.”</a:t>
            </a:r>
          </a:p>
          <a:p>
            <a:r>
              <a:rPr lang="en-US" sz="2800" dirty="0"/>
              <a:t>“We need to break the cycle of reactivity and turn down the sensitivity of the nervous system in order to help you feel better.”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D48C1-32C2-C95D-C620-0A4C5F01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Summary</a:t>
            </a:r>
          </a:p>
        </p:txBody>
      </p:sp>
    </p:spTree>
    <p:extLst>
      <p:ext uri="{BB962C8B-B14F-4D97-AF65-F5344CB8AC3E}">
        <p14:creationId xmlns:p14="http://schemas.microsoft.com/office/powerpoint/2010/main" val="5870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53EEF-375A-D36F-583A-DEA43C45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E29B9-3BF0-2F5F-09F6-04E0F90EE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886" y="744385"/>
            <a:ext cx="6802914" cy="18055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0000"/>
                </a:solidFill>
                <a:cs typeface="Calibri" panose="020F0502020204030204" pitchFamily="34" charset="0"/>
              </a:rPr>
              <a:t>“</a:t>
            </a:r>
            <a:r>
              <a:rPr lang="en-US" sz="3600" dirty="0">
                <a:solidFill>
                  <a:srgbClr val="000000"/>
                </a:solidFill>
                <a:cs typeface="Calibri" panose="020F0502020204030204" pitchFamily="34" charset="0"/>
              </a:rPr>
              <a:t>I don’t know if I’m elated or gassy but I’m somewhere in that zone.”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9A84A-5CDF-0330-1395-3A66B9270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Inspiration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48178-E2E8-4797-3D0E-C27C1FA6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2" descr="Image result for frozen anna">
            <a:extLst>
              <a:ext uri="{FF2B5EF4-FFF2-40B4-BE49-F238E27FC236}">
                <a16:creationId xmlns:a16="http://schemas.microsoft.com/office/drawing/2014/main" id="{848AFA99-2FA7-136B-87F8-2E9A0CD6CA99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3" y="1764147"/>
            <a:ext cx="3043017" cy="30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00+ best images about Frozen on Pinterest | Disney frozen, Frozen ...">
            <a:extLst>
              <a:ext uri="{FF2B5EF4-FFF2-40B4-BE49-F238E27FC236}">
                <a16:creationId xmlns:a16="http://schemas.microsoft.com/office/drawing/2014/main" id="{FA8D5F7B-324F-4FC5-48B6-E059B7B5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82" y="2764815"/>
            <a:ext cx="3376613" cy="168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elsa frozen castle">
            <a:extLst>
              <a:ext uri="{FF2B5EF4-FFF2-40B4-BE49-F238E27FC236}">
                <a16:creationId xmlns:a16="http://schemas.microsoft.com/office/drawing/2014/main" id="{2A3327E7-F494-BF13-DB86-0152E02E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41" y="2573586"/>
            <a:ext cx="2599959" cy="20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45D094-0C3E-D230-39D0-B81873C4233D}"/>
              </a:ext>
            </a:extLst>
          </p:cNvPr>
          <p:cNvSpPr txBox="1"/>
          <p:nvPr/>
        </p:nvSpPr>
        <p:spPr>
          <a:xfrm>
            <a:off x="5359068" y="4959929"/>
            <a:ext cx="594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How can we make the diagnosis of Disorder of Gut-Brain Interaction?</a:t>
            </a:r>
          </a:p>
        </p:txBody>
      </p:sp>
    </p:spTree>
    <p:extLst>
      <p:ext uri="{BB962C8B-B14F-4D97-AF65-F5344CB8AC3E}">
        <p14:creationId xmlns:p14="http://schemas.microsoft.com/office/powerpoint/2010/main" val="380080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B6C7-5D38-854D-0745-989DEDE6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DGBI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08B5C-2D7E-5AEA-4FB9-1F2B1C18AD3A}"/>
              </a:ext>
            </a:extLst>
          </p:cNvPr>
          <p:cNvSpPr txBox="1"/>
          <p:nvPr/>
        </p:nvSpPr>
        <p:spPr>
          <a:xfrm>
            <a:off x="461193" y="1637442"/>
            <a:ext cx="65199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Know the patient and take a history, evaluate for alarm symptoms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Step(s) 2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xclude/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valuate,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mpathize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ducate</a:t>
            </a:r>
          </a:p>
          <a:p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Positive Diagnosis Based on Rome Criteria</a:t>
            </a:r>
          </a:p>
        </p:txBody>
      </p:sp>
      <p:sp>
        <p:nvSpPr>
          <p:cNvPr id="8" name="AutoShape 4" descr="image.png"/>
          <p:cNvSpPr>
            <a:spLocks noChangeAspect="1" noChangeArrowheads="1"/>
          </p:cNvSpPr>
          <p:nvPr/>
        </p:nvSpPr>
        <p:spPr bwMode="auto">
          <a:xfrm>
            <a:off x="7470774" y="3119180"/>
            <a:ext cx="3170429" cy="317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378" y="1207336"/>
            <a:ext cx="4399643" cy="43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Rome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43" y="1142999"/>
            <a:ext cx="4876799" cy="4577861"/>
          </a:xfrm>
        </p:spPr>
        <p:txBody>
          <a:bodyPr>
            <a:noAutofit/>
          </a:bodyPr>
          <a:lstStyle/>
          <a:p>
            <a:r>
              <a:rPr lang="en-US" sz="2400" dirty="0"/>
              <a:t>Symptom-based criteria by which child and adolescent functional gastrointestinal disorders (FGID) can be diagnosed </a:t>
            </a:r>
          </a:p>
          <a:p>
            <a:r>
              <a:rPr lang="en-US" sz="2400" dirty="0"/>
              <a:t>Combination of evidence and expert clinician consensus</a:t>
            </a:r>
          </a:p>
          <a:p>
            <a:r>
              <a:rPr lang="en-US" sz="2400" dirty="0"/>
              <a:t>2016: Rome IV</a:t>
            </a:r>
          </a:p>
          <a:p>
            <a:pPr lvl="1"/>
            <a:r>
              <a:rPr lang="en-US" sz="2400" dirty="0"/>
              <a:t>Rome V expected 2026, change to DGBI terminology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41796" y="5697299"/>
            <a:ext cx="402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  <a:cs typeface="Calibri"/>
              </a:rPr>
              <a:t>Gastroenterology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2016; 150: 1456-1468  </a:t>
            </a:r>
          </a:p>
        </p:txBody>
      </p:sp>
      <p:pic>
        <p:nvPicPr>
          <p:cNvPr id="4098" name="Picture 2" descr="Image result for roman trireme">
            <a:extLst>
              <a:ext uri="{FF2B5EF4-FFF2-40B4-BE49-F238E27FC236}">
                <a16:creationId xmlns:a16="http://schemas.microsoft.com/office/drawing/2014/main" id="{3CA2AA64-4547-8642-23B7-9DAA886C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02" y="976035"/>
            <a:ext cx="419724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rome , maine boat launch">
            <a:extLst>
              <a:ext uri="{FF2B5EF4-FFF2-40B4-BE49-F238E27FC236}">
                <a16:creationId xmlns:a16="http://schemas.microsoft.com/office/drawing/2014/main" id="{3B7C9A7D-46EA-AD00-927A-D0AEA0A3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08" y="3361314"/>
            <a:ext cx="2899818" cy="216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520" y="326281"/>
            <a:ext cx="8229600" cy="731838"/>
          </a:xfrm>
        </p:spPr>
        <p:txBody>
          <a:bodyPr/>
          <a:lstStyle/>
          <a:p>
            <a:r>
              <a:rPr lang="en-US" dirty="0"/>
              <a:t>Rome Criteria</a:t>
            </a:r>
          </a:p>
        </p:txBody>
      </p:sp>
      <p:pic>
        <p:nvPicPr>
          <p:cNvPr id="4" name="Picture 3" descr="Screen Shot 2018-04-22 at 6.4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07303"/>
            <a:ext cx="7162801" cy="1374552"/>
          </a:xfrm>
          <a:prstGeom prst="rect">
            <a:avLst/>
          </a:prstGeom>
        </p:spPr>
      </p:pic>
      <p:pic>
        <p:nvPicPr>
          <p:cNvPr id="5" name="Picture 4" descr="Screen Shot 2018-04-22 at 6.4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48" y="2855097"/>
            <a:ext cx="41783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4686" y="5721696"/>
            <a:ext cx="402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  <a:cs typeface="Calibri"/>
              </a:rPr>
              <a:t>Gastroenterology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2016; 150: 1456-1468  </a:t>
            </a:r>
          </a:p>
        </p:txBody>
      </p:sp>
      <p:pic>
        <p:nvPicPr>
          <p:cNvPr id="2050" name="Picture 2" descr="Go to journal home page - Gastroenter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70872"/>
            <a:ext cx="2227796" cy="29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maine sign post r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312061"/>
            <a:ext cx="2100154" cy="20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38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History</a:t>
            </a:r>
          </a:p>
        </p:txBody>
      </p:sp>
      <p:pic>
        <p:nvPicPr>
          <p:cNvPr id="4" name="Picture 3" descr="Screen Shot 2017-05-31 at 6.5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36" y="1032484"/>
            <a:ext cx="7053901" cy="4835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1604" y="5736564"/>
            <a:ext cx="402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  <a:cs typeface="Calibri"/>
              </a:rPr>
              <a:t>Gastroenterology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2016; 150: 1456-1468  </a:t>
            </a:r>
          </a:p>
        </p:txBody>
      </p:sp>
      <p:pic>
        <p:nvPicPr>
          <p:cNvPr id="7" name="Picture 2" descr="Red Sky In The Morning, Sailor’s Take Warning. | Shutterb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31" y="2870702"/>
            <a:ext cx="4154923" cy="27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2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Evaluate/Exclude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The most appropriate evaluation is the one that allows:</a:t>
            </a:r>
          </a:p>
          <a:p>
            <a:pPr lvl="1"/>
            <a:r>
              <a:rPr lang="en-US" sz="2600" dirty="0"/>
              <a:t>Provider to be satisfied with the diagnosis</a:t>
            </a:r>
          </a:p>
          <a:p>
            <a:pPr lvl="1"/>
            <a:r>
              <a:rPr lang="en-US" sz="2600" dirty="0"/>
              <a:t>Patient and family to be satisfied with the diagnosis</a:t>
            </a:r>
          </a:p>
          <a:p>
            <a:r>
              <a:rPr lang="en-US" sz="2600" dirty="0"/>
              <a:t>*Satisfied = Able to tolerate the remaining uncertainty and move forward with non-specific therapies to target symptoms of functional disorders rather than continuing to perseverate on/wonder “what’s wrong?”</a:t>
            </a:r>
          </a:p>
          <a:p>
            <a:r>
              <a:rPr lang="en-US" sz="2600" dirty="0"/>
              <a:t>Considerations include CBC, inflammatory markers, CMP, celiac</a:t>
            </a:r>
          </a:p>
          <a:p>
            <a:pPr lvl="1"/>
            <a:r>
              <a:rPr lang="en-US" sz="2600" dirty="0"/>
              <a:t>From there, considers testing to address specific symptoms/risks</a:t>
            </a:r>
          </a:p>
        </p:txBody>
      </p:sp>
    </p:spTree>
    <p:extLst>
      <p:ext uri="{BB962C8B-B14F-4D97-AF65-F5344CB8AC3E}">
        <p14:creationId xmlns:p14="http://schemas.microsoft.com/office/powerpoint/2010/main" val="8197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4-23 at 9.4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37" y="1096805"/>
            <a:ext cx="8006521" cy="152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9020" y="568049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NEJM 2016; 1: 1456-1468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4571" y="2892002"/>
            <a:ext cx="10016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/>
              <a:t>“…</a:t>
            </a:r>
            <a:r>
              <a:rPr lang="en-US" sz="2800" dirty="0"/>
              <a:t>it seems clear that technology will perform the routine tasks of medicine for which algorithms can be developed. Our value as physicians will lie in the gray-scale space, where we will have to support patients who are living with uncertainty — work that is essential to strong and meaningful doctor–patient relationships.”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273845"/>
            <a:ext cx="11277598" cy="822960"/>
          </a:xfrm>
        </p:spPr>
        <p:txBody>
          <a:bodyPr/>
          <a:lstStyle/>
          <a:p>
            <a:r>
              <a:rPr lang="en-US" dirty="0"/>
              <a:t>Empathize, Educate</a:t>
            </a:r>
          </a:p>
        </p:txBody>
      </p:sp>
    </p:spTree>
    <p:extLst>
      <p:ext uri="{BB962C8B-B14F-4D97-AF65-F5344CB8AC3E}">
        <p14:creationId xmlns:p14="http://schemas.microsoft.com/office/powerpoint/2010/main" val="234711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Diagnose in a Positive Fashion</a:t>
            </a:r>
          </a:p>
        </p:txBody>
      </p:sp>
      <p:pic>
        <p:nvPicPr>
          <p:cNvPr id="6" name="Picture 5" descr="Screen Shot 2018-04-22 at 7.10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6" y="1096805"/>
            <a:ext cx="6729496" cy="3009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Screen Shot 2018-04-22 at 7.10.43 AM.png">
            <a:extLst>
              <a:ext uri="{FF2B5EF4-FFF2-40B4-BE49-F238E27FC236}">
                <a16:creationId xmlns:a16="http://schemas.microsoft.com/office/drawing/2014/main" id="{E2D76CD9-7983-016A-911E-3846BBF62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25" y="1837455"/>
            <a:ext cx="5494159" cy="4053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 descr="Screen Shot 2018-04-22 at 7.11.15 AM.png">
            <a:extLst>
              <a:ext uri="{FF2B5EF4-FFF2-40B4-BE49-F238E27FC236}">
                <a16:creationId xmlns:a16="http://schemas.microsoft.com/office/drawing/2014/main" id="{E38E3A5C-843F-8305-9B01-D8BC70D44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21"/>
          <a:stretch/>
        </p:blipFill>
        <p:spPr>
          <a:xfrm>
            <a:off x="4990002" y="2874636"/>
            <a:ext cx="6840252" cy="3412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68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DCF202-B605-F068-0D0B-D232A0E6F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Discuss the overlap of behavioral health disorders and disorders of gut-brain interaction (DGBI).</a:t>
            </a:r>
          </a:p>
          <a:p>
            <a:pPr lvl="0"/>
            <a:r>
              <a:rPr lang="en-US" sz="2400" dirty="0"/>
              <a:t>Learn to convey diagnostic confidence in DGBI and set the stage for therapeutic recommendations.</a:t>
            </a:r>
          </a:p>
          <a:p>
            <a:pPr lvl="0"/>
            <a:r>
              <a:rPr lang="en-US" sz="2400" dirty="0"/>
              <a:t>Prepare to implement pharmacologic and non-pharmacologic therapies for DGBI in the medical home (or outside the pediatric GI clinic).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3F12C9-9524-6EFB-31C6-B5ED72F6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9BD63-EDA1-3DAF-65EB-765667FB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47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0CA3-BDD6-15AE-2E0D-F406F1ECC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2B15-3056-13BD-E1A3-2C5B06DF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Steps!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3022-BC83-DD28-3037-C2E8996F8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96805"/>
            <a:ext cx="6490139" cy="47545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/>
              <a:t>Understand patients and their symptoms thoroughly.</a:t>
            </a:r>
          </a:p>
          <a:p>
            <a:r>
              <a:rPr lang="en-US" sz="2400" dirty="0"/>
              <a:t>Discuss the differential diagnosis of symptoms and explain why you do or do not think they should be considered.</a:t>
            </a:r>
          </a:p>
          <a:p>
            <a:pPr lvl="1"/>
            <a:r>
              <a:rPr lang="en-US" sz="2400" dirty="0"/>
              <a:t>Introduce concept of DGBI and physiology to any patient with chronic GI symptoms. </a:t>
            </a:r>
          </a:p>
          <a:p>
            <a:pPr lvl="1"/>
            <a:r>
              <a:rPr lang="en-US" sz="2400" dirty="0"/>
              <a:t>Discuss turning down the sensitivity of the nervous system.</a:t>
            </a:r>
          </a:p>
          <a:p>
            <a:pPr lvl="1"/>
            <a:r>
              <a:rPr lang="en-US" sz="2400" dirty="0"/>
              <a:t>Educate patients and families confidently.</a:t>
            </a:r>
          </a:p>
          <a:p>
            <a:r>
              <a:rPr lang="en-US" sz="2400" dirty="0"/>
              <a:t>Suggest targeted tests you are comfortable with before referring.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E17BE-C061-FC33-3C0F-754C05E1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19" y="1229178"/>
            <a:ext cx="4399643" cy="43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0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CC635-D4F3-F6B5-F8A9-55038EE4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90FB01-7E68-2F22-A9A6-2BFFA127C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886" y="1742536"/>
            <a:ext cx="6802914" cy="31572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cs typeface="Calibri" panose="020F0502020204030204" pitchFamily="34" charset="0"/>
              </a:rPr>
              <a:t>“He who studies medicine without books sails an uncharted sea, but he who studies medicine without patients does not go to sea at all.”</a:t>
            </a:r>
            <a:endParaRPr lang="en-US" sz="4000" b="0" i="0" u="none" strike="noStrike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E6E9B2-99C4-0DD5-550D-DFE286C4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05BFC-75EE-3111-8FB8-86A07FA0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D77B99D-FEC6-A862-5CED-1264C9ACFE23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r="16667"/>
          <a:stretch/>
        </p:blipFill>
        <p:spPr bwMode="auto">
          <a:xfrm>
            <a:off x="554038" y="1266825"/>
            <a:ext cx="336334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72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9644" y="1787546"/>
            <a:ext cx="4397566" cy="2930039"/>
          </a:xfrm>
        </p:spPr>
        <p:txBody>
          <a:bodyPr>
            <a:normAutofit/>
          </a:bodyPr>
          <a:lstStyle/>
          <a:p>
            <a:r>
              <a:rPr lang="en-US" sz="3200" dirty="0"/>
              <a:t>Function in School</a:t>
            </a:r>
          </a:p>
          <a:p>
            <a:r>
              <a:rPr lang="en-US" sz="3200" dirty="0"/>
              <a:t>Regulate Sleep Cycle</a:t>
            </a:r>
          </a:p>
          <a:p>
            <a:r>
              <a:rPr lang="en-US" sz="3200" dirty="0"/>
              <a:t>Avoid substances</a:t>
            </a:r>
          </a:p>
          <a:p>
            <a:r>
              <a:rPr lang="en-US" sz="3200" dirty="0"/>
              <a:t>Exercise Regularly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94" y="1108172"/>
            <a:ext cx="4218027" cy="969851"/>
          </a:xfrm>
        </p:spPr>
        <p:txBody>
          <a:bodyPr>
            <a:normAutofit/>
          </a:bodyPr>
          <a:lstStyle/>
          <a:p>
            <a:r>
              <a:rPr lang="en-US" dirty="0"/>
              <a:t>Lifestyle measures</a:t>
            </a:r>
          </a:p>
        </p:txBody>
      </p:sp>
      <p:pic>
        <p:nvPicPr>
          <p:cNvPr id="2050" name="Picture 2" descr="Image result for obvious meme">
            <a:extLst>
              <a:ext uri="{FF2B5EF4-FFF2-40B4-BE49-F238E27FC236}">
                <a16:creationId xmlns:a16="http://schemas.microsoft.com/office/drawing/2014/main" id="{3389FEC6-852A-38DE-F885-6D565D13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5" y="2298714"/>
            <a:ext cx="3258241" cy="29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30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C02A0-A15F-0876-97AA-A53AB1EC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4EAE-BF4A-6459-4E97-3E074B5D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Non-Pharmacologic Therapy</a:t>
            </a:r>
            <a:br>
              <a:rPr lang="en-US" dirty="0"/>
            </a:br>
            <a:r>
              <a:rPr lang="en-US" dirty="0"/>
              <a:t>	(Brain-Gut Behavioral Therapies)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221C8-CE07-B820-1E75-B4C0C00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Meditation/Mindfulness</a:t>
            </a:r>
          </a:p>
          <a:p>
            <a:r>
              <a:rPr lang="en-US" sz="2600" dirty="0"/>
              <a:t>Hypnotherapy</a:t>
            </a:r>
          </a:p>
          <a:p>
            <a:r>
              <a:rPr lang="en-US" sz="2600" dirty="0"/>
              <a:t>Cognitive Behavioral Therapy</a:t>
            </a:r>
          </a:p>
          <a:p>
            <a:r>
              <a:rPr lang="en-US" sz="2600" i="1" dirty="0"/>
              <a:t>Cochrane Database </a:t>
            </a:r>
            <a:r>
              <a:rPr lang="en-US" sz="2600" i="1" dirty="0" err="1"/>
              <a:t>Syst</a:t>
            </a:r>
            <a:r>
              <a:rPr lang="en-US" sz="2600" i="1" dirty="0"/>
              <a:t> Rev</a:t>
            </a:r>
            <a:r>
              <a:rPr lang="en-US" sz="2600" dirty="0"/>
              <a:t> 2017 Review conclusion:  “</a:t>
            </a:r>
            <a:r>
              <a:rPr lang="is-IS" sz="2600" dirty="0"/>
              <a:t>…</a:t>
            </a:r>
            <a:r>
              <a:rPr lang="en-US" sz="2600" dirty="0"/>
              <a:t>data from trials to date provide some evidence for beneficial effects of CBT and hypnotherapy in reducing pain in the short term in children and adolescents presenting with RAP</a:t>
            </a:r>
            <a:r>
              <a:rPr lang="is-IS" sz="2600" dirty="0"/>
              <a:t>…</a:t>
            </a:r>
            <a:r>
              <a:rPr lang="en-US" sz="2600" dirty="0"/>
              <a:t> there were insufficient data to explore effects of treatment by RAP subtype.”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68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661" r="1093" b="32015"/>
          <a:stretch/>
        </p:blipFill>
        <p:spPr>
          <a:xfrm>
            <a:off x="1981201" y="1143679"/>
            <a:ext cx="6481567" cy="731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1" y="1855002"/>
            <a:ext cx="50962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Prospective Cohort: mindfulness program vs waitlist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Primary Outcome: IBS symptom scales</a:t>
            </a:r>
          </a:p>
          <a:p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Clinically meaningful decrease in symptom severity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448"/>
          <a:stretch/>
        </p:blipFill>
        <p:spPr>
          <a:xfrm>
            <a:off x="2819400" y="3048000"/>
            <a:ext cx="6553200" cy="2523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8353" y="5656532"/>
            <a:ext cx="433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i="1" dirty="0"/>
              <a:t>Neurogastro &amp; Motility.</a:t>
            </a:r>
            <a:r>
              <a:rPr lang="is-IS" dirty="0"/>
              <a:t> 2020;32:e13828</a:t>
            </a:r>
            <a:endParaRPr lang="en-US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60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Hypnotherapy</a:t>
            </a:r>
          </a:p>
        </p:txBody>
      </p:sp>
      <p:pic>
        <p:nvPicPr>
          <p:cNvPr id="4" name="Picture 3" descr="Screen Shot 2018-04-30 at 8.45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8115300" cy="571500"/>
          </a:xfrm>
          <a:prstGeom prst="rect">
            <a:avLst/>
          </a:prstGeom>
        </p:spPr>
      </p:pic>
      <p:pic>
        <p:nvPicPr>
          <p:cNvPr id="5" name="Picture 4" descr="hypno_p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200400"/>
            <a:ext cx="4055807" cy="2971800"/>
          </a:xfrm>
          <a:prstGeom prst="rect">
            <a:avLst/>
          </a:prstGeom>
        </p:spPr>
      </p:pic>
      <p:pic>
        <p:nvPicPr>
          <p:cNvPr id="6" name="Picture 5" descr="hypno_freq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00401"/>
            <a:ext cx="4038600" cy="2968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1828801"/>
            <a:ext cx="55460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RCT: Gut-directed hypnotherapy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standard care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Outcomes: Pain intensity score, frequency score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Significant improvement in pain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freq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and intensity</a:t>
            </a:r>
          </a:p>
          <a:p>
            <a:r>
              <a:rPr lang="es-ES_tradnl" sz="2000" i="1" dirty="0" err="1">
                <a:latin typeface="Calibri"/>
                <a:cs typeface="Calibri"/>
              </a:rPr>
              <a:t>Gastroenterology</a:t>
            </a:r>
            <a:r>
              <a:rPr lang="es-ES_tradnl" sz="2000" dirty="0">
                <a:latin typeface="Calibri"/>
                <a:cs typeface="Calibri"/>
              </a:rPr>
              <a:t> 2007;133:1430–1436 </a:t>
            </a:r>
          </a:p>
        </p:txBody>
      </p:sp>
    </p:spTree>
    <p:extLst>
      <p:ext uri="{BB962C8B-B14F-4D97-AF65-F5344CB8AC3E}">
        <p14:creationId xmlns:p14="http://schemas.microsoft.com/office/powerpoint/2010/main" val="297022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Behavioral Therapy</a:t>
            </a:r>
          </a:p>
        </p:txBody>
      </p:sp>
      <p:pic>
        <p:nvPicPr>
          <p:cNvPr id="4" name="Picture 3" descr="Screen Shot 2018-04-30 at 8.3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6801"/>
            <a:ext cx="7086600" cy="1239253"/>
          </a:xfrm>
          <a:prstGeom prst="rect">
            <a:avLst/>
          </a:prstGeom>
        </p:spPr>
      </p:pic>
      <p:pic>
        <p:nvPicPr>
          <p:cNvPr id="5" name="Picture 4" descr="iCBT_I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4757885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1" y="2895600"/>
            <a:ext cx="3733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RCT: 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iCBT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waitlist control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Outcome:  IBS symptom scale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Statistical Improvement in symptom scale over time in the treatment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CECFD-198A-07E4-58C2-E841DF152B9C}"/>
              </a:ext>
            </a:extLst>
          </p:cNvPr>
          <p:cNvSpPr txBox="1"/>
          <p:nvPr/>
        </p:nvSpPr>
        <p:spPr>
          <a:xfrm>
            <a:off x="6553201" y="5867400"/>
            <a:ext cx="334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alibri"/>
                <a:cs typeface="Calibri"/>
              </a:rPr>
              <a:t>Am J Gastroenterol 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2017;112:152-162</a:t>
            </a:r>
          </a:p>
        </p:txBody>
      </p:sp>
    </p:spTree>
    <p:extLst>
      <p:ext uri="{BB962C8B-B14F-4D97-AF65-F5344CB8AC3E}">
        <p14:creationId xmlns:p14="http://schemas.microsoft.com/office/powerpoint/2010/main" val="26362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222A-C302-C394-C855-8B725E35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Non-Pharmacologic Therapy Summary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3C252-1AC9-B964-620A-6D42EFEA5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175" y="1509984"/>
            <a:ext cx="6214935" cy="3994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77D667-5DDD-9CD8-16E2-987E52FC5E21}"/>
              </a:ext>
            </a:extLst>
          </p:cNvPr>
          <p:cNvSpPr txBox="1"/>
          <p:nvPr/>
        </p:nvSpPr>
        <p:spPr>
          <a:xfrm>
            <a:off x="8594437" y="5710382"/>
            <a:ext cx="320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alibri"/>
                <a:cs typeface="Calibri"/>
              </a:rPr>
              <a:t>Gastroenterology 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2022;162:300-315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EE85-3C2E-D454-3A76-79151502C84B}"/>
              </a:ext>
            </a:extLst>
          </p:cNvPr>
          <p:cNvSpPr txBox="1"/>
          <p:nvPr/>
        </p:nvSpPr>
        <p:spPr>
          <a:xfrm>
            <a:off x="1119910" y="1922352"/>
            <a:ext cx="29792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“BGBTs are clinician administered, short-term, non pharmacologic interventions that prioritize the remediation of GI symptoms over improvement of psychological co-morbidity, although the latter is also possible.”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55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Cyproheptadine</a:t>
            </a:r>
          </a:p>
          <a:p>
            <a:r>
              <a:rPr lang="en-US" sz="2600" dirty="0"/>
              <a:t>Amitriptyline/TCA</a:t>
            </a:r>
            <a:endParaRPr lang="en-US" sz="2600" dirty="0">
              <a:ea typeface="Noto Sans"/>
              <a:cs typeface="Noto Sans"/>
            </a:endParaRPr>
          </a:p>
          <a:p>
            <a:r>
              <a:rPr lang="en-US" sz="2600" dirty="0"/>
              <a:t>Citalopram/SSRIs</a:t>
            </a:r>
          </a:p>
          <a:p>
            <a:r>
              <a:rPr lang="en-US" sz="2600" dirty="0"/>
              <a:t>Peppermint Oil</a:t>
            </a:r>
          </a:p>
          <a:p>
            <a:r>
              <a:rPr lang="en-US" sz="2600" i="1" dirty="0"/>
              <a:t>Cochrane Database Syst Rev</a:t>
            </a:r>
            <a:r>
              <a:rPr lang="en-US" sz="2600" dirty="0"/>
              <a:t> 2017 Review conclusion:  “</a:t>
            </a:r>
            <a:r>
              <a:rPr lang="is-IS" sz="2600" dirty="0"/>
              <a:t>…There is currently no convincing evidence to support the use of drugs to treat RAP in children. Well-conducted clinical trials are needed to evaluate any possible benefits and risks of pharmacologic interventions...”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2209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4-10 at 2.55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2" y="1380734"/>
            <a:ext cx="5463309" cy="1026104"/>
          </a:xfrm>
          <a:prstGeom prst="rect">
            <a:avLst/>
          </a:prstGeom>
        </p:spPr>
      </p:pic>
      <p:pic>
        <p:nvPicPr>
          <p:cNvPr id="5" name="Picture 4" descr="ovidwe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04" y="1973188"/>
            <a:ext cx="6289833" cy="2751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71709" y="5641747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JPGN</a:t>
            </a:r>
            <a:r>
              <a:rPr lang="en-US" dirty="0"/>
              <a:t> 2016;62:409-413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982" y="3224072"/>
            <a:ext cx="479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Retrospective, Single Center, Single Clinician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382" y="5241637"/>
            <a:ext cx="781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Conclusion: 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cyproheptadine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effective for improving symptoms of FGIDs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0254" y="182562"/>
            <a:ext cx="8229600" cy="731838"/>
          </a:xfrm>
        </p:spPr>
        <p:txBody>
          <a:bodyPr/>
          <a:lstStyle/>
          <a:p>
            <a:r>
              <a:rPr lang="en-US" dirty="0" err="1"/>
              <a:t>Cyproheptadine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3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63A439-18F3-A7D0-8B03-D9E9BB6409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Examples include:</a:t>
            </a:r>
          </a:p>
          <a:p>
            <a:pPr lvl="1"/>
            <a:r>
              <a:rPr lang="en-US" dirty="0"/>
              <a:t>Irritable Bowel Syndrome (IBS)</a:t>
            </a:r>
          </a:p>
          <a:p>
            <a:pPr lvl="1"/>
            <a:r>
              <a:rPr lang="en-US" dirty="0"/>
              <a:t>Functional Dyspepsia</a:t>
            </a:r>
          </a:p>
          <a:p>
            <a:pPr lvl="1"/>
            <a:r>
              <a:rPr lang="en-US" dirty="0"/>
              <a:t>Recurrent Abdominal Pain</a:t>
            </a:r>
          </a:p>
          <a:p>
            <a:pPr lvl="1"/>
            <a:r>
              <a:rPr lang="en-US" dirty="0"/>
              <a:t>Abdominal migraine</a:t>
            </a:r>
          </a:p>
          <a:p>
            <a:pPr lvl="1"/>
            <a:r>
              <a:rPr lang="en-US" dirty="0"/>
              <a:t>Others…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D340B-3A3A-EE97-0DD2-FBF84921C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Disorders of Gut-Brain Interaction (DGBI) are characterized by gastrointestinal (GI) symptoms related to abnormalities in</a:t>
            </a:r>
          </a:p>
          <a:p>
            <a:pPr lvl="1"/>
            <a:r>
              <a:rPr lang="en-US" dirty="0"/>
              <a:t>motility</a:t>
            </a:r>
          </a:p>
          <a:p>
            <a:pPr lvl="1"/>
            <a:r>
              <a:rPr lang="en-US" dirty="0"/>
              <a:t>visceral sensitivity</a:t>
            </a:r>
          </a:p>
          <a:p>
            <a:pPr lvl="1"/>
            <a:r>
              <a:rPr lang="en-US" dirty="0"/>
              <a:t>intestinal permeability</a:t>
            </a:r>
          </a:p>
          <a:p>
            <a:pPr lvl="1"/>
            <a:r>
              <a:rPr lang="en-US" dirty="0"/>
              <a:t>immune activation</a:t>
            </a:r>
          </a:p>
          <a:p>
            <a:pPr lvl="1"/>
            <a:r>
              <a:rPr lang="en-US" dirty="0"/>
              <a:t>neuroendocrine function</a:t>
            </a:r>
          </a:p>
          <a:p>
            <a:pPr lvl="1"/>
            <a:r>
              <a:rPr lang="en-US" dirty="0"/>
              <a:t>central nervous system processing</a:t>
            </a:r>
          </a:p>
          <a:p>
            <a:pPr lvl="1"/>
            <a:r>
              <a:rPr lang="en-US" dirty="0"/>
              <a:t>the gut microbiota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87C3D-D94C-7D3A-242F-E79B2777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DBDBD-558E-F83A-A967-4E31F4FE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9441-7512-4136-8363-23BDD4791BA4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EFF68-ABBA-32B8-F591-5E0B434999F4}"/>
              </a:ext>
            </a:extLst>
          </p:cNvPr>
          <p:cNvSpPr txBox="1"/>
          <p:nvPr/>
        </p:nvSpPr>
        <p:spPr>
          <a:xfrm>
            <a:off x="7813532" y="6017796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Gastroenterology</a:t>
            </a:r>
            <a:r>
              <a:rPr lang="en-US" sz="1600" dirty="0"/>
              <a:t> 2022 163(4): 995-1023</a:t>
            </a:r>
          </a:p>
        </p:txBody>
      </p:sp>
    </p:spTree>
    <p:extLst>
      <p:ext uri="{BB962C8B-B14F-4D97-AF65-F5344CB8AC3E}">
        <p14:creationId xmlns:p14="http://schemas.microsoft.com/office/powerpoint/2010/main" val="3451805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254" y="182562"/>
            <a:ext cx="8229600" cy="731838"/>
          </a:xfrm>
        </p:spPr>
        <p:txBody>
          <a:bodyPr/>
          <a:lstStyle/>
          <a:p>
            <a:r>
              <a:rPr lang="en-US" dirty="0"/>
              <a:t>Antidepressants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781" y="2847076"/>
            <a:ext cx="5689601" cy="690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TCA and SSRI are effective vs placebo in adults</a:t>
            </a:r>
          </a:p>
        </p:txBody>
      </p:sp>
      <p:pic>
        <p:nvPicPr>
          <p:cNvPr id="4" name="Picture 3" descr="adults_antidepressants_for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0" y="891373"/>
            <a:ext cx="4899891" cy="5075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1692" y="5147101"/>
            <a:ext cx="388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/>
              <a:t>Am</a:t>
            </a:r>
            <a:r>
              <a:rPr lang="pt-BR" sz="1600" i="1" dirty="0"/>
              <a:t> J </a:t>
            </a:r>
            <a:r>
              <a:rPr lang="pt-BR" sz="1600" i="1" dirty="0" err="1"/>
              <a:t>Gastroenterol</a:t>
            </a:r>
            <a:r>
              <a:rPr lang="pt-BR" sz="1600" i="1" dirty="0"/>
              <a:t> </a:t>
            </a:r>
            <a:r>
              <a:rPr lang="pt-BR" sz="1600" dirty="0"/>
              <a:t>2014;109:1350–1365</a:t>
            </a:r>
          </a:p>
          <a:p>
            <a:r>
              <a:rPr lang="fi-FI" sz="1600" i="1" dirty="0" err="1"/>
              <a:t>Neurogastroenterol</a:t>
            </a:r>
            <a:r>
              <a:rPr lang="fi-FI" sz="1600" i="1" dirty="0"/>
              <a:t> </a:t>
            </a:r>
            <a:r>
              <a:rPr lang="fi-FI" sz="1600" i="1" dirty="0" err="1"/>
              <a:t>Motil</a:t>
            </a:r>
            <a:r>
              <a:rPr lang="fi-FI" sz="1600" i="1" dirty="0"/>
              <a:t> </a:t>
            </a:r>
            <a:r>
              <a:rPr lang="fi-FI" sz="1600" dirty="0"/>
              <a:t>2014;26:1642–1650 </a:t>
            </a:r>
          </a:p>
        </p:txBody>
      </p:sp>
    </p:spTree>
    <p:extLst>
      <p:ext uri="{BB962C8B-B14F-4D97-AF65-F5344CB8AC3E}">
        <p14:creationId xmlns:p14="http://schemas.microsoft.com/office/powerpoint/2010/main" val="2105266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Amitriptyline</a:t>
            </a:r>
          </a:p>
        </p:txBody>
      </p:sp>
      <p:pic>
        <p:nvPicPr>
          <p:cNvPr id="6" name="Picture 5" descr="amit_v_placeb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048001"/>
            <a:ext cx="4343401" cy="2932347"/>
          </a:xfrm>
          <a:prstGeom prst="rect">
            <a:avLst/>
          </a:prstGeom>
        </p:spPr>
      </p:pic>
      <p:pic>
        <p:nvPicPr>
          <p:cNvPr id="7" name="Picture 6" descr="ami_QoL_grap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7" y="2650838"/>
            <a:ext cx="4569398" cy="3080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806" y="1143000"/>
            <a:ext cx="47371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RCT: AMI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Placebo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Primary Outcome: Pain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Significant improvement in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sx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over time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No difference between AMI and placebo</a:t>
            </a:r>
          </a:p>
          <a:p>
            <a:r>
              <a:rPr lang="en-US" sz="2000" i="1" dirty="0">
                <a:solidFill>
                  <a:srgbClr val="221F1F"/>
                </a:solidFill>
                <a:latin typeface="Calibri"/>
                <a:ea typeface="Helvetica"/>
                <a:cs typeface="Calibri"/>
              </a:rPr>
              <a:t>Gastroenterology</a:t>
            </a:r>
            <a:r>
              <a:rPr lang="en-US" sz="2000" dirty="0">
                <a:solidFill>
                  <a:srgbClr val="221F1F"/>
                </a:solidFill>
                <a:latin typeface="Calibri"/>
                <a:ea typeface="Helvetica"/>
                <a:cs typeface="Calibri"/>
              </a:rPr>
              <a:t> 2009;137:1261–1269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4226" y="1212102"/>
            <a:ext cx="2944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RCT: AMI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Placebo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Primary Outcome: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QoL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AMI &gt; Placebo</a:t>
            </a:r>
          </a:p>
          <a:p>
            <a:r>
              <a:rPr lang="is-IS" sz="2000" i="1" dirty="0">
                <a:latin typeface="Calibri"/>
                <a:cs typeface="Calibri"/>
              </a:rPr>
              <a:t>J Pediatr </a:t>
            </a:r>
            <a:r>
              <a:rPr lang="is-IS" sz="2000" dirty="0">
                <a:latin typeface="Calibri"/>
                <a:cs typeface="Calibri"/>
              </a:rPr>
              <a:t>2008;152:685-9</a:t>
            </a:r>
          </a:p>
        </p:txBody>
      </p:sp>
    </p:spTree>
    <p:extLst>
      <p:ext uri="{BB962C8B-B14F-4D97-AF65-F5344CB8AC3E}">
        <p14:creationId xmlns:p14="http://schemas.microsoft.com/office/powerpoint/2010/main" val="4254712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91" y="182562"/>
            <a:ext cx="8229600" cy="731838"/>
          </a:xfrm>
        </p:spPr>
        <p:txBody>
          <a:bodyPr/>
          <a:lstStyle/>
          <a:p>
            <a:r>
              <a:rPr lang="en-US" dirty="0"/>
              <a:t>Citalopram</a:t>
            </a:r>
          </a:p>
        </p:txBody>
      </p:sp>
      <p:pic>
        <p:nvPicPr>
          <p:cNvPr id="4" name="Picture 3" descr="citalopram_global_imp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2819400"/>
            <a:ext cx="4297549" cy="3232150"/>
          </a:xfrm>
          <a:prstGeom prst="rect">
            <a:avLst/>
          </a:prstGeom>
        </p:spPr>
      </p:pic>
      <p:pic>
        <p:nvPicPr>
          <p:cNvPr id="5" name="Picture 4" descr="citalopram_p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12" y="2819400"/>
            <a:ext cx="41148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507" y="897404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RCT: CIT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Placebo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Primary Outcome: Pain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Difference not significant, both groups improved</a:t>
            </a:r>
          </a:p>
          <a:p>
            <a:pPr>
              <a:spcAft>
                <a:spcPts val="600"/>
              </a:spcAft>
            </a:pPr>
            <a:r>
              <a:rPr lang="fi-FI" sz="2000" i="1" dirty="0" err="1">
                <a:latin typeface="Calibri"/>
                <a:cs typeface="Calibri"/>
              </a:rPr>
              <a:t>Neurogastroenterol</a:t>
            </a:r>
            <a:r>
              <a:rPr lang="fi-FI" sz="2000" i="1" dirty="0">
                <a:latin typeface="Calibri"/>
                <a:cs typeface="Calibri"/>
              </a:rPr>
              <a:t> </a:t>
            </a:r>
            <a:r>
              <a:rPr lang="fi-FI" sz="2000" i="1" dirty="0" err="1">
                <a:latin typeface="Calibri"/>
                <a:cs typeface="Calibri"/>
              </a:rPr>
              <a:t>Motil</a:t>
            </a:r>
            <a:r>
              <a:rPr lang="fi-FI" sz="2000" i="1" dirty="0">
                <a:latin typeface="Calibri"/>
                <a:cs typeface="Calibri"/>
              </a:rPr>
              <a:t> </a:t>
            </a:r>
            <a:r>
              <a:rPr lang="fi-FI" sz="2000" dirty="0">
                <a:latin typeface="Calibri"/>
                <a:cs typeface="Calibri"/>
              </a:rPr>
              <a:t>2014;26:1642–1650 </a:t>
            </a:r>
          </a:p>
          <a:p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20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31273-11D6-256C-04BA-3E24D6C35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CDDB-AED4-3C0C-9D6A-0C0644DB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91" y="182562"/>
            <a:ext cx="8229600" cy="731838"/>
          </a:xfrm>
        </p:spPr>
        <p:txBody>
          <a:bodyPr/>
          <a:lstStyle/>
          <a:p>
            <a:r>
              <a:rPr lang="en-US" dirty="0"/>
              <a:t>Gabapentin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6E33B-0D8D-FB17-CD65-E1C899BDC46B}"/>
              </a:ext>
            </a:extLst>
          </p:cNvPr>
          <p:cNvSpPr txBox="1"/>
          <p:nvPr/>
        </p:nvSpPr>
        <p:spPr>
          <a:xfrm>
            <a:off x="704193" y="1105287"/>
            <a:ext cx="599680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Randomized Controlled Trial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omeprazole vs omeprazole plus gabapentin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Primary Outcome: Symptom Rating Scale</a:t>
            </a:r>
          </a:p>
          <a:p>
            <a:pPr>
              <a:spcAft>
                <a:spcPts val="600"/>
              </a:spcAft>
            </a:pPr>
            <a:r>
              <a:rPr lang="fi-FI" sz="2000" dirty="0">
                <a:latin typeface="Calibri"/>
                <a:cs typeface="Calibri"/>
              </a:rPr>
              <a:t>Symptom scale lower in the gabapentin group</a:t>
            </a:r>
          </a:p>
          <a:p>
            <a:pPr>
              <a:spcAft>
                <a:spcPts val="600"/>
              </a:spcAft>
            </a:pPr>
            <a:r>
              <a:rPr lang="fi-FI" sz="2000" i="1" dirty="0">
                <a:latin typeface="Calibri"/>
                <a:cs typeface="Calibri"/>
              </a:rPr>
              <a:t>Adv Biomed Res </a:t>
            </a:r>
            <a:r>
              <a:rPr lang="fi-FI" sz="2000" dirty="0">
                <a:latin typeface="Calibri"/>
                <a:cs typeface="Calibri"/>
              </a:rPr>
              <a:t>2019;8:53 </a:t>
            </a:r>
          </a:p>
          <a:p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47BEE403-67B8-5FAB-EAF3-26E4ABA8A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67143"/>
            <a:ext cx="51244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49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Peppermint 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1676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s-IS" dirty="0"/>
              <a:t>RCT: Peppermint Oil vs Placebo</a:t>
            </a:r>
          </a:p>
          <a:p>
            <a:pPr marL="0" indent="0">
              <a:buNone/>
            </a:pPr>
            <a:r>
              <a:rPr lang="is-IS" dirty="0"/>
              <a:t>Primary Outcome:  Pain</a:t>
            </a:r>
          </a:p>
          <a:p>
            <a:pPr marL="0" indent="0">
              <a:buNone/>
            </a:pPr>
            <a:r>
              <a:rPr lang="is-IS" b="1" dirty="0"/>
              <a:t>Significant Difference with improvement in peppermint oil group</a:t>
            </a:r>
          </a:p>
          <a:p>
            <a:pPr marL="0" indent="0">
              <a:buNone/>
            </a:pPr>
            <a:r>
              <a:rPr lang="is-IS" i="1" dirty="0"/>
              <a:t>J Pediatr </a:t>
            </a:r>
            <a:r>
              <a:rPr lang="is-IS" dirty="0"/>
              <a:t>2001;138:125-128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</p:txBody>
      </p:sp>
      <p:pic>
        <p:nvPicPr>
          <p:cNvPr id="4" name="Picture 3" descr="Screen Shot 2018-04-30 at 8.1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19400"/>
            <a:ext cx="8077200" cy="2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27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Dietary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Low-FODMAP Diet</a:t>
            </a:r>
          </a:p>
          <a:p>
            <a:r>
              <a:rPr lang="en-US" sz="2600" dirty="0"/>
              <a:t>Probiotics</a:t>
            </a:r>
          </a:p>
          <a:p>
            <a:r>
              <a:rPr lang="en-US" sz="2600" i="1" dirty="0"/>
              <a:t>Cochrane Database </a:t>
            </a:r>
            <a:r>
              <a:rPr lang="en-US" sz="2600" i="1" dirty="0" err="1"/>
              <a:t>Syst</a:t>
            </a:r>
            <a:r>
              <a:rPr lang="en-US" sz="2600" i="1" dirty="0"/>
              <a:t> Rev</a:t>
            </a:r>
            <a:r>
              <a:rPr lang="en-US" sz="2600" dirty="0"/>
              <a:t> 2017 Review conclusion:  </a:t>
            </a:r>
            <a:r>
              <a:rPr lang="is-IS" sz="2600" dirty="0"/>
              <a:t>“…moderate to low quality evidence suggesting that probiotics may be effective in improving pain in children with RAP...there was no convincing evidence that fibre-based interventions improve pain in children with RAP...future trials of low FODMAP diets...are also required...”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87490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95796" y="5682733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Gut </a:t>
            </a:r>
            <a:r>
              <a:rPr lang="en-US" dirty="0"/>
              <a:t>2022; 71(6): 1117–1126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9" y="273845"/>
            <a:ext cx="11277598" cy="822960"/>
          </a:xfrm>
        </p:spPr>
        <p:txBody>
          <a:bodyPr/>
          <a:lstStyle/>
          <a:p>
            <a:r>
              <a:rPr lang="en-US" dirty="0"/>
              <a:t>Low FODMAP Diet</a:t>
            </a:r>
          </a:p>
        </p:txBody>
      </p:sp>
      <p:pic>
        <p:nvPicPr>
          <p:cNvPr id="3074" name="Picture 2" descr="https://gut.bmj.com/content/gutjnl/71/6/111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46" y="1890813"/>
            <a:ext cx="8291104" cy="28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28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Probiotics</a:t>
            </a:r>
          </a:p>
        </p:txBody>
      </p:sp>
      <p:pic>
        <p:nvPicPr>
          <p:cNvPr id="4" name="Picture 3" descr="meta_probiot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09800"/>
            <a:ext cx="9144000" cy="2861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1" y="1219201"/>
            <a:ext cx="3997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Multiple RCTs.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Multiple different strains/products used.</a:t>
            </a:r>
          </a:p>
          <a:p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Favorable pooled analysis for IBS</a:t>
            </a:r>
          </a:p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2798" y="5692293"/>
            <a:ext cx="588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Cochrane Database </a:t>
            </a:r>
            <a:r>
              <a:rPr lang="en-US" i="1" dirty="0" err="1">
                <a:solidFill>
                  <a:srgbClr val="000000"/>
                </a:solidFill>
              </a:rPr>
              <a:t>Syst</a:t>
            </a:r>
            <a:r>
              <a:rPr lang="en-US" i="1" dirty="0">
                <a:solidFill>
                  <a:srgbClr val="000000"/>
                </a:solidFill>
              </a:rPr>
              <a:t> Rev. </a:t>
            </a:r>
            <a:r>
              <a:rPr lang="en-US" dirty="0">
                <a:solidFill>
                  <a:srgbClr val="000000"/>
                </a:solidFill>
              </a:rPr>
              <a:t>2017 Mar 23;3:CD010972</a:t>
            </a:r>
          </a:p>
        </p:txBody>
      </p:sp>
    </p:spTree>
    <p:extLst>
      <p:ext uri="{BB962C8B-B14F-4D97-AF65-F5344CB8AC3E}">
        <p14:creationId xmlns:p14="http://schemas.microsoft.com/office/powerpoint/2010/main" val="153047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Weaknesses of the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Few controlled trials</a:t>
            </a:r>
          </a:p>
          <a:p>
            <a:pPr lvl="1"/>
            <a:r>
              <a:rPr lang="en-US" sz="2400" dirty="0"/>
              <a:t>Small sample sizes</a:t>
            </a:r>
          </a:p>
          <a:p>
            <a:pPr lvl="1"/>
            <a:r>
              <a:rPr lang="en-US" sz="2400" dirty="0"/>
              <a:t>Not reproduced</a:t>
            </a:r>
          </a:p>
          <a:p>
            <a:r>
              <a:rPr lang="en-US" sz="2400" dirty="0"/>
              <a:t>Heterogeneous populations</a:t>
            </a:r>
          </a:p>
          <a:p>
            <a:pPr lvl="1"/>
            <a:r>
              <a:rPr lang="en-US" sz="2400" dirty="0"/>
              <a:t>All use Rome criteria</a:t>
            </a:r>
          </a:p>
          <a:p>
            <a:pPr lvl="1"/>
            <a:r>
              <a:rPr lang="en-US" sz="2400" dirty="0"/>
              <a:t>Some include all pain-predominant syndromes</a:t>
            </a:r>
          </a:p>
          <a:p>
            <a:r>
              <a:rPr lang="en-US" sz="2400" dirty="0"/>
              <a:t>Heterogeneous outcomes</a:t>
            </a:r>
          </a:p>
          <a:p>
            <a:pPr lvl="1"/>
            <a:r>
              <a:rPr lang="en-US" sz="2400" dirty="0"/>
              <a:t>Largely subjective</a:t>
            </a:r>
          </a:p>
          <a:p>
            <a:r>
              <a:rPr lang="en-US" sz="2400" dirty="0"/>
              <a:t>Few comparisons of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361065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05FA4-3643-5C8D-3EEA-9D6EA56E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28D9-667B-7325-F482-D007D1F1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Pharmacotherapy Summary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D28582-BDAE-C6BF-BCC4-DF7B92B2C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467" y="942073"/>
            <a:ext cx="6641065" cy="4973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3B3A84-72C7-BC94-554F-DC42FECE9F7D}"/>
              </a:ext>
            </a:extLst>
          </p:cNvPr>
          <p:cNvSpPr txBox="1"/>
          <p:nvPr/>
        </p:nvSpPr>
        <p:spPr>
          <a:xfrm>
            <a:off x="6094466" y="2858946"/>
            <a:ext cx="160492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/>
              <a:t>cyproheptadine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458FB-7E6B-9AF9-6DD1-71EA56EC93DF}"/>
              </a:ext>
            </a:extLst>
          </p:cNvPr>
          <p:cNvSpPr txBox="1"/>
          <p:nvPr/>
        </p:nvSpPr>
        <p:spPr>
          <a:xfrm>
            <a:off x="1348784" y="1933391"/>
            <a:ext cx="157607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/>
              <a:t>Anti-spasmodic</a:t>
            </a:r>
            <a:endParaRPr lang="en-US" sz="1400" b="1" dirty="0">
              <a:ea typeface="Noto Sans"/>
              <a:cs typeface="Noto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C36C3-66D9-CA1B-BE17-2E6430079048}"/>
              </a:ext>
            </a:extLst>
          </p:cNvPr>
          <p:cNvSpPr txBox="1"/>
          <p:nvPr/>
        </p:nvSpPr>
        <p:spPr>
          <a:xfrm>
            <a:off x="9277636" y="1933390"/>
            <a:ext cx="151035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/>
              <a:t>Secretagogues</a:t>
            </a:r>
            <a:endParaRPr lang="en-US" sz="1400" b="1" dirty="0">
              <a:ea typeface="Noto Sans"/>
              <a:cs typeface="Noto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16C96-64ED-5233-F106-5F9C8D4949EA}"/>
              </a:ext>
            </a:extLst>
          </p:cNvPr>
          <p:cNvSpPr txBox="1"/>
          <p:nvPr/>
        </p:nvSpPr>
        <p:spPr>
          <a:xfrm>
            <a:off x="1284519" y="2489265"/>
            <a:ext cx="1620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Cramping, </a:t>
            </a:r>
          </a:p>
          <a:p>
            <a:r>
              <a:rPr lang="en-US" sz="1400" dirty="0"/>
              <a:t>Diarrhea, gastro-</a:t>
            </a:r>
          </a:p>
          <a:p>
            <a:r>
              <a:rPr lang="en-US" sz="1400" dirty="0"/>
              <a:t>Colic reflex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F07B8-217B-E60D-2020-50C1542C613D}"/>
              </a:ext>
            </a:extLst>
          </p:cNvPr>
          <p:cNvSpPr txBox="1"/>
          <p:nvPr/>
        </p:nvSpPr>
        <p:spPr>
          <a:xfrm>
            <a:off x="9370933" y="2618144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Constipation</a:t>
            </a:r>
          </a:p>
        </p:txBody>
      </p:sp>
    </p:spTree>
    <p:extLst>
      <p:ext uri="{BB962C8B-B14F-4D97-AF65-F5344CB8AC3E}">
        <p14:creationId xmlns:p14="http://schemas.microsoft.com/office/powerpoint/2010/main" val="363771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A568D-A282-D85D-C0FF-1CE3A1363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886" y="1742536"/>
            <a:ext cx="6802914" cy="3157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cs typeface="Calibri" panose="020F0502020204030204" pitchFamily="34" charset="0"/>
              </a:rPr>
              <a:t>“It is much more important to know what sort of a patient has a disease than what sort of a disease a patient has.”</a:t>
            </a:r>
            <a:endParaRPr lang="en-US" sz="4000" b="0" i="0" u="none" strike="noStrike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7109AE-E0FC-649D-7622-34D52976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Inspiration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A743B-A623-5025-2770-7D3752D1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AED342-869B-D3AA-8D04-9FB002828150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r="16667"/>
          <a:stretch/>
        </p:blipFill>
        <p:spPr bwMode="auto">
          <a:xfrm>
            <a:off x="554038" y="1266825"/>
            <a:ext cx="336334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32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DGBI Therapy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There are multiple safe non-pharmacologic, pharmacologic, and dietary interventions that can be considered to treat disorders of gut-brain interaction.</a:t>
            </a:r>
          </a:p>
          <a:p>
            <a:r>
              <a:rPr lang="en-US" sz="2600" dirty="0"/>
              <a:t>All have been studied in small scale and when applicable generally have relatively small effect compared to placebo.</a:t>
            </a:r>
          </a:p>
          <a:p>
            <a:r>
              <a:rPr lang="en-US" sz="2600" dirty="0"/>
              <a:t>Few to none have been studied on a large scale or reproduced.</a:t>
            </a:r>
          </a:p>
          <a:p>
            <a:r>
              <a:rPr lang="en-US" sz="2600" dirty="0"/>
              <a:t>And if you were paying attention to some of those graphs</a:t>
            </a:r>
            <a:r>
              <a:rPr lang="is-IS" sz="2600" dirty="0"/>
              <a:t>…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305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Placebo</a:t>
            </a:r>
          </a:p>
        </p:txBody>
      </p:sp>
      <p:pic>
        <p:nvPicPr>
          <p:cNvPr id="4" name="Picture 3" descr="placebo_FGI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3" y="967496"/>
            <a:ext cx="7013507" cy="3944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1665" y="5154591"/>
            <a:ext cx="5828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41% of patients improve with placebo!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2434" y="5679496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i="1" dirty="0">
                <a:solidFill>
                  <a:srgbClr val="000000"/>
                </a:solidFill>
              </a:rPr>
              <a:t>J Pediatr</a:t>
            </a:r>
            <a:r>
              <a:rPr lang="is-IS" dirty="0">
                <a:solidFill>
                  <a:srgbClr val="000000"/>
                </a:solidFill>
              </a:rPr>
              <a:t> 2017;182:155-163</a:t>
            </a:r>
            <a:endParaRPr lang="en-US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23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Placebo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3733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“</a:t>
            </a:r>
            <a:r>
              <a:rPr lang="is-IS" sz="2800" dirty="0"/>
              <a:t>Placebo studies also reveal the value of social interaction as a treatment for pain...researchers studied patients in pain from irritable bowel syndrome and found that 44 percent of those given sham acupuncture had adequate relief from their symptoms.</a:t>
            </a:r>
          </a:p>
          <a:p>
            <a:pPr marL="0" indent="0">
              <a:buNone/>
            </a:pPr>
            <a:r>
              <a:rPr lang="is-IS" sz="2800" dirty="0"/>
              <a:t>If the person who performed the acupuncture was extra supportive and empathetic, however, that figure jumped to 62 percent.”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119929" y="5532596"/>
            <a:ext cx="3046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Calibri"/>
                <a:cs typeface="Calibri"/>
              </a:rPr>
              <a:t>- NY Times, 1/9/2016</a:t>
            </a:r>
          </a:p>
        </p:txBody>
      </p:sp>
    </p:spTree>
    <p:extLst>
      <p:ext uri="{BB962C8B-B14F-4D97-AF65-F5344CB8AC3E}">
        <p14:creationId xmlns:p14="http://schemas.microsoft.com/office/powerpoint/2010/main" val="370185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CADB3-43F5-4A81-D8DE-786A0DC1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A30FE-8242-2906-2E89-ACC5545A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Steps!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A76C8-9750-C254-1286-7C425AFFF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96805"/>
            <a:ext cx="7541665" cy="4754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Follow-up with patients after they are referred or after you start (or after we recommend) a therapy, monitor response to therapy.</a:t>
            </a:r>
          </a:p>
          <a:p>
            <a:r>
              <a:rPr lang="en-US" sz="2400" dirty="0"/>
              <a:t>Help students and families navigate school avoidance and encourage them to attend school.</a:t>
            </a:r>
          </a:p>
          <a:p>
            <a:r>
              <a:rPr lang="en-US" sz="2400" dirty="0"/>
              <a:t>Become familiar with and utilize resources:</a:t>
            </a:r>
          </a:p>
          <a:p>
            <a:pPr lvl="1"/>
            <a:r>
              <a:rPr lang="en-US" sz="2400" dirty="0"/>
              <a:t>Non-pharmacologic therapists in your offices/communities</a:t>
            </a:r>
          </a:p>
          <a:p>
            <a:pPr lvl="1"/>
            <a:r>
              <a:rPr lang="en-US" sz="2400" dirty="0"/>
              <a:t>Neuromodulating medications</a:t>
            </a:r>
            <a:endParaRPr lang="en-US" sz="2400" dirty="0">
              <a:ea typeface="Noto Sans"/>
              <a:cs typeface="Noto Sans"/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F6562-65E5-3CDF-BEAE-584FCCE51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864" y="1630479"/>
            <a:ext cx="3687214" cy="36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7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Though our understanding of their physiology is incomplete, Disorders of Gut-Brain Interaction should be diagnosed in a positive fashion.</a:t>
            </a:r>
          </a:p>
          <a:p>
            <a:pPr lvl="1"/>
            <a:r>
              <a:rPr lang="en-US" sz="2200" dirty="0"/>
              <a:t>Objective evaluation should target tolerance of the uncertainty inherent in a DGBI diagnosis.</a:t>
            </a:r>
          </a:p>
          <a:p>
            <a:r>
              <a:rPr lang="en-US" sz="2200" dirty="0"/>
              <a:t>There is evidence to suggest that there are differences in neurological signaling (brain-gut interaction) between people with and without FGIDs.</a:t>
            </a:r>
          </a:p>
          <a:p>
            <a:r>
              <a:rPr lang="en-US" sz="2200" dirty="0"/>
              <a:t>There are many safe non-pharmacologic, pharmacologic, and dietary therapies that can be considered for treatment of FGIDs.</a:t>
            </a:r>
          </a:p>
          <a:p>
            <a:pPr lvl="1"/>
            <a:r>
              <a:rPr lang="en-US" sz="2200" dirty="0"/>
              <a:t>Ultimately our time, validation, and empathy may be just as important as any of them.</a:t>
            </a:r>
            <a:endParaRPr lang="en-US" sz="2200" dirty="0">
              <a:ea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2805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152" y="1414751"/>
            <a:ext cx="8954876" cy="6040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“Thank you all from the burning pit of my nauseous stomach”</a:t>
            </a:r>
            <a:endParaRPr lang="en-US" sz="2400" b="1" dirty="0">
              <a:ea typeface="Noto Sans"/>
              <a:cs typeface="Noto Sans"/>
            </a:endParaRPr>
          </a:p>
        </p:txBody>
      </p:sp>
      <p:pic>
        <p:nvPicPr>
          <p:cNvPr id="4" name="Picture 3" descr="coba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66" y="2198784"/>
            <a:ext cx="5983617" cy="33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CED193-C591-6079-5499-B9E4D7B2B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25" y="1098991"/>
            <a:ext cx="6821275" cy="4004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Noto Sans"/>
                <a:cs typeface="Noto Sans"/>
              </a:rPr>
              <a:t>Approximately 25% of children meet Rome IV criteria for a disorder of gut-brain interaction.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Noto Sans"/>
                <a:cs typeface="Noto Sans"/>
              </a:rPr>
              <a:t>Infant Regurgitation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Noto Sans"/>
                <a:cs typeface="Noto Sans"/>
              </a:rPr>
              <a:t>Functional Constipation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Noto Sans"/>
                <a:cs typeface="Noto Sans"/>
              </a:rPr>
              <a:t>… others</a:t>
            </a:r>
          </a:p>
          <a:p>
            <a:r>
              <a:rPr lang="en-US" sz="2000" dirty="0">
                <a:ea typeface="Noto Sans"/>
                <a:cs typeface="Noto Sans"/>
              </a:rPr>
              <a:t>Diminished QoL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Noto Sans"/>
                <a:cs typeface="Noto Sans"/>
              </a:rPr>
              <a:t>(children AND families)</a:t>
            </a:r>
          </a:p>
          <a:p>
            <a:r>
              <a:rPr lang="en-US" sz="2000" dirty="0">
                <a:ea typeface="Noto Sans"/>
                <a:cs typeface="Noto Sans"/>
              </a:rPr>
              <a:t>Family history is predictive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4A7FB7-77E3-DDC3-8115-9CB23A17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8991"/>
            <a:ext cx="3557016" cy="822960"/>
          </a:xfrm>
        </p:spPr>
        <p:txBody>
          <a:bodyPr/>
          <a:lstStyle/>
          <a:p>
            <a:r>
              <a:rPr lang="en-US" dirty="0">
                <a:ea typeface="Noto Sans"/>
                <a:cs typeface="Noto Sans"/>
              </a:rPr>
              <a:t>Epidemiology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FF9A4-173E-9065-8815-4D8FDBEB4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371F9-89B8-376D-BA9D-C8954EE40257}"/>
              </a:ext>
            </a:extLst>
          </p:cNvPr>
          <p:cNvSpPr txBox="1"/>
          <p:nvPr/>
        </p:nvSpPr>
        <p:spPr>
          <a:xfrm>
            <a:off x="8995946" y="6017797"/>
            <a:ext cx="27558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/>
              <a:t>J </a:t>
            </a:r>
            <a:r>
              <a:rPr lang="en-US" sz="1600" i="1" dirty="0" err="1"/>
              <a:t>Pediatr</a:t>
            </a:r>
            <a:r>
              <a:rPr lang="en-US" sz="1600" dirty="0"/>
              <a:t> 2018 195: 134-139</a:t>
            </a:r>
          </a:p>
        </p:txBody>
      </p:sp>
    </p:spTree>
    <p:extLst>
      <p:ext uri="{BB962C8B-B14F-4D97-AF65-F5344CB8AC3E}">
        <p14:creationId xmlns:p14="http://schemas.microsoft.com/office/powerpoint/2010/main" val="212726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E7280-7815-B9C6-9B71-42BC8A98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1907"/>
            <a:ext cx="3778469" cy="5603886"/>
          </a:xfrm>
        </p:spPr>
        <p:txBody>
          <a:bodyPr/>
          <a:lstStyle/>
          <a:p>
            <a:r>
              <a:rPr lang="en-US" dirty="0"/>
              <a:t>Overlap of behavioral health disorders and disorders of gut-brain interaction (DGBI).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22EE7-3CAD-FBB7-E273-A5C30F9B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Figure 3.">
            <a:extLst>
              <a:ext uri="{FF2B5EF4-FFF2-40B4-BE49-F238E27FC236}">
                <a16:creationId xmlns:a16="http://schemas.microsoft.com/office/drawing/2014/main" id="{05314181-815A-C644-30E9-7CA1DFAEC4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43" y="208462"/>
            <a:ext cx="6643555" cy="57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E84829-DD5F-5CB8-1A87-1BC2852460A6}"/>
              </a:ext>
            </a:extLst>
          </p:cNvPr>
          <p:cNvSpPr txBox="1"/>
          <p:nvPr/>
        </p:nvSpPr>
        <p:spPr>
          <a:xfrm>
            <a:off x="7813532" y="6017796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Gastroenterology</a:t>
            </a:r>
            <a:r>
              <a:rPr lang="en-US" sz="1600" dirty="0"/>
              <a:t> 2022 163(4): 995-1023</a:t>
            </a:r>
          </a:p>
        </p:txBody>
      </p:sp>
    </p:spTree>
    <p:extLst>
      <p:ext uri="{BB962C8B-B14F-4D97-AF65-F5344CB8AC3E}">
        <p14:creationId xmlns:p14="http://schemas.microsoft.com/office/powerpoint/2010/main" val="128921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1D2CA7-113A-CD88-3AFB-65E4799F8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363" y="1146853"/>
            <a:ext cx="6802437" cy="38634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354B5A-674F-0E8D-DB21-1FED9EC5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4" y="915377"/>
            <a:ext cx="3705225" cy="4335617"/>
          </a:xfrm>
        </p:spPr>
        <p:txBody>
          <a:bodyPr/>
          <a:lstStyle/>
          <a:p>
            <a:r>
              <a:rPr lang="en-US" dirty="0"/>
              <a:t>Overlap of behavioral health disorders and disorders of gut-brain interaction (DGBI).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12E8C-1DDA-F3C4-3BD9-588D8D6D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6613E-CCC3-4A4B-DD30-609EB8B6C6DC}"/>
              </a:ext>
            </a:extLst>
          </p:cNvPr>
          <p:cNvSpPr txBox="1"/>
          <p:nvPr/>
        </p:nvSpPr>
        <p:spPr>
          <a:xfrm>
            <a:off x="9171278" y="6017796"/>
            <a:ext cx="2563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JPGN</a:t>
            </a:r>
            <a:r>
              <a:rPr lang="en-US" sz="1600" dirty="0"/>
              <a:t> 2025 80(1): 100-107</a:t>
            </a:r>
          </a:p>
        </p:txBody>
      </p:sp>
    </p:spTree>
    <p:extLst>
      <p:ext uri="{BB962C8B-B14F-4D97-AF65-F5344CB8AC3E}">
        <p14:creationId xmlns:p14="http://schemas.microsoft.com/office/powerpoint/2010/main" val="422181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B0DF90-2553-5A75-E6B1-15AB186F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66A593-9143-4AFD-6D13-7B20BEAB1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Noto Sans"/>
                <a:cs typeface="Noto Sans"/>
              </a:rPr>
              <a:t>DGBI are common in children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ea typeface="Noto Sans"/>
                <a:cs typeface="Noto Sans"/>
              </a:rPr>
              <a:t>Not enough gastroenterologists (or maybe even medical providers?) to diagnose and manage all</a:t>
            </a:r>
          </a:p>
          <a:p>
            <a:r>
              <a:rPr lang="en-US" sz="2400" dirty="0">
                <a:ea typeface="Noto Sans"/>
                <a:cs typeface="Noto Sans"/>
              </a:rPr>
              <a:t>Behavioral Health Diagnoses and ACEs are associated with DGBI diagnoses</a:t>
            </a:r>
          </a:p>
          <a:p>
            <a:r>
              <a:rPr lang="en-US" sz="2400" dirty="0">
                <a:ea typeface="Noto Sans"/>
                <a:cs typeface="Noto Sans"/>
              </a:rPr>
              <a:t>Any clinical interaction is an opportunity to recognizing, diagnose, educate about,  and manage DGBI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ACABC-1F8B-7C23-5D2E-D55084EA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736C-2116-E547-89C7-B989CAA495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51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brand Colors">
      <a:dk1>
        <a:srgbClr val="333333"/>
      </a:dk1>
      <a:lt1>
        <a:srgbClr val="F9F5E1"/>
      </a:lt1>
      <a:dk2>
        <a:srgbClr val="006375"/>
      </a:dk2>
      <a:lt2>
        <a:srgbClr val="FFFFFF"/>
      </a:lt2>
      <a:accent1>
        <a:srgbClr val="CB3340"/>
      </a:accent1>
      <a:accent2>
        <a:srgbClr val="006375"/>
      </a:accent2>
      <a:accent3>
        <a:srgbClr val="EE9C38"/>
      </a:accent3>
      <a:accent4>
        <a:srgbClr val="32A79D"/>
      </a:accent4>
      <a:accent5>
        <a:srgbClr val="9F4E85"/>
      </a:accent5>
      <a:accent6>
        <a:srgbClr val="A69D9C"/>
      </a:accent6>
      <a:hlink>
        <a:srgbClr val="54609C"/>
      </a:hlink>
      <a:folHlink>
        <a:srgbClr val="54609C"/>
      </a:folHlink>
    </a:clrScheme>
    <a:fontScheme name="Noto Sans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79502-24-MHS-MHBBC-Rebrand-PPT" id="{6886C667-D11E-B443-A9C3-07A80C2E11C5}" vid="{9C46CA77-481E-F340-8692-60501507D6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39e86e3-c6cb-4009-9315-13e2c40ba069}" enabled="1" method="Standard" siteId="{acbd2f92-746c-49e2-8f2b-a3cd9620885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1351</TotalTime>
  <Words>1974</Words>
  <Application>Microsoft Office PowerPoint</Application>
  <PresentationFormat>Widescreen</PresentationFormat>
  <Paragraphs>276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Arial Black</vt:lpstr>
      <vt:lpstr>Calibri</vt:lpstr>
      <vt:lpstr>Courier New</vt:lpstr>
      <vt:lpstr>Noto Sans</vt:lpstr>
      <vt:lpstr>System Font Regular</vt:lpstr>
      <vt:lpstr>Office Theme</vt:lpstr>
      <vt:lpstr>Navigating the Brain-Gut Axis</vt:lpstr>
      <vt:lpstr>Disclosures</vt:lpstr>
      <vt:lpstr>Objectives</vt:lpstr>
      <vt:lpstr>Definition</vt:lpstr>
      <vt:lpstr>Inspiration</vt:lpstr>
      <vt:lpstr>Epidemiology</vt:lpstr>
      <vt:lpstr>Overlap of behavioral health disorders and disorders of gut-brain interaction (DGBI).</vt:lpstr>
      <vt:lpstr>Overlap of behavioral health disorders and disorders of gut-brain interaction (DGBI).</vt:lpstr>
      <vt:lpstr>Early Conclusions</vt:lpstr>
      <vt:lpstr>Pathophysiology</vt:lpstr>
      <vt:lpstr>Pathophysiology: PAG mediates Chronic Pain</vt:lpstr>
      <vt:lpstr>Pathophysiology: PAG/BNST relationship</vt:lpstr>
      <vt:lpstr>Pathophysiology: BNST/Gut Relationship</vt:lpstr>
      <vt:lpstr>PAG/BNST/Gut Vicious Cycle</vt:lpstr>
      <vt:lpstr>New Directions: Microbiota-Gut-Brain Axis</vt:lpstr>
      <vt:lpstr>New Directions: Microbiota-Gut-Brain Axis</vt:lpstr>
      <vt:lpstr>Clinical Context: Anxiety</vt:lpstr>
      <vt:lpstr>Clinical Context: Microbiome</vt:lpstr>
      <vt:lpstr>Neuroanatomy Pathophysiology Summary</vt:lpstr>
      <vt:lpstr>Pathophysiology Summary</vt:lpstr>
      <vt:lpstr>Pathophysiology Summary</vt:lpstr>
      <vt:lpstr>Inspiration</vt:lpstr>
      <vt:lpstr>Diagnosis Of DGBI</vt:lpstr>
      <vt:lpstr>Rome Criteria</vt:lpstr>
      <vt:lpstr>Rome Criteria</vt:lpstr>
      <vt:lpstr>Take a History</vt:lpstr>
      <vt:lpstr>Evaluate/Exclude</vt:lpstr>
      <vt:lpstr>Empathize, Educate</vt:lpstr>
      <vt:lpstr>Then Diagnose in a Positive Fashion</vt:lpstr>
      <vt:lpstr>Action Steps!</vt:lpstr>
      <vt:lpstr>Inspiration</vt:lpstr>
      <vt:lpstr>Lifestyle measures</vt:lpstr>
      <vt:lpstr>Non-Pharmacologic Therapy  (Brain-Gut Behavioral Therapies)</vt:lpstr>
      <vt:lpstr>Meditation</vt:lpstr>
      <vt:lpstr>Hypnotherapy</vt:lpstr>
      <vt:lpstr>Cognitive Behavioral Therapy</vt:lpstr>
      <vt:lpstr>Non-Pharmacologic Therapy Summary </vt:lpstr>
      <vt:lpstr>Pharmacologic Therapy</vt:lpstr>
      <vt:lpstr>Cyproheptadine</vt:lpstr>
      <vt:lpstr>Antidepressants</vt:lpstr>
      <vt:lpstr>Amitriptyline</vt:lpstr>
      <vt:lpstr>Citalopram</vt:lpstr>
      <vt:lpstr>Gabapentin</vt:lpstr>
      <vt:lpstr>Peppermint Oil</vt:lpstr>
      <vt:lpstr>Dietary Interventions</vt:lpstr>
      <vt:lpstr>Low FODMAP Diet</vt:lpstr>
      <vt:lpstr>Probiotics</vt:lpstr>
      <vt:lpstr>Weaknesses of the Literature</vt:lpstr>
      <vt:lpstr>Pharmacotherapy Summary</vt:lpstr>
      <vt:lpstr>DGBI Therapy Summary</vt:lpstr>
      <vt:lpstr>Placebo</vt:lpstr>
      <vt:lpstr>Placebo</vt:lpstr>
      <vt:lpstr>Action Steps!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Colombo</dc:creator>
  <cp:lastModifiedBy>Sherri Billings</cp:lastModifiedBy>
  <cp:revision>198</cp:revision>
  <dcterms:created xsi:type="dcterms:W3CDTF">2024-05-31T14:23:15Z</dcterms:created>
  <dcterms:modified xsi:type="dcterms:W3CDTF">2025-10-23T11:09:29Z</dcterms:modified>
</cp:coreProperties>
</file>