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20"/>
  </p:notesMasterIdLst>
  <p:sldIdLst>
    <p:sldId id="263" r:id="rId6"/>
    <p:sldId id="331" r:id="rId7"/>
    <p:sldId id="262" r:id="rId8"/>
    <p:sldId id="261" r:id="rId9"/>
    <p:sldId id="333" r:id="rId10"/>
    <p:sldId id="338" r:id="rId11"/>
    <p:sldId id="269" r:id="rId12"/>
    <p:sldId id="339" r:id="rId13"/>
    <p:sldId id="266" r:id="rId14"/>
    <p:sldId id="270" r:id="rId15"/>
    <p:sldId id="340" r:id="rId16"/>
    <p:sldId id="341" r:id="rId17"/>
    <p:sldId id="264" r:id="rId18"/>
    <p:sldId id="330"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A317E5-84E8-4300-A339-496D41BBB50A}" v="5" dt="2024-11-19T21:31:43.8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748"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erri Billings" userId="e46dfcb6-1d24-4b43-896a-5e0467f002d7" providerId="ADAL" clId="{7B62A5C3-AA7B-4C7B-AB8F-0C23090BFD0E}"/>
    <pc:docChg chg="undo custSel modSld">
      <pc:chgData name="Sherri Billings" userId="e46dfcb6-1d24-4b43-896a-5e0467f002d7" providerId="ADAL" clId="{7B62A5C3-AA7B-4C7B-AB8F-0C23090BFD0E}" dt="2024-06-18T18:47:46.189" v="11"/>
      <pc:docMkLst>
        <pc:docMk/>
      </pc:docMkLst>
      <pc:sldChg chg="modSp mod">
        <pc:chgData name="Sherri Billings" userId="e46dfcb6-1d24-4b43-896a-5e0467f002d7" providerId="ADAL" clId="{7B62A5C3-AA7B-4C7B-AB8F-0C23090BFD0E}" dt="2024-06-18T18:47:46.189" v="11"/>
        <pc:sldMkLst>
          <pc:docMk/>
          <pc:sldMk cId="3643542844" sldId="263"/>
        </pc:sldMkLst>
        <pc:spChg chg="mod">
          <ac:chgData name="Sherri Billings" userId="e46dfcb6-1d24-4b43-896a-5e0467f002d7" providerId="ADAL" clId="{7B62A5C3-AA7B-4C7B-AB8F-0C23090BFD0E}" dt="2024-06-18T18:47:46.189" v="11"/>
          <ac:spMkLst>
            <pc:docMk/>
            <pc:sldMk cId="3643542844" sldId="263"/>
            <ac:spMk id="2" creationId="{00000000-0000-0000-0000-000000000000}"/>
          </ac:spMkLst>
        </pc:spChg>
      </pc:sldChg>
    </pc:docChg>
  </pc:docChgLst>
  <pc:docChgLst>
    <pc:chgData name="Sherri Billings" userId="e46dfcb6-1d24-4b43-896a-5e0467f002d7" providerId="ADAL" clId="{7D2FAF83-641D-4FB6-A259-156BCDE94ED6}"/>
    <pc:docChg chg="undo custSel addSld modSld">
      <pc:chgData name="Sherri Billings" userId="e46dfcb6-1d24-4b43-896a-5e0467f002d7" providerId="ADAL" clId="{7D2FAF83-641D-4FB6-A259-156BCDE94ED6}" dt="2024-10-23T16:18:02.961" v="254" actId="6549"/>
      <pc:docMkLst>
        <pc:docMk/>
      </pc:docMkLst>
      <pc:sldChg chg="modSp mod">
        <pc:chgData name="Sherri Billings" userId="e46dfcb6-1d24-4b43-896a-5e0467f002d7" providerId="ADAL" clId="{7D2FAF83-641D-4FB6-A259-156BCDE94ED6}" dt="2024-10-23T16:18:02.961" v="254" actId="6549"/>
        <pc:sldMkLst>
          <pc:docMk/>
          <pc:sldMk cId="3643542844" sldId="263"/>
        </pc:sldMkLst>
        <pc:spChg chg="mod">
          <ac:chgData name="Sherri Billings" userId="e46dfcb6-1d24-4b43-896a-5e0467f002d7" providerId="ADAL" clId="{7D2FAF83-641D-4FB6-A259-156BCDE94ED6}" dt="2024-10-23T16:18:02.961" v="254" actId="6549"/>
          <ac:spMkLst>
            <pc:docMk/>
            <pc:sldMk cId="3643542844" sldId="263"/>
            <ac:spMk id="2" creationId="{00000000-0000-0000-0000-000000000000}"/>
          </ac:spMkLst>
        </pc:spChg>
      </pc:sldChg>
      <pc:sldChg chg="modSp add mod">
        <pc:chgData name="Sherri Billings" userId="e46dfcb6-1d24-4b43-896a-5e0467f002d7" providerId="ADAL" clId="{7D2FAF83-641D-4FB6-A259-156BCDE94ED6}" dt="2024-10-22T15:13:52.685" v="103" actId="1076"/>
        <pc:sldMkLst>
          <pc:docMk/>
          <pc:sldMk cId="1876065430" sldId="264"/>
        </pc:sldMkLst>
        <pc:spChg chg="mod">
          <ac:chgData name="Sherri Billings" userId="e46dfcb6-1d24-4b43-896a-5e0467f002d7" providerId="ADAL" clId="{7D2FAF83-641D-4FB6-A259-156BCDE94ED6}" dt="2024-10-22T15:13:52.685" v="103" actId="1076"/>
          <ac:spMkLst>
            <pc:docMk/>
            <pc:sldMk cId="1876065430" sldId="264"/>
            <ac:spMk id="2" creationId="{00000000-0000-0000-0000-000000000000}"/>
          </ac:spMkLst>
        </pc:spChg>
      </pc:sldChg>
      <pc:sldChg chg="addSp modSp add mod">
        <pc:chgData name="Sherri Billings" userId="e46dfcb6-1d24-4b43-896a-5e0467f002d7" providerId="ADAL" clId="{7D2FAF83-641D-4FB6-A259-156BCDE94ED6}" dt="2024-10-22T15:21:13.876" v="252" actId="1076"/>
        <pc:sldMkLst>
          <pc:docMk/>
          <pc:sldMk cId="100845056" sldId="330"/>
        </pc:sldMkLst>
        <pc:spChg chg="mod">
          <ac:chgData name="Sherri Billings" userId="e46dfcb6-1d24-4b43-896a-5e0467f002d7" providerId="ADAL" clId="{7D2FAF83-641D-4FB6-A259-156BCDE94ED6}" dt="2024-10-22T15:20:59.425" v="248" actId="1076"/>
          <ac:spMkLst>
            <pc:docMk/>
            <pc:sldMk cId="100845056" sldId="330"/>
            <ac:spMk id="14" creationId="{AB3434C2-DFE9-0481-AF2E-549DA8D92A9A}"/>
          </ac:spMkLst>
        </pc:spChg>
        <pc:graphicFrameChg chg="add mod modGraphic">
          <ac:chgData name="Sherri Billings" userId="e46dfcb6-1d24-4b43-896a-5e0467f002d7" providerId="ADAL" clId="{7D2FAF83-641D-4FB6-A259-156BCDE94ED6}" dt="2024-10-22T15:21:13.876" v="252" actId="1076"/>
          <ac:graphicFrameMkLst>
            <pc:docMk/>
            <pc:sldMk cId="100845056" sldId="330"/>
            <ac:graphicFrameMk id="3" creationId="{6CA3263E-4607-8AAC-CCB4-E72D781B1A7E}"/>
          </ac:graphicFrameMkLst>
        </pc:graphicFrameChg>
      </pc:sldChg>
    </pc:docChg>
  </pc:docChgLst>
  <pc:docChgLst>
    <pc:chgData name="Sherri Billings" userId="e46dfcb6-1d24-4b43-896a-5e0467f002d7" providerId="ADAL" clId="{53EE8E87-A725-4059-87B8-31F5D820A290}"/>
    <pc:docChg chg="undo custSel modSld">
      <pc:chgData name="Sherri Billings" userId="e46dfcb6-1d24-4b43-896a-5e0467f002d7" providerId="ADAL" clId="{53EE8E87-A725-4059-87B8-31F5D820A290}" dt="2024-09-10T14:04:36.723" v="23" actId="1076"/>
      <pc:docMkLst>
        <pc:docMk/>
      </pc:docMkLst>
      <pc:sldChg chg="modSp mod">
        <pc:chgData name="Sherri Billings" userId="e46dfcb6-1d24-4b43-896a-5e0467f002d7" providerId="ADAL" clId="{53EE8E87-A725-4059-87B8-31F5D820A290}" dt="2024-09-10T14:04:36.723" v="23" actId="1076"/>
        <pc:sldMkLst>
          <pc:docMk/>
          <pc:sldMk cId="3643542844" sldId="263"/>
        </pc:sldMkLst>
        <pc:spChg chg="mod">
          <ac:chgData name="Sherri Billings" userId="e46dfcb6-1d24-4b43-896a-5e0467f002d7" providerId="ADAL" clId="{53EE8E87-A725-4059-87B8-31F5D820A290}" dt="2024-09-10T14:04:36.723" v="23" actId="1076"/>
          <ac:spMkLst>
            <pc:docMk/>
            <pc:sldMk cId="3643542844" sldId="263"/>
            <ac:spMk id="2" creationId="{00000000-0000-0000-0000-000000000000}"/>
          </ac:spMkLst>
        </pc:spChg>
        <pc:spChg chg="mod">
          <ac:chgData name="Sherri Billings" userId="e46dfcb6-1d24-4b43-896a-5e0467f002d7" providerId="ADAL" clId="{53EE8E87-A725-4059-87B8-31F5D820A290}" dt="2024-09-10T14:02:56.582" v="4" actId="20577"/>
          <ac:spMkLst>
            <pc:docMk/>
            <pc:sldMk cId="3643542844" sldId="263"/>
            <ac:spMk id="6" creationId="{00000000-0000-0000-0000-000000000000}"/>
          </ac:spMkLst>
        </pc:spChg>
      </pc:sldChg>
    </pc:docChg>
  </pc:docChgLst>
  <pc:docChgLst>
    <pc:chgData name="Sherri Billings" userId="e46dfcb6-1d24-4b43-896a-5e0467f002d7" providerId="ADAL" clId="{A8D1ED5B-FCFF-4760-90B2-B985B25A4BD6}"/>
    <pc:docChg chg="undo custSel modSld">
      <pc:chgData name="Sherri Billings" userId="e46dfcb6-1d24-4b43-896a-5e0467f002d7" providerId="ADAL" clId="{A8D1ED5B-FCFF-4760-90B2-B985B25A4BD6}" dt="2024-04-23T16:45:41.975" v="12" actId="20577"/>
      <pc:docMkLst>
        <pc:docMk/>
      </pc:docMkLst>
      <pc:sldChg chg="modSp mod">
        <pc:chgData name="Sherri Billings" userId="e46dfcb6-1d24-4b43-896a-5e0467f002d7" providerId="ADAL" clId="{A8D1ED5B-FCFF-4760-90B2-B985B25A4BD6}" dt="2024-04-23T16:45:41.975" v="12" actId="20577"/>
        <pc:sldMkLst>
          <pc:docMk/>
          <pc:sldMk cId="3643542844" sldId="263"/>
        </pc:sldMkLst>
        <pc:spChg chg="mod">
          <ac:chgData name="Sherri Billings" userId="e46dfcb6-1d24-4b43-896a-5e0467f002d7" providerId="ADAL" clId="{A8D1ED5B-FCFF-4760-90B2-B985B25A4BD6}" dt="2024-04-23T16:45:41.975" v="12" actId="20577"/>
          <ac:spMkLst>
            <pc:docMk/>
            <pc:sldMk cId="3643542844" sldId="263"/>
            <ac:spMk id="2" creationId="{00000000-0000-0000-0000-000000000000}"/>
          </ac:spMkLst>
        </pc:spChg>
        <pc:picChg chg="mod">
          <ac:chgData name="Sherri Billings" userId="e46dfcb6-1d24-4b43-896a-5e0467f002d7" providerId="ADAL" clId="{A8D1ED5B-FCFF-4760-90B2-B985B25A4BD6}" dt="2024-04-23T16:44:47.750" v="6" actId="1076"/>
          <ac:picMkLst>
            <pc:docMk/>
            <pc:sldMk cId="3643542844" sldId="263"/>
            <ac:picMk id="4" creationId="{00000000-0000-0000-0000-000000000000}"/>
          </ac:picMkLst>
        </pc:picChg>
      </pc:sldChg>
    </pc:docChg>
  </pc:docChgLst>
  <pc:docChgLst>
    <pc:chgData name="Sherri Billings" userId="e46dfcb6-1d24-4b43-896a-5e0467f002d7" providerId="ADAL" clId="{CAA317E5-84E8-4300-A339-496D41BBB50A}"/>
    <pc:docChg chg="undo custSel addSld modSld">
      <pc:chgData name="Sherri Billings" userId="e46dfcb6-1d24-4b43-896a-5e0467f002d7" providerId="ADAL" clId="{CAA317E5-84E8-4300-A339-496D41BBB50A}" dt="2024-11-19T21:33:50.394" v="570" actId="1076"/>
      <pc:docMkLst>
        <pc:docMk/>
      </pc:docMkLst>
      <pc:sldChg chg="modSp mod">
        <pc:chgData name="Sherri Billings" userId="e46dfcb6-1d24-4b43-896a-5e0467f002d7" providerId="ADAL" clId="{CAA317E5-84E8-4300-A339-496D41BBB50A}" dt="2024-11-15T15:05:57.732" v="552" actId="1076"/>
        <pc:sldMkLst>
          <pc:docMk/>
          <pc:sldMk cId="3643542844" sldId="263"/>
        </pc:sldMkLst>
        <pc:spChg chg="mod">
          <ac:chgData name="Sherri Billings" userId="e46dfcb6-1d24-4b43-896a-5e0467f002d7" providerId="ADAL" clId="{CAA317E5-84E8-4300-A339-496D41BBB50A}" dt="2024-11-15T13:21:19.978" v="100" actId="1076"/>
          <ac:spMkLst>
            <pc:docMk/>
            <pc:sldMk cId="3643542844" sldId="263"/>
            <ac:spMk id="2" creationId="{00000000-0000-0000-0000-000000000000}"/>
          </ac:spMkLst>
        </pc:spChg>
        <pc:picChg chg="mod">
          <ac:chgData name="Sherri Billings" userId="e46dfcb6-1d24-4b43-896a-5e0467f002d7" providerId="ADAL" clId="{CAA317E5-84E8-4300-A339-496D41BBB50A}" dt="2024-11-15T15:05:57.732" v="552" actId="1076"/>
          <ac:picMkLst>
            <pc:docMk/>
            <pc:sldMk cId="3643542844" sldId="263"/>
            <ac:picMk id="4" creationId="{00000000-0000-0000-0000-000000000000}"/>
          </ac:picMkLst>
        </pc:picChg>
      </pc:sldChg>
      <pc:sldChg chg="modSp mod">
        <pc:chgData name="Sherri Billings" userId="e46dfcb6-1d24-4b43-896a-5e0467f002d7" providerId="ADAL" clId="{CAA317E5-84E8-4300-A339-496D41BBB50A}" dt="2024-11-15T18:47:43.943" v="569" actId="20577"/>
        <pc:sldMkLst>
          <pc:docMk/>
          <pc:sldMk cId="1876065430" sldId="264"/>
        </pc:sldMkLst>
        <pc:spChg chg="mod">
          <ac:chgData name="Sherri Billings" userId="e46dfcb6-1d24-4b43-896a-5e0467f002d7" providerId="ADAL" clId="{CAA317E5-84E8-4300-A339-496D41BBB50A}" dt="2024-11-15T18:47:43.943" v="569" actId="20577"/>
          <ac:spMkLst>
            <pc:docMk/>
            <pc:sldMk cId="1876065430" sldId="264"/>
            <ac:spMk id="2" creationId="{00000000-0000-0000-0000-000000000000}"/>
          </ac:spMkLst>
        </pc:spChg>
      </pc:sldChg>
      <pc:sldChg chg="addSp delSp modSp mod">
        <pc:chgData name="Sherri Billings" userId="e46dfcb6-1d24-4b43-896a-5e0467f002d7" providerId="ADAL" clId="{CAA317E5-84E8-4300-A339-496D41BBB50A}" dt="2024-11-15T14:04:19.682" v="343"/>
        <pc:sldMkLst>
          <pc:docMk/>
          <pc:sldMk cId="100845056" sldId="330"/>
        </pc:sldMkLst>
        <pc:spChg chg="add mod">
          <ac:chgData name="Sherri Billings" userId="e46dfcb6-1d24-4b43-896a-5e0467f002d7" providerId="ADAL" clId="{CAA317E5-84E8-4300-A339-496D41BBB50A}" dt="2024-11-15T14:04:19.682" v="343"/>
          <ac:spMkLst>
            <pc:docMk/>
            <pc:sldMk cId="100845056" sldId="330"/>
            <ac:spMk id="5" creationId="{1295016E-9CAB-55CA-DCDA-AA72C8FF24F0}"/>
          </ac:spMkLst>
        </pc:spChg>
        <pc:spChg chg="mod">
          <ac:chgData name="Sherri Billings" userId="e46dfcb6-1d24-4b43-896a-5e0467f002d7" providerId="ADAL" clId="{CAA317E5-84E8-4300-A339-496D41BBB50A}" dt="2024-11-14T21:07:02.082" v="62" actId="20577"/>
          <ac:spMkLst>
            <pc:docMk/>
            <pc:sldMk cId="100845056" sldId="330"/>
            <ac:spMk id="14" creationId="{AB3434C2-DFE9-0481-AF2E-549DA8D92A9A}"/>
          </ac:spMkLst>
        </pc:spChg>
        <pc:graphicFrameChg chg="del mod modGraphic">
          <ac:chgData name="Sherri Billings" userId="e46dfcb6-1d24-4b43-896a-5e0467f002d7" providerId="ADAL" clId="{CAA317E5-84E8-4300-A339-496D41BBB50A}" dt="2024-11-14T21:07:40.243" v="95" actId="478"/>
          <ac:graphicFrameMkLst>
            <pc:docMk/>
            <pc:sldMk cId="100845056" sldId="330"/>
            <ac:graphicFrameMk id="3" creationId="{6CA3263E-4607-8AAC-CCB4-E72D781B1A7E}"/>
          </ac:graphicFrameMkLst>
        </pc:graphicFrameChg>
      </pc:sldChg>
      <pc:sldChg chg="addSp delSp modSp add mod">
        <pc:chgData name="Sherri Billings" userId="e46dfcb6-1d24-4b43-896a-5e0467f002d7" providerId="ADAL" clId="{CAA317E5-84E8-4300-A339-496D41BBB50A}" dt="2024-11-19T21:33:50.394" v="570" actId="1076"/>
        <pc:sldMkLst>
          <pc:docMk/>
          <pc:sldMk cId="446795695" sldId="331"/>
        </pc:sldMkLst>
        <pc:spChg chg="mod">
          <ac:chgData name="Sherri Billings" userId="e46dfcb6-1d24-4b43-896a-5e0467f002d7" providerId="ADAL" clId="{CAA317E5-84E8-4300-A339-496D41BBB50A}" dt="2024-11-15T15:06:44.200" v="567" actId="1076"/>
          <ac:spMkLst>
            <pc:docMk/>
            <pc:sldMk cId="446795695" sldId="331"/>
            <ac:spMk id="2" creationId="{C212BD14-2812-3E65-107F-C55FC751638C}"/>
          </ac:spMkLst>
        </pc:spChg>
        <pc:spChg chg="mod">
          <ac:chgData name="Sherri Billings" userId="e46dfcb6-1d24-4b43-896a-5e0467f002d7" providerId="ADAL" clId="{CAA317E5-84E8-4300-A339-496D41BBB50A}" dt="2024-11-15T15:06:39.656" v="566" actId="1076"/>
          <ac:spMkLst>
            <pc:docMk/>
            <pc:sldMk cId="446795695" sldId="331"/>
            <ac:spMk id="3" creationId="{23F7B0FC-2099-BAD9-DB62-BC52BFFAEA75}"/>
          </ac:spMkLst>
        </pc:spChg>
        <pc:spChg chg="del">
          <ac:chgData name="Sherri Billings" userId="e46dfcb6-1d24-4b43-896a-5e0467f002d7" providerId="ADAL" clId="{CAA317E5-84E8-4300-A339-496D41BBB50A}" dt="2024-11-15T14:05:52.216" v="378" actId="478"/>
          <ac:spMkLst>
            <pc:docMk/>
            <pc:sldMk cId="446795695" sldId="331"/>
            <ac:spMk id="6" creationId="{A4BEA69D-8742-D24E-E3A4-AC154A6E6895}"/>
          </ac:spMkLst>
        </pc:spChg>
        <pc:spChg chg="add del mod">
          <ac:chgData name="Sherri Billings" userId="e46dfcb6-1d24-4b43-896a-5e0467f002d7" providerId="ADAL" clId="{CAA317E5-84E8-4300-A339-496D41BBB50A}" dt="2024-11-15T15:06:31.219" v="563" actId="22"/>
          <ac:spMkLst>
            <pc:docMk/>
            <pc:sldMk cId="446795695" sldId="331"/>
            <ac:spMk id="9" creationId="{69CEA8D8-7D58-751B-13C4-5A6A809E7651}"/>
          </ac:spMkLst>
        </pc:spChg>
        <pc:spChg chg="mod">
          <ac:chgData name="Sherri Billings" userId="e46dfcb6-1d24-4b43-896a-5e0467f002d7" providerId="ADAL" clId="{CAA317E5-84E8-4300-A339-496D41BBB50A}" dt="2024-11-15T15:06:37.126" v="565" actId="1076"/>
          <ac:spMkLst>
            <pc:docMk/>
            <pc:sldMk cId="446795695" sldId="331"/>
            <ac:spMk id="10" creationId="{C12EDCA1-AB87-30BF-BE56-EEFF1BC2973F}"/>
          </ac:spMkLst>
        </pc:spChg>
        <pc:picChg chg="mod">
          <ac:chgData name="Sherri Billings" userId="e46dfcb6-1d24-4b43-896a-5e0467f002d7" providerId="ADAL" clId="{CAA317E5-84E8-4300-A339-496D41BBB50A}" dt="2024-11-19T21:33:50.394" v="570" actId="1076"/>
          <ac:picMkLst>
            <pc:docMk/>
            <pc:sldMk cId="446795695" sldId="331"/>
            <ac:picMk id="4" creationId="{15D76196-F086-D773-629A-02B770BB2B38}"/>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3A59FC-6BBC-436A-BF04-0F7CDC24A781}" type="datetimeFigureOut">
              <a:rPr lang="en-US" smtClean="0"/>
              <a:t>11/19/2024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295CC9-8481-4B10-B304-0042378AE733}" type="slidenum">
              <a:rPr lang="en-US" smtClean="0"/>
              <a:t>‹#›</a:t>
            </a:fld>
            <a:endParaRPr lang="en-US"/>
          </a:p>
        </p:txBody>
      </p:sp>
    </p:spTree>
    <p:extLst>
      <p:ext uri="{BB962C8B-B14F-4D97-AF65-F5344CB8AC3E}">
        <p14:creationId xmlns:p14="http://schemas.microsoft.com/office/powerpoint/2010/main" val="8504922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939589-3E79-4C82-AA4A-FE78234FAA59}" type="slidenum">
              <a:rPr lang="en-US" smtClean="0"/>
              <a:t>1</a:t>
            </a:fld>
            <a:endParaRPr lang="en-US" dirty="0"/>
          </a:p>
        </p:txBody>
      </p:sp>
    </p:spTree>
    <p:extLst>
      <p:ext uri="{BB962C8B-B14F-4D97-AF65-F5344CB8AC3E}">
        <p14:creationId xmlns:p14="http://schemas.microsoft.com/office/powerpoint/2010/main" val="2827301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Registration Link: https://app.smartsheet.com/b/form/88f82c08026346e4bd84a853dcc1559b</a:t>
            </a:r>
          </a:p>
          <a:p>
            <a:endParaRPr lang="en-US" dirty="0"/>
          </a:p>
        </p:txBody>
      </p:sp>
      <p:sp>
        <p:nvSpPr>
          <p:cNvPr id="4" name="Slide Number Placeholder 3"/>
          <p:cNvSpPr>
            <a:spLocks noGrp="1"/>
          </p:cNvSpPr>
          <p:nvPr>
            <p:ph type="sldNum" sz="quarter" idx="5"/>
          </p:nvPr>
        </p:nvSpPr>
        <p:spPr/>
        <p:txBody>
          <a:bodyPr/>
          <a:lstStyle/>
          <a:p>
            <a:fld id="{D55ACCB4-EBA9-48FD-835B-2AC1F252A9C8}" type="slidenum">
              <a:rPr lang="en-US" smtClean="0"/>
              <a:t>14</a:t>
            </a:fld>
            <a:endParaRPr lang="en-US" dirty="0"/>
          </a:p>
        </p:txBody>
      </p:sp>
    </p:spTree>
    <p:extLst>
      <p:ext uri="{BB962C8B-B14F-4D97-AF65-F5344CB8AC3E}">
        <p14:creationId xmlns:p14="http://schemas.microsoft.com/office/powerpoint/2010/main" val="1302788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E66A44-4CDB-251F-9A10-FE989417958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80364B3-0747-0F13-A86C-26EF243663F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4553DEB-5FAF-93DC-BE5A-7B47B648AD72}"/>
              </a:ext>
            </a:extLst>
          </p:cNvPr>
          <p:cNvSpPr>
            <a:spLocks noGrp="1"/>
          </p:cNvSpPr>
          <p:nvPr>
            <p:ph type="body" idx="1"/>
          </p:nvPr>
        </p:nvSpPr>
        <p:spPr/>
        <p:txBody>
          <a:bodyPr/>
          <a:lstStyle/>
          <a:p>
            <a:pPr marL="0" marR="0">
              <a:spcBef>
                <a:spcPts val="0"/>
              </a:spcBef>
              <a:spcAft>
                <a:spcPts val="0"/>
              </a:spcAft>
            </a:pPr>
            <a:r>
              <a:rPr lang="en-US" dirty="0"/>
              <a:t>Put the Link for the Data Survey: </a:t>
            </a:r>
            <a:r>
              <a:rPr lang="en-US" sz="1800" spc="25" dirty="0">
                <a:effectLst/>
                <a:latin typeface="Calibri" panose="020F0502020204030204" pitchFamily="34" charset="0"/>
                <a:ea typeface="Times New Roman" panose="02020603050405020304" pitchFamily="18" charset="0"/>
                <a:cs typeface="Calibri" panose="020F0502020204030204" pitchFamily="34" charset="0"/>
              </a:rPr>
              <a:t>https://app.smartsheet.com/b/form/908d7045cdee44e59a59ab7f5e6a2db9</a:t>
            </a:r>
          </a:p>
          <a:p>
            <a:pPr marL="0" marR="0">
              <a:spcBef>
                <a:spcPts val="0"/>
              </a:spcBef>
              <a:spcAft>
                <a:spcPts val="0"/>
              </a:spcAft>
            </a:pPr>
            <a:endParaRPr lang="en-US" dirty="0"/>
          </a:p>
        </p:txBody>
      </p:sp>
      <p:sp>
        <p:nvSpPr>
          <p:cNvPr id="4" name="Slide Number Placeholder 3">
            <a:extLst>
              <a:ext uri="{FF2B5EF4-FFF2-40B4-BE49-F238E27FC236}">
                <a16:creationId xmlns:a16="http://schemas.microsoft.com/office/drawing/2014/main" id="{A570A8F0-E03D-A1B3-2305-D07F9C6A8F80}"/>
              </a:ext>
            </a:extLst>
          </p:cNvPr>
          <p:cNvSpPr>
            <a:spLocks noGrp="1"/>
          </p:cNvSpPr>
          <p:nvPr>
            <p:ph type="sldNum" sz="quarter" idx="10"/>
          </p:nvPr>
        </p:nvSpPr>
        <p:spPr/>
        <p:txBody>
          <a:bodyPr/>
          <a:lstStyle/>
          <a:p>
            <a:fld id="{D5939589-3E79-4C82-AA4A-FE78234FAA59}" type="slidenum">
              <a:rPr lang="en-US" smtClean="0"/>
              <a:t>2</a:t>
            </a:fld>
            <a:endParaRPr lang="en-US" dirty="0"/>
          </a:p>
        </p:txBody>
      </p:sp>
    </p:spTree>
    <p:extLst>
      <p:ext uri="{BB962C8B-B14F-4D97-AF65-F5344CB8AC3E}">
        <p14:creationId xmlns:p14="http://schemas.microsoft.com/office/powerpoint/2010/main" val="24055169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Early Intervention for ME program continues to fall within Child Development Services under the umbrella of Maine’s Department of Education</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5207F52-C811-204D-84FF-9EE5BA4654A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837645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910F91F-2413-4B17-A2A4-E081FA6F39B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658717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910F91F-2413-4B17-A2A4-E081FA6F39B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36845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910F91F-2413-4B17-A2A4-E081FA6F39B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867433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910F91F-2413-4B17-A2A4-E081FA6F39B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084918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910F91F-2413-4B17-A2A4-E081FA6F39B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36374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dirty="0"/>
              <a:t>Put the Link for the Data Survey: </a:t>
            </a:r>
            <a:r>
              <a:rPr lang="en-US" sz="1800" spc="25" dirty="0">
                <a:effectLst/>
                <a:latin typeface="Calibri" panose="020F0502020204030204" pitchFamily="34" charset="0"/>
                <a:ea typeface="Times New Roman" panose="02020603050405020304" pitchFamily="18" charset="0"/>
                <a:cs typeface="Calibri" panose="020F0502020204030204" pitchFamily="34" charset="0"/>
              </a:rPr>
              <a:t>https://app.smartsheet.com/b/form/908d7045cdee44e59a59ab7f5e6a2db9</a:t>
            </a:r>
          </a:p>
          <a:p>
            <a:pPr marL="0" marR="0">
              <a:spcBef>
                <a:spcPts val="0"/>
              </a:spcBef>
              <a:spcAft>
                <a:spcPts val="0"/>
              </a:spcAft>
            </a:pPr>
            <a:endParaRPr lang="en-US" dirty="0"/>
          </a:p>
        </p:txBody>
      </p:sp>
      <p:sp>
        <p:nvSpPr>
          <p:cNvPr id="4" name="Slide Number Placeholder 3"/>
          <p:cNvSpPr>
            <a:spLocks noGrp="1"/>
          </p:cNvSpPr>
          <p:nvPr>
            <p:ph type="sldNum" sz="quarter" idx="10"/>
          </p:nvPr>
        </p:nvSpPr>
        <p:spPr/>
        <p:txBody>
          <a:bodyPr/>
          <a:lstStyle/>
          <a:p>
            <a:fld id="{D5939589-3E79-4C82-AA4A-FE78234FAA59}" type="slidenum">
              <a:rPr lang="en-US" smtClean="0"/>
              <a:t>13</a:t>
            </a:fld>
            <a:endParaRPr lang="en-US" dirty="0"/>
          </a:p>
        </p:txBody>
      </p:sp>
    </p:spTree>
    <p:extLst>
      <p:ext uri="{BB962C8B-B14F-4D97-AF65-F5344CB8AC3E}">
        <p14:creationId xmlns:p14="http://schemas.microsoft.com/office/powerpoint/2010/main" val="11897956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F535A-695E-E675-27FE-6798ADBAE32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2891D41-E0F5-C8E7-5980-AA0BDCFF09C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F303D3C-46FC-54A9-06C8-4A06DEA5A6FA}"/>
              </a:ext>
            </a:extLst>
          </p:cNvPr>
          <p:cNvSpPr>
            <a:spLocks noGrp="1"/>
          </p:cNvSpPr>
          <p:nvPr>
            <p:ph type="dt" sz="half" idx="10"/>
          </p:nvPr>
        </p:nvSpPr>
        <p:spPr/>
        <p:txBody>
          <a:bodyPr/>
          <a:lstStyle/>
          <a:p>
            <a:fld id="{3BB93E4A-275B-484E-9767-FE3EF727B986}" type="datetimeFigureOut">
              <a:rPr lang="en-US" smtClean="0"/>
              <a:t>11/19/2024</a:t>
            </a:fld>
            <a:endParaRPr lang="en-US"/>
          </a:p>
        </p:txBody>
      </p:sp>
      <p:sp>
        <p:nvSpPr>
          <p:cNvPr id="5" name="Footer Placeholder 4">
            <a:extLst>
              <a:ext uri="{FF2B5EF4-FFF2-40B4-BE49-F238E27FC236}">
                <a16:creationId xmlns:a16="http://schemas.microsoft.com/office/drawing/2014/main" id="{EE7DFD8A-08E7-A10F-346F-F7DAAA5A9B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0D4108-610B-C877-AAEE-588CC27241BE}"/>
              </a:ext>
            </a:extLst>
          </p:cNvPr>
          <p:cNvSpPr>
            <a:spLocks noGrp="1"/>
          </p:cNvSpPr>
          <p:nvPr>
            <p:ph type="sldNum" sz="quarter" idx="12"/>
          </p:nvPr>
        </p:nvSpPr>
        <p:spPr/>
        <p:txBody>
          <a:bodyPr/>
          <a:lstStyle/>
          <a:p>
            <a:fld id="{50E827D3-6438-44F2-A2DB-3366B109E3BE}" type="slidenum">
              <a:rPr lang="en-US" smtClean="0"/>
              <a:t>‹#›</a:t>
            </a:fld>
            <a:endParaRPr lang="en-US"/>
          </a:p>
        </p:txBody>
      </p:sp>
    </p:spTree>
    <p:extLst>
      <p:ext uri="{BB962C8B-B14F-4D97-AF65-F5344CB8AC3E}">
        <p14:creationId xmlns:p14="http://schemas.microsoft.com/office/powerpoint/2010/main" val="530562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48916-1114-9EA5-F754-C2075E9084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E1712ED-335E-28D2-C7FF-109228C1CE9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13EAD8-C311-FC5E-2188-D2D92F39593D}"/>
              </a:ext>
            </a:extLst>
          </p:cNvPr>
          <p:cNvSpPr>
            <a:spLocks noGrp="1"/>
          </p:cNvSpPr>
          <p:nvPr>
            <p:ph type="dt" sz="half" idx="10"/>
          </p:nvPr>
        </p:nvSpPr>
        <p:spPr/>
        <p:txBody>
          <a:bodyPr/>
          <a:lstStyle/>
          <a:p>
            <a:fld id="{3BB93E4A-275B-484E-9767-FE3EF727B986}" type="datetimeFigureOut">
              <a:rPr lang="en-US" smtClean="0"/>
              <a:t>11/19/2024</a:t>
            </a:fld>
            <a:endParaRPr lang="en-US"/>
          </a:p>
        </p:txBody>
      </p:sp>
      <p:sp>
        <p:nvSpPr>
          <p:cNvPr id="5" name="Footer Placeholder 4">
            <a:extLst>
              <a:ext uri="{FF2B5EF4-FFF2-40B4-BE49-F238E27FC236}">
                <a16:creationId xmlns:a16="http://schemas.microsoft.com/office/drawing/2014/main" id="{15B95AFB-BA5C-9F7E-3566-DC4E8F9B43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10B26B-ECC8-13CA-132A-5CDE3B045B4D}"/>
              </a:ext>
            </a:extLst>
          </p:cNvPr>
          <p:cNvSpPr>
            <a:spLocks noGrp="1"/>
          </p:cNvSpPr>
          <p:nvPr>
            <p:ph type="sldNum" sz="quarter" idx="12"/>
          </p:nvPr>
        </p:nvSpPr>
        <p:spPr/>
        <p:txBody>
          <a:bodyPr/>
          <a:lstStyle/>
          <a:p>
            <a:fld id="{50E827D3-6438-44F2-A2DB-3366B109E3BE}" type="slidenum">
              <a:rPr lang="en-US" smtClean="0"/>
              <a:t>‹#›</a:t>
            </a:fld>
            <a:endParaRPr lang="en-US"/>
          </a:p>
        </p:txBody>
      </p:sp>
    </p:spTree>
    <p:extLst>
      <p:ext uri="{BB962C8B-B14F-4D97-AF65-F5344CB8AC3E}">
        <p14:creationId xmlns:p14="http://schemas.microsoft.com/office/powerpoint/2010/main" val="2457419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A6B84CA-A2C8-1ADD-F42D-4D30C6FA55D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CB07F7D-9F13-32F7-FB5C-0D239AFB430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F906C6-0A5F-2E3A-01B3-669FFDFED98D}"/>
              </a:ext>
            </a:extLst>
          </p:cNvPr>
          <p:cNvSpPr>
            <a:spLocks noGrp="1"/>
          </p:cNvSpPr>
          <p:nvPr>
            <p:ph type="dt" sz="half" idx="10"/>
          </p:nvPr>
        </p:nvSpPr>
        <p:spPr/>
        <p:txBody>
          <a:bodyPr/>
          <a:lstStyle/>
          <a:p>
            <a:fld id="{3BB93E4A-275B-484E-9767-FE3EF727B986}" type="datetimeFigureOut">
              <a:rPr lang="en-US" smtClean="0"/>
              <a:t>11/19/2024</a:t>
            </a:fld>
            <a:endParaRPr lang="en-US"/>
          </a:p>
        </p:txBody>
      </p:sp>
      <p:sp>
        <p:nvSpPr>
          <p:cNvPr id="5" name="Footer Placeholder 4">
            <a:extLst>
              <a:ext uri="{FF2B5EF4-FFF2-40B4-BE49-F238E27FC236}">
                <a16:creationId xmlns:a16="http://schemas.microsoft.com/office/drawing/2014/main" id="{5779BF2F-E6ED-C1E9-AD65-9945A1CCF6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3C1BA4-CD61-A690-1DC8-EA5BB3AB0378}"/>
              </a:ext>
            </a:extLst>
          </p:cNvPr>
          <p:cNvSpPr>
            <a:spLocks noGrp="1"/>
          </p:cNvSpPr>
          <p:nvPr>
            <p:ph type="sldNum" sz="quarter" idx="12"/>
          </p:nvPr>
        </p:nvSpPr>
        <p:spPr/>
        <p:txBody>
          <a:bodyPr/>
          <a:lstStyle/>
          <a:p>
            <a:fld id="{50E827D3-6438-44F2-A2DB-3366B109E3BE}" type="slidenum">
              <a:rPr lang="en-US" smtClean="0"/>
              <a:t>‹#›</a:t>
            </a:fld>
            <a:endParaRPr lang="en-US"/>
          </a:p>
        </p:txBody>
      </p:sp>
    </p:spTree>
    <p:extLst>
      <p:ext uri="{BB962C8B-B14F-4D97-AF65-F5344CB8AC3E}">
        <p14:creationId xmlns:p14="http://schemas.microsoft.com/office/powerpoint/2010/main" val="6896436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FD82BC9-63B1-475F-82C3-3D3DE5316FF5}" type="slidenum">
              <a:rPr lang="en-US" smtClean="0"/>
              <a:t>‹#›</a:t>
            </a:fld>
            <a:endParaRPr lang="en-US" dirty="0"/>
          </a:p>
        </p:txBody>
      </p:sp>
    </p:spTree>
    <p:extLst>
      <p:ext uri="{BB962C8B-B14F-4D97-AF65-F5344CB8AC3E}">
        <p14:creationId xmlns:p14="http://schemas.microsoft.com/office/powerpoint/2010/main" val="28251985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FD82BC9-63B1-475F-82C3-3D3DE5316FF5}" type="slidenum">
              <a:rPr lang="en-US" smtClean="0"/>
              <a:t>‹#›</a:t>
            </a:fld>
            <a:endParaRPr lang="en-US" dirty="0"/>
          </a:p>
        </p:txBody>
      </p:sp>
    </p:spTree>
    <p:extLst>
      <p:ext uri="{BB962C8B-B14F-4D97-AF65-F5344CB8AC3E}">
        <p14:creationId xmlns:p14="http://schemas.microsoft.com/office/powerpoint/2010/main" val="35631628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FD82BC9-63B1-475F-82C3-3D3DE5316FF5}" type="slidenum">
              <a:rPr lang="en-US" smtClean="0"/>
              <a:t>‹#›</a:t>
            </a:fld>
            <a:endParaRPr lang="en-US" dirty="0"/>
          </a:p>
        </p:txBody>
      </p:sp>
    </p:spTree>
    <p:extLst>
      <p:ext uri="{BB962C8B-B14F-4D97-AF65-F5344CB8AC3E}">
        <p14:creationId xmlns:p14="http://schemas.microsoft.com/office/powerpoint/2010/main" val="875740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FD82BC9-63B1-475F-82C3-3D3DE5316FF5}" type="slidenum">
              <a:rPr lang="en-US" smtClean="0"/>
              <a:t>‹#›</a:t>
            </a:fld>
            <a:endParaRPr lang="en-US" dirty="0"/>
          </a:p>
        </p:txBody>
      </p:sp>
    </p:spTree>
    <p:extLst>
      <p:ext uri="{BB962C8B-B14F-4D97-AF65-F5344CB8AC3E}">
        <p14:creationId xmlns:p14="http://schemas.microsoft.com/office/powerpoint/2010/main" val="35381973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FD82BC9-63B1-475F-82C3-3D3DE5316FF5}" type="slidenum">
              <a:rPr lang="en-US" smtClean="0"/>
              <a:t>‹#›</a:t>
            </a:fld>
            <a:endParaRPr lang="en-US" dirty="0"/>
          </a:p>
        </p:txBody>
      </p:sp>
    </p:spTree>
    <p:extLst>
      <p:ext uri="{BB962C8B-B14F-4D97-AF65-F5344CB8AC3E}">
        <p14:creationId xmlns:p14="http://schemas.microsoft.com/office/powerpoint/2010/main" val="34196847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FD82BC9-63B1-475F-82C3-3D3DE5316FF5}" type="slidenum">
              <a:rPr lang="en-US" smtClean="0"/>
              <a:t>‹#›</a:t>
            </a:fld>
            <a:endParaRPr lang="en-US" dirty="0"/>
          </a:p>
        </p:txBody>
      </p:sp>
    </p:spTree>
    <p:extLst>
      <p:ext uri="{BB962C8B-B14F-4D97-AF65-F5344CB8AC3E}">
        <p14:creationId xmlns:p14="http://schemas.microsoft.com/office/powerpoint/2010/main" val="23078280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FD82BC9-63B1-475F-82C3-3D3DE5316FF5}" type="slidenum">
              <a:rPr lang="en-US" smtClean="0"/>
              <a:t>‹#›</a:t>
            </a:fld>
            <a:endParaRPr lang="en-US" dirty="0"/>
          </a:p>
        </p:txBody>
      </p:sp>
    </p:spTree>
    <p:extLst>
      <p:ext uri="{BB962C8B-B14F-4D97-AF65-F5344CB8AC3E}">
        <p14:creationId xmlns:p14="http://schemas.microsoft.com/office/powerpoint/2010/main" val="10735067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FD82BC9-63B1-475F-82C3-3D3DE5316FF5}" type="slidenum">
              <a:rPr lang="en-US" smtClean="0"/>
              <a:t>‹#›</a:t>
            </a:fld>
            <a:endParaRPr lang="en-US" dirty="0"/>
          </a:p>
        </p:txBody>
      </p:sp>
    </p:spTree>
    <p:extLst>
      <p:ext uri="{BB962C8B-B14F-4D97-AF65-F5344CB8AC3E}">
        <p14:creationId xmlns:p14="http://schemas.microsoft.com/office/powerpoint/2010/main" val="3227958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2A16D-8E1E-D64E-52B0-1857B5923F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02C7F9A-46C3-3E00-FB34-5970BD53742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7D07D5-8F2B-E9FE-7144-BA6A14F676D5}"/>
              </a:ext>
            </a:extLst>
          </p:cNvPr>
          <p:cNvSpPr>
            <a:spLocks noGrp="1"/>
          </p:cNvSpPr>
          <p:nvPr>
            <p:ph type="dt" sz="half" idx="10"/>
          </p:nvPr>
        </p:nvSpPr>
        <p:spPr/>
        <p:txBody>
          <a:bodyPr/>
          <a:lstStyle/>
          <a:p>
            <a:fld id="{3BB93E4A-275B-484E-9767-FE3EF727B986}" type="datetimeFigureOut">
              <a:rPr lang="en-US" smtClean="0"/>
              <a:t>11/19/2024</a:t>
            </a:fld>
            <a:endParaRPr lang="en-US"/>
          </a:p>
        </p:txBody>
      </p:sp>
      <p:sp>
        <p:nvSpPr>
          <p:cNvPr id="5" name="Footer Placeholder 4">
            <a:extLst>
              <a:ext uri="{FF2B5EF4-FFF2-40B4-BE49-F238E27FC236}">
                <a16:creationId xmlns:a16="http://schemas.microsoft.com/office/drawing/2014/main" id="{74783909-3CB4-4272-9F7A-2BB2319092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2DF6C3-6B50-016F-5A0D-571DFE19F032}"/>
              </a:ext>
            </a:extLst>
          </p:cNvPr>
          <p:cNvSpPr>
            <a:spLocks noGrp="1"/>
          </p:cNvSpPr>
          <p:nvPr>
            <p:ph type="sldNum" sz="quarter" idx="12"/>
          </p:nvPr>
        </p:nvSpPr>
        <p:spPr/>
        <p:txBody>
          <a:bodyPr/>
          <a:lstStyle/>
          <a:p>
            <a:fld id="{50E827D3-6438-44F2-A2DB-3366B109E3BE}" type="slidenum">
              <a:rPr lang="en-US" smtClean="0"/>
              <a:t>‹#›</a:t>
            </a:fld>
            <a:endParaRPr lang="en-US"/>
          </a:p>
        </p:txBody>
      </p:sp>
    </p:spTree>
    <p:extLst>
      <p:ext uri="{BB962C8B-B14F-4D97-AF65-F5344CB8AC3E}">
        <p14:creationId xmlns:p14="http://schemas.microsoft.com/office/powerpoint/2010/main" val="25408429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FD82BC9-63B1-475F-82C3-3D3DE5316FF5}" type="slidenum">
              <a:rPr lang="en-US" smtClean="0"/>
              <a:t>‹#›</a:t>
            </a:fld>
            <a:endParaRPr lang="en-US" dirty="0"/>
          </a:p>
        </p:txBody>
      </p:sp>
    </p:spTree>
    <p:extLst>
      <p:ext uri="{BB962C8B-B14F-4D97-AF65-F5344CB8AC3E}">
        <p14:creationId xmlns:p14="http://schemas.microsoft.com/office/powerpoint/2010/main" val="18767383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FD82BC9-63B1-475F-82C3-3D3DE5316FF5}" type="slidenum">
              <a:rPr lang="en-US" smtClean="0"/>
              <a:t>‹#›</a:t>
            </a:fld>
            <a:endParaRPr lang="en-US" dirty="0"/>
          </a:p>
        </p:txBody>
      </p:sp>
    </p:spTree>
    <p:extLst>
      <p:ext uri="{BB962C8B-B14F-4D97-AF65-F5344CB8AC3E}">
        <p14:creationId xmlns:p14="http://schemas.microsoft.com/office/powerpoint/2010/main" val="35848882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FD82BC9-63B1-475F-82C3-3D3DE5316FF5}" type="slidenum">
              <a:rPr lang="en-US" smtClean="0"/>
              <a:t>‹#›</a:t>
            </a:fld>
            <a:endParaRPr lang="en-US" dirty="0"/>
          </a:p>
        </p:txBody>
      </p:sp>
    </p:spTree>
    <p:extLst>
      <p:ext uri="{BB962C8B-B14F-4D97-AF65-F5344CB8AC3E}">
        <p14:creationId xmlns:p14="http://schemas.microsoft.com/office/powerpoint/2010/main" val="287596742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3" name="Picture 2" descr="A blue circle with black background&#10;&#10;Description automatically generated">
            <a:extLst>
              <a:ext uri="{FF2B5EF4-FFF2-40B4-BE49-F238E27FC236}">
                <a16:creationId xmlns:a16="http://schemas.microsoft.com/office/drawing/2014/main" id="{0C460C71-9570-3CB9-B177-0C6A2A260A53}"/>
              </a:ext>
            </a:extLst>
          </p:cNvPr>
          <p:cNvPicPr>
            <a:picLocks noChangeAspect="1"/>
          </p:cNvPicPr>
          <p:nvPr userDrawn="1"/>
        </p:nvPicPr>
        <p:blipFill rotWithShape="1">
          <a:blip r:embed="rId2">
            <a:alphaModFix amt="12000"/>
          </a:blip>
          <a:srcRect b="82657"/>
          <a:stretch/>
        </p:blipFill>
        <p:spPr>
          <a:xfrm>
            <a:off x="822326" y="5036128"/>
            <a:ext cx="10547351" cy="1821872"/>
          </a:xfrm>
          <a:prstGeom prst="rect">
            <a:avLst/>
          </a:prstGeom>
        </p:spPr>
      </p:pic>
      <p:sp>
        <p:nvSpPr>
          <p:cNvPr id="4" name="Footer Placeholder 3">
            <a:extLst>
              <a:ext uri="{FF2B5EF4-FFF2-40B4-BE49-F238E27FC236}">
                <a16:creationId xmlns:a16="http://schemas.microsoft.com/office/drawing/2014/main" id="{73FF47E3-AF08-5FA7-8BDC-ADEE205E5CEA}"/>
              </a:ext>
            </a:extLst>
          </p:cNvPr>
          <p:cNvSpPr>
            <a:spLocks noGrp="1"/>
          </p:cNvSpPr>
          <p:nvPr>
            <p:ph type="ftr" sz="quarter" idx="10"/>
          </p:nvPr>
        </p:nvSpPr>
        <p:spPr/>
        <p:txBody>
          <a:bodyPr/>
          <a:lstStyle/>
          <a:p>
            <a:endParaRPr lang="en-US"/>
          </a:p>
        </p:txBody>
      </p:sp>
      <p:sp>
        <p:nvSpPr>
          <p:cNvPr id="5" name="Slide Number Placeholder 4">
            <a:extLst>
              <a:ext uri="{FF2B5EF4-FFF2-40B4-BE49-F238E27FC236}">
                <a16:creationId xmlns:a16="http://schemas.microsoft.com/office/drawing/2014/main" id="{165B0938-1A6C-FE8E-63EE-5202DC105BDB}"/>
              </a:ext>
            </a:extLst>
          </p:cNvPr>
          <p:cNvSpPr>
            <a:spLocks noGrp="1"/>
          </p:cNvSpPr>
          <p:nvPr>
            <p:ph type="sldNum" sz="quarter" idx="11"/>
          </p:nvPr>
        </p:nvSpPr>
        <p:spPr/>
        <p:txBody>
          <a:bodyPr/>
          <a:lstStyle/>
          <a:p>
            <a:fld id="{9605C169-1894-6E48-8A02-870A8272BC19}" type="slidenum">
              <a:rPr lang="en-US" smtClean="0"/>
              <a:t>‹#›</a:t>
            </a:fld>
            <a:endParaRPr lang="en-US"/>
          </a:p>
        </p:txBody>
      </p:sp>
      <p:sp>
        <p:nvSpPr>
          <p:cNvPr id="7" name="Text Placeholder 16">
            <a:extLst>
              <a:ext uri="{FF2B5EF4-FFF2-40B4-BE49-F238E27FC236}">
                <a16:creationId xmlns:a16="http://schemas.microsoft.com/office/drawing/2014/main" id="{8FC1FC32-7688-A898-8238-965DD4577F6B}"/>
              </a:ext>
            </a:extLst>
          </p:cNvPr>
          <p:cNvSpPr>
            <a:spLocks noGrp="1"/>
          </p:cNvSpPr>
          <p:nvPr>
            <p:ph type="body" sz="quarter" idx="12"/>
          </p:nvPr>
        </p:nvSpPr>
        <p:spPr>
          <a:xfrm>
            <a:off x="502964" y="477219"/>
            <a:ext cx="5805003" cy="596209"/>
          </a:xfrm>
          <a:prstGeom prst="rect">
            <a:avLst/>
          </a:prstGeom>
        </p:spPr>
        <p:txBody>
          <a:bodyPr/>
          <a:lstStyle>
            <a:lvl1pPr marL="0" indent="0">
              <a:buNone/>
              <a:defRPr/>
            </a:lvl1pPr>
          </a:lstStyle>
          <a:p>
            <a:pPr lvl="0"/>
            <a:endParaRPr lang="en-US" dirty="0"/>
          </a:p>
        </p:txBody>
      </p:sp>
      <p:sp>
        <p:nvSpPr>
          <p:cNvPr id="8" name="Text Placeholder 9">
            <a:extLst>
              <a:ext uri="{FF2B5EF4-FFF2-40B4-BE49-F238E27FC236}">
                <a16:creationId xmlns:a16="http://schemas.microsoft.com/office/drawing/2014/main" id="{F54CA4EB-6C34-9A94-5DA7-A01AB4203A31}"/>
              </a:ext>
            </a:extLst>
          </p:cNvPr>
          <p:cNvSpPr>
            <a:spLocks noGrp="1"/>
          </p:cNvSpPr>
          <p:nvPr>
            <p:ph type="body" sz="quarter" idx="13"/>
          </p:nvPr>
        </p:nvSpPr>
        <p:spPr>
          <a:xfrm>
            <a:off x="502965" y="1324873"/>
            <a:ext cx="5805487" cy="2011362"/>
          </a:xfrm>
          <a:prstGeom prst="rect">
            <a:avLst/>
          </a:prstGeom>
        </p:spPr>
        <p:txBody>
          <a:bodyPr/>
          <a:lstStyle>
            <a:lvl1pPr marL="0" indent="0">
              <a:buNone/>
              <a:defRPr sz="1200"/>
            </a:lvl1pPr>
          </a:lstStyle>
          <a:p>
            <a:pPr lvl="0"/>
            <a:endParaRPr lang="en-US" dirty="0"/>
          </a:p>
        </p:txBody>
      </p:sp>
    </p:spTree>
    <p:extLst>
      <p:ext uri="{BB962C8B-B14F-4D97-AF65-F5344CB8AC3E}">
        <p14:creationId xmlns:p14="http://schemas.microsoft.com/office/powerpoint/2010/main" val="424304282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6CECC10-FCD0-066C-E619-331592BFF2FC}"/>
              </a:ext>
            </a:extLst>
          </p:cNvPr>
          <p:cNvSpPr/>
          <p:nvPr userDrawn="1"/>
        </p:nvSpPr>
        <p:spPr>
          <a:xfrm>
            <a:off x="6612836" y="0"/>
            <a:ext cx="5579165" cy="6858000"/>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 name="Footer Placeholder 2">
            <a:extLst>
              <a:ext uri="{FF2B5EF4-FFF2-40B4-BE49-F238E27FC236}">
                <a16:creationId xmlns:a16="http://schemas.microsoft.com/office/drawing/2014/main" id="{AA8F7166-ABAD-BAB8-33F1-3B5FF13E11F7}"/>
              </a:ext>
            </a:extLst>
          </p:cNvPr>
          <p:cNvSpPr>
            <a:spLocks noGrp="1"/>
          </p:cNvSpPr>
          <p:nvPr>
            <p:ph type="ftr" sz="quarter" idx="10"/>
          </p:nvPr>
        </p:nvSpPr>
        <p:spPr/>
        <p:txBody>
          <a:bodyPr/>
          <a:lstStyle/>
          <a:p>
            <a:endParaRPr lang="en-US"/>
          </a:p>
        </p:txBody>
      </p:sp>
      <p:sp>
        <p:nvSpPr>
          <p:cNvPr id="4" name="Slide Number Placeholder 3">
            <a:extLst>
              <a:ext uri="{FF2B5EF4-FFF2-40B4-BE49-F238E27FC236}">
                <a16:creationId xmlns:a16="http://schemas.microsoft.com/office/drawing/2014/main" id="{276083D6-4929-57E9-5B5B-AE985914DE5F}"/>
              </a:ext>
            </a:extLst>
          </p:cNvPr>
          <p:cNvSpPr>
            <a:spLocks noGrp="1"/>
          </p:cNvSpPr>
          <p:nvPr>
            <p:ph type="sldNum" sz="quarter" idx="11"/>
          </p:nvPr>
        </p:nvSpPr>
        <p:spPr/>
        <p:txBody>
          <a:bodyPr/>
          <a:lstStyle/>
          <a:p>
            <a:fld id="{9605C169-1894-6E48-8A02-870A8272BC19}" type="slidenum">
              <a:rPr lang="en-US" smtClean="0"/>
              <a:t>‹#›</a:t>
            </a:fld>
            <a:endParaRPr lang="en-US"/>
          </a:p>
        </p:txBody>
      </p:sp>
      <p:pic>
        <p:nvPicPr>
          <p:cNvPr id="6" name="Picture 5" descr="A blue circle with a heart and a white outline&#10;&#10;Description automatically generated">
            <a:extLst>
              <a:ext uri="{FF2B5EF4-FFF2-40B4-BE49-F238E27FC236}">
                <a16:creationId xmlns:a16="http://schemas.microsoft.com/office/drawing/2014/main" id="{42B01CCD-5EF9-92FE-4466-6FCCC3768C40}"/>
              </a:ext>
            </a:extLst>
          </p:cNvPr>
          <p:cNvPicPr>
            <a:picLocks noChangeAspect="1"/>
          </p:cNvPicPr>
          <p:nvPr userDrawn="1"/>
        </p:nvPicPr>
        <p:blipFill>
          <a:blip r:embed="rId2"/>
          <a:stretch>
            <a:fillRect/>
          </a:stretch>
        </p:blipFill>
        <p:spPr>
          <a:xfrm>
            <a:off x="11269871" y="188843"/>
            <a:ext cx="700197" cy="697396"/>
          </a:xfrm>
          <a:prstGeom prst="rect">
            <a:avLst/>
          </a:prstGeom>
        </p:spPr>
      </p:pic>
      <p:pic>
        <p:nvPicPr>
          <p:cNvPr id="7" name="Picture 6" descr="Blue letters on a black background&#10;&#10;Description automatically generated">
            <a:extLst>
              <a:ext uri="{FF2B5EF4-FFF2-40B4-BE49-F238E27FC236}">
                <a16:creationId xmlns:a16="http://schemas.microsoft.com/office/drawing/2014/main" id="{966CB38F-9073-6BD0-8C1C-CE4B1363A884}"/>
              </a:ext>
            </a:extLst>
          </p:cNvPr>
          <p:cNvPicPr>
            <a:picLocks noChangeAspect="1"/>
          </p:cNvPicPr>
          <p:nvPr userDrawn="1"/>
        </p:nvPicPr>
        <p:blipFill>
          <a:blip r:embed="rId3"/>
          <a:stretch>
            <a:fillRect/>
          </a:stretch>
        </p:blipFill>
        <p:spPr>
          <a:xfrm>
            <a:off x="7062304" y="372441"/>
            <a:ext cx="4114800" cy="330200"/>
          </a:xfrm>
          <a:prstGeom prst="rect">
            <a:avLst/>
          </a:prstGeom>
        </p:spPr>
      </p:pic>
      <p:sp>
        <p:nvSpPr>
          <p:cNvPr id="8" name="Text Placeholder 16">
            <a:extLst>
              <a:ext uri="{FF2B5EF4-FFF2-40B4-BE49-F238E27FC236}">
                <a16:creationId xmlns:a16="http://schemas.microsoft.com/office/drawing/2014/main" id="{F039C4C1-52E9-DFA0-552A-07FE345C20B5}"/>
              </a:ext>
            </a:extLst>
          </p:cNvPr>
          <p:cNvSpPr>
            <a:spLocks noGrp="1"/>
          </p:cNvSpPr>
          <p:nvPr>
            <p:ph type="body" sz="quarter" idx="12"/>
          </p:nvPr>
        </p:nvSpPr>
        <p:spPr>
          <a:xfrm>
            <a:off x="502964" y="477219"/>
            <a:ext cx="5805003" cy="596209"/>
          </a:xfrm>
          <a:prstGeom prst="rect">
            <a:avLst/>
          </a:prstGeom>
        </p:spPr>
        <p:txBody>
          <a:bodyPr/>
          <a:lstStyle>
            <a:lvl1pPr marL="0" indent="0">
              <a:buNone/>
              <a:defRPr/>
            </a:lvl1pPr>
          </a:lstStyle>
          <a:p>
            <a:pPr lvl="0"/>
            <a:endParaRPr lang="en-US" dirty="0"/>
          </a:p>
        </p:txBody>
      </p:sp>
      <p:sp>
        <p:nvSpPr>
          <p:cNvPr id="10" name="Text Placeholder 9">
            <a:extLst>
              <a:ext uri="{FF2B5EF4-FFF2-40B4-BE49-F238E27FC236}">
                <a16:creationId xmlns:a16="http://schemas.microsoft.com/office/drawing/2014/main" id="{5FEB3303-55D1-EBD6-3702-8595760CCF7D}"/>
              </a:ext>
            </a:extLst>
          </p:cNvPr>
          <p:cNvSpPr>
            <a:spLocks noGrp="1"/>
          </p:cNvSpPr>
          <p:nvPr>
            <p:ph type="body" sz="quarter" idx="13"/>
          </p:nvPr>
        </p:nvSpPr>
        <p:spPr>
          <a:xfrm>
            <a:off x="502965" y="1324873"/>
            <a:ext cx="5805487" cy="2011362"/>
          </a:xfrm>
          <a:prstGeom prst="rect">
            <a:avLst/>
          </a:prstGeom>
        </p:spPr>
        <p:txBody>
          <a:bodyPr/>
          <a:lstStyle>
            <a:lvl1pPr marL="0" indent="0">
              <a:buNone/>
              <a:defRPr sz="1200"/>
            </a:lvl1pPr>
          </a:lstStyle>
          <a:p>
            <a:pPr lvl="0"/>
            <a:endParaRPr lang="en-US" dirty="0"/>
          </a:p>
        </p:txBody>
      </p:sp>
    </p:spTree>
    <p:extLst>
      <p:ext uri="{BB962C8B-B14F-4D97-AF65-F5344CB8AC3E}">
        <p14:creationId xmlns:p14="http://schemas.microsoft.com/office/powerpoint/2010/main" val="131505273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pic>
        <p:nvPicPr>
          <p:cNvPr id="3" name="Picture 2" descr="A blue circle with black background&#10;&#10;Description automatically generated">
            <a:extLst>
              <a:ext uri="{FF2B5EF4-FFF2-40B4-BE49-F238E27FC236}">
                <a16:creationId xmlns:a16="http://schemas.microsoft.com/office/drawing/2014/main" id="{0C460C71-9570-3CB9-B177-0C6A2A260A53}"/>
              </a:ext>
            </a:extLst>
          </p:cNvPr>
          <p:cNvPicPr>
            <a:picLocks noChangeAspect="1"/>
          </p:cNvPicPr>
          <p:nvPr userDrawn="1"/>
        </p:nvPicPr>
        <p:blipFill rotWithShape="1">
          <a:blip r:embed="rId2">
            <a:alphaModFix amt="12000"/>
          </a:blip>
          <a:srcRect b="82657"/>
          <a:stretch/>
        </p:blipFill>
        <p:spPr>
          <a:xfrm rot="16200000">
            <a:off x="8883972" y="3059290"/>
            <a:ext cx="5641574" cy="974484"/>
          </a:xfrm>
          <a:prstGeom prst="rect">
            <a:avLst/>
          </a:prstGeom>
        </p:spPr>
      </p:pic>
      <p:sp>
        <p:nvSpPr>
          <p:cNvPr id="4" name="Footer Placeholder 3">
            <a:extLst>
              <a:ext uri="{FF2B5EF4-FFF2-40B4-BE49-F238E27FC236}">
                <a16:creationId xmlns:a16="http://schemas.microsoft.com/office/drawing/2014/main" id="{73FF47E3-AF08-5FA7-8BDC-ADEE205E5CEA}"/>
              </a:ext>
            </a:extLst>
          </p:cNvPr>
          <p:cNvSpPr>
            <a:spLocks noGrp="1"/>
          </p:cNvSpPr>
          <p:nvPr>
            <p:ph type="ftr" sz="quarter" idx="10"/>
          </p:nvPr>
        </p:nvSpPr>
        <p:spPr/>
        <p:txBody>
          <a:bodyPr/>
          <a:lstStyle/>
          <a:p>
            <a:endParaRPr lang="en-US"/>
          </a:p>
        </p:txBody>
      </p:sp>
      <p:sp>
        <p:nvSpPr>
          <p:cNvPr id="5" name="Slide Number Placeholder 4">
            <a:extLst>
              <a:ext uri="{FF2B5EF4-FFF2-40B4-BE49-F238E27FC236}">
                <a16:creationId xmlns:a16="http://schemas.microsoft.com/office/drawing/2014/main" id="{165B0938-1A6C-FE8E-63EE-5202DC105BDB}"/>
              </a:ext>
            </a:extLst>
          </p:cNvPr>
          <p:cNvSpPr>
            <a:spLocks noGrp="1"/>
          </p:cNvSpPr>
          <p:nvPr>
            <p:ph type="sldNum" sz="quarter" idx="11"/>
          </p:nvPr>
        </p:nvSpPr>
        <p:spPr/>
        <p:txBody>
          <a:bodyPr/>
          <a:lstStyle/>
          <a:p>
            <a:fld id="{9605C169-1894-6E48-8A02-870A8272BC19}" type="slidenum">
              <a:rPr lang="en-US" smtClean="0"/>
              <a:t>‹#›</a:t>
            </a:fld>
            <a:endParaRPr lang="en-US"/>
          </a:p>
        </p:txBody>
      </p:sp>
      <p:sp>
        <p:nvSpPr>
          <p:cNvPr id="2" name="Text Placeholder 16">
            <a:extLst>
              <a:ext uri="{FF2B5EF4-FFF2-40B4-BE49-F238E27FC236}">
                <a16:creationId xmlns:a16="http://schemas.microsoft.com/office/drawing/2014/main" id="{E641D23B-7AB5-47CE-EDD3-05D186E710BA}"/>
              </a:ext>
            </a:extLst>
          </p:cNvPr>
          <p:cNvSpPr>
            <a:spLocks noGrp="1"/>
          </p:cNvSpPr>
          <p:nvPr>
            <p:ph type="body" sz="quarter" idx="12"/>
          </p:nvPr>
        </p:nvSpPr>
        <p:spPr>
          <a:xfrm>
            <a:off x="502964" y="477219"/>
            <a:ext cx="5805003" cy="596209"/>
          </a:xfrm>
          <a:prstGeom prst="rect">
            <a:avLst/>
          </a:prstGeom>
        </p:spPr>
        <p:txBody>
          <a:bodyPr/>
          <a:lstStyle>
            <a:lvl1pPr marL="0" indent="0">
              <a:buNone/>
              <a:defRPr/>
            </a:lvl1pPr>
          </a:lstStyle>
          <a:p>
            <a:pPr lvl="0"/>
            <a:endParaRPr lang="en-US" dirty="0"/>
          </a:p>
        </p:txBody>
      </p:sp>
      <p:sp>
        <p:nvSpPr>
          <p:cNvPr id="6" name="Text Placeholder 9">
            <a:extLst>
              <a:ext uri="{FF2B5EF4-FFF2-40B4-BE49-F238E27FC236}">
                <a16:creationId xmlns:a16="http://schemas.microsoft.com/office/drawing/2014/main" id="{46AFE29D-CBFC-D2CC-F997-36D2D2F6A226}"/>
              </a:ext>
            </a:extLst>
          </p:cNvPr>
          <p:cNvSpPr>
            <a:spLocks noGrp="1"/>
          </p:cNvSpPr>
          <p:nvPr>
            <p:ph type="body" sz="quarter" idx="13"/>
          </p:nvPr>
        </p:nvSpPr>
        <p:spPr>
          <a:xfrm>
            <a:off x="502964" y="1324873"/>
            <a:ext cx="5805003" cy="2011362"/>
          </a:xfrm>
          <a:prstGeom prst="rect">
            <a:avLst/>
          </a:prstGeom>
        </p:spPr>
        <p:txBody>
          <a:bodyPr/>
          <a:lstStyle>
            <a:lvl1pPr marL="0" indent="0">
              <a:buNone/>
              <a:defRPr sz="1200"/>
            </a:lvl1pPr>
          </a:lstStyle>
          <a:p>
            <a:pPr lvl="0"/>
            <a:endParaRPr lang="en-US" dirty="0"/>
          </a:p>
        </p:txBody>
      </p:sp>
    </p:spTree>
    <p:extLst>
      <p:ext uri="{BB962C8B-B14F-4D97-AF65-F5344CB8AC3E}">
        <p14:creationId xmlns:p14="http://schemas.microsoft.com/office/powerpoint/2010/main" val="332663305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1810EBB7-4E94-6EDF-1735-9407F49B3BF1}"/>
              </a:ext>
            </a:extLst>
          </p:cNvPr>
          <p:cNvCxnSpPr>
            <a:cxnSpLocks/>
          </p:cNvCxnSpPr>
          <p:nvPr userDrawn="1"/>
        </p:nvCxnSpPr>
        <p:spPr>
          <a:xfrm>
            <a:off x="11618843" y="1073426"/>
            <a:ext cx="0" cy="5592845"/>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2" name="Footer Placeholder 11">
            <a:extLst>
              <a:ext uri="{FF2B5EF4-FFF2-40B4-BE49-F238E27FC236}">
                <a16:creationId xmlns:a16="http://schemas.microsoft.com/office/drawing/2014/main" id="{6F5D77B4-6EF7-B02A-A702-0F0C6C2FA094}"/>
              </a:ext>
            </a:extLst>
          </p:cNvPr>
          <p:cNvSpPr>
            <a:spLocks noGrp="1"/>
          </p:cNvSpPr>
          <p:nvPr>
            <p:ph type="ftr" sz="quarter" idx="10"/>
          </p:nvPr>
        </p:nvSpPr>
        <p:spPr/>
        <p:txBody>
          <a:bodyPr/>
          <a:lstStyle/>
          <a:p>
            <a:endParaRPr lang="en-US"/>
          </a:p>
        </p:txBody>
      </p:sp>
      <p:sp>
        <p:nvSpPr>
          <p:cNvPr id="13" name="Slide Number Placeholder 12">
            <a:extLst>
              <a:ext uri="{FF2B5EF4-FFF2-40B4-BE49-F238E27FC236}">
                <a16:creationId xmlns:a16="http://schemas.microsoft.com/office/drawing/2014/main" id="{1B88D6D7-83D0-7531-FFB9-C769C47EB4AF}"/>
              </a:ext>
            </a:extLst>
          </p:cNvPr>
          <p:cNvSpPr>
            <a:spLocks noGrp="1"/>
          </p:cNvSpPr>
          <p:nvPr>
            <p:ph type="sldNum" sz="quarter" idx="11"/>
          </p:nvPr>
        </p:nvSpPr>
        <p:spPr/>
        <p:txBody>
          <a:bodyPr/>
          <a:lstStyle/>
          <a:p>
            <a:fld id="{9605C169-1894-6E48-8A02-870A8272BC19}" type="slidenum">
              <a:rPr lang="en-US" smtClean="0"/>
              <a:t>‹#›</a:t>
            </a:fld>
            <a:endParaRPr lang="en-US"/>
          </a:p>
        </p:txBody>
      </p:sp>
      <p:sp>
        <p:nvSpPr>
          <p:cNvPr id="17" name="Text Placeholder 16">
            <a:extLst>
              <a:ext uri="{FF2B5EF4-FFF2-40B4-BE49-F238E27FC236}">
                <a16:creationId xmlns:a16="http://schemas.microsoft.com/office/drawing/2014/main" id="{6109D582-376F-ABF2-BD6E-BBE96F0338CA}"/>
              </a:ext>
            </a:extLst>
          </p:cNvPr>
          <p:cNvSpPr>
            <a:spLocks noGrp="1"/>
          </p:cNvSpPr>
          <p:nvPr>
            <p:ph type="body" sz="quarter" idx="12"/>
          </p:nvPr>
        </p:nvSpPr>
        <p:spPr>
          <a:xfrm>
            <a:off x="502964" y="477219"/>
            <a:ext cx="5805003" cy="596209"/>
          </a:xfrm>
          <a:prstGeom prst="rect">
            <a:avLst/>
          </a:prstGeom>
        </p:spPr>
        <p:txBody>
          <a:bodyPr/>
          <a:lstStyle>
            <a:lvl1pPr marL="0" indent="0">
              <a:buNone/>
              <a:defRPr/>
            </a:lvl1pPr>
          </a:lstStyle>
          <a:p>
            <a:pPr lvl="0"/>
            <a:endParaRPr lang="en-US" dirty="0"/>
          </a:p>
        </p:txBody>
      </p:sp>
      <p:sp>
        <p:nvSpPr>
          <p:cNvPr id="18" name="Text Placeholder 9">
            <a:extLst>
              <a:ext uri="{FF2B5EF4-FFF2-40B4-BE49-F238E27FC236}">
                <a16:creationId xmlns:a16="http://schemas.microsoft.com/office/drawing/2014/main" id="{F4BC3BA6-3CD5-370A-4697-D78AE7020A8E}"/>
              </a:ext>
            </a:extLst>
          </p:cNvPr>
          <p:cNvSpPr>
            <a:spLocks noGrp="1"/>
          </p:cNvSpPr>
          <p:nvPr>
            <p:ph type="body" sz="quarter" idx="13"/>
          </p:nvPr>
        </p:nvSpPr>
        <p:spPr>
          <a:xfrm>
            <a:off x="502965" y="1324873"/>
            <a:ext cx="5805487" cy="2011362"/>
          </a:xfrm>
          <a:prstGeom prst="rect">
            <a:avLst/>
          </a:prstGeom>
        </p:spPr>
        <p:txBody>
          <a:bodyPr/>
          <a:lstStyle>
            <a:lvl1pPr marL="0" indent="0">
              <a:buNone/>
              <a:defRPr sz="1200"/>
            </a:lvl1pPr>
          </a:lstStyle>
          <a:p>
            <a:pPr lvl="0"/>
            <a:endParaRPr lang="en-US" dirty="0"/>
          </a:p>
        </p:txBody>
      </p:sp>
    </p:spTree>
    <p:extLst>
      <p:ext uri="{BB962C8B-B14F-4D97-AF65-F5344CB8AC3E}">
        <p14:creationId xmlns:p14="http://schemas.microsoft.com/office/powerpoint/2010/main" val="3993794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1CF26-2223-FC21-D4D5-19890E20334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F837C63-A9C7-21F0-4489-4935D4DE3C2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7F918D-BD97-C27E-336E-14998CC16329}"/>
              </a:ext>
            </a:extLst>
          </p:cNvPr>
          <p:cNvSpPr>
            <a:spLocks noGrp="1"/>
          </p:cNvSpPr>
          <p:nvPr>
            <p:ph type="dt" sz="half" idx="10"/>
          </p:nvPr>
        </p:nvSpPr>
        <p:spPr/>
        <p:txBody>
          <a:bodyPr/>
          <a:lstStyle/>
          <a:p>
            <a:fld id="{3BB93E4A-275B-484E-9767-FE3EF727B986}" type="datetimeFigureOut">
              <a:rPr lang="en-US" smtClean="0"/>
              <a:t>11/19/2024</a:t>
            </a:fld>
            <a:endParaRPr lang="en-US"/>
          </a:p>
        </p:txBody>
      </p:sp>
      <p:sp>
        <p:nvSpPr>
          <p:cNvPr id="5" name="Footer Placeholder 4">
            <a:extLst>
              <a:ext uri="{FF2B5EF4-FFF2-40B4-BE49-F238E27FC236}">
                <a16:creationId xmlns:a16="http://schemas.microsoft.com/office/drawing/2014/main" id="{505F609C-EEE9-532D-B0B6-60A795DDED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1F8639-E73B-BA51-76DA-1FE46A166F16}"/>
              </a:ext>
            </a:extLst>
          </p:cNvPr>
          <p:cNvSpPr>
            <a:spLocks noGrp="1"/>
          </p:cNvSpPr>
          <p:nvPr>
            <p:ph type="sldNum" sz="quarter" idx="12"/>
          </p:nvPr>
        </p:nvSpPr>
        <p:spPr/>
        <p:txBody>
          <a:bodyPr/>
          <a:lstStyle/>
          <a:p>
            <a:fld id="{50E827D3-6438-44F2-A2DB-3366B109E3BE}" type="slidenum">
              <a:rPr lang="en-US" smtClean="0"/>
              <a:t>‹#›</a:t>
            </a:fld>
            <a:endParaRPr lang="en-US"/>
          </a:p>
        </p:txBody>
      </p:sp>
    </p:spTree>
    <p:extLst>
      <p:ext uri="{BB962C8B-B14F-4D97-AF65-F5344CB8AC3E}">
        <p14:creationId xmlns:p14="http://schemas.microsoft.com/office/powerpoint/2010/main" val="989488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AEBDE-723B-1D7F-CEB4-3BA89FD668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BA844B-5051-BF15-57CE-476021DEF9F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9A0E894-968D-C474-C805-95A7AAA67A7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E1CB824-AE07-7FE5-E37C-DBC79478A97E}"/>
              </a:ext>
            </a:extLst>
          </p:cNvPr>
          <p:cNvSpPr>
            <a:spLocks noGrp="1"/>
          </p:cNvSpPr>
          <p:nvPr>
            <p:ph type="dt" sz="half" idx="10"/>
          </p:nvPr>
        </p:nvSpPr>
        <p:spPr/>
        <p:txBody>
          <a:bodyPr/>
          <a:lstStyle/>
          <a:p>
            <a:fld id="{3BB93E4A-275B-484E-9767-FE3EF727B986}" type="datetimeFigureOut">
              <a:rPr lang="en-US" smtClean="0"/>
              <a:t>11/19/2024</a:t>
            </a:fld>
            <a:endParaRPr lang="en-US"/>
          </a:p>
        </p:txBody>
      </p:sp>
      <p:sp>
        <p:nvSpPr>
          <p:cNvPr id="6" name="Footer Placeholder 5">
            <a:extLst>
              <a:ext uri="{FF2B5EF4-FFF2-40B4-BE49-F238E27FC236}">
                <a16:creationId xmlns:a16="http://schemas.microsoft.com/office/drawing/2014/main" id="{9FB25128-AE06-30B0-21BC-9EEC373573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A463FA-A514-41A5-4E7B-B838CBBCCEB5}"/>
              </a:ext>
            </a:extLst>
          </p:cNvPr>
          <p:cNvSpPr>
            <a:spLocks noGrp="1"/>
          </p:cNvSpPr>
          <p:nvPr>
            <p:ph type="sldNum" sz="quarter" idx="12"/>
          </p:nvPr>
        </p:nvSpPr>
        <p:spPr/>
        <p:txBody>
          <a:bodyPr/>
          <a:lstStyle/>
          <a:p>
            <a:fld id="{50E827D3-6438-44F2-A2DB-3366B109E3BE}" type="slidenum">
              <a:rPr lang="en-US" smtClean="0"/>
              <a:t>‹#›</a:t>
            </a:fld>
            <a:endParaRPr lang="en-US"/>
          </a:p>
        </p:txBody>
      </p:sp>
    </p:spTree>
    <p:extLst>
      <p:ext uri="{BB962C8B-B14F-4D97-AF65-F5344CB8AC3E}">
        <p14:creationId xmlns:p14="http://schemas.microsoft.com/office/powerpoint/2010/main" val="1277697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DEFEB-8534-3A9C-C613-D926D3B6214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D9A2936-A242-E0B8-10FB-8F44B71ACC6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1D56ED7-A1CD-3AD7-35A3-8689D26737C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A228A50-D939-BF89-40D2-139F9ECFB5D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BBB5E04-BCD1-BF6C-9BEE-4F8894846A0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3C3053E-81BE-9242-65F3-3E8DFBF0A416}"/>
              </a:ext>
            </a:extLst>
          </p:cNvPr>
          <p:cNvSpPr>
            <a:spLocks noGrp="1"/>
          </p:cNvSpPr>
          <p:nvPr>
            <p:ph type="dt" sz="half" idx="10"/>
          </p:nvPr>
        </p:nvSpPr>
        <p:spPr/>
        <p:txBody>
          <a:bodyPr/>
          <a:lstStyle/>
          <a:p>
            <a:fld id="{3BB93E4A-275B-484E-9767-FE3EF727B986}" type="datetimeFigureOut">
              <a:rPr lang="en-US" smtClean="0"/>
              <a:t>11/19/2024</a:t>
            </a:fld>
            <a:endParaRPr lang="en-US"/>
          </a:p>
        </p:txBody>
      </p:sp>
      <p:sp>
        <p:nvSpPr>
          <p:cNvPr id="8" name="Footer Placeholder 7">
            <a:extLst>
              <a:ext uri="{FF2B5EF4-FFF2-40B4-BE49-F238E27FC236}">
                <a16:creationId xmlns:a16="http://schemas.microsoft.com/office/drawing/2014/main" id="{153536F2-E37C-91A8-F4E4-393BCB33CC3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C36023D-E811-D218-D2B5-DED0E97E1517}"/>
              </a:ext>
            </a:extLst>
          </p:cNvPr>
          <p:cNvSpPr>
            <a:spLocks noGrp="1"/>
          </p:cNvSpPr>
          <p:nvPr>
            <p:ph type="sldNum" sz="quarter" idx="12"/>
          </p:nvPr>
        </p:nvSpPr>
        <p:spPr/>
        <p:txBody>
          <a:bodyPr/>
          <a:lstStyle/>
          <a:p>
            <a:fld id="{50E827D3-6438-44F2-A2DB-3366B109E3BE}" type="slidenum">
              <a:rPr lang="en-US" smtClean="0"/>
              <a:t>‹#›</a:t>
            </a:fld>
            <a:endParaRPr lang="en-US"/>
          </a:p>
        </p:txBody>
      </p:sp>
    </p:spTree>
    <p:extLst>
      <p:ext uri="{BB962C8B-B14F-4D97-AF65-F5344CB8AC3E}">
        <p14:creationId xmlns:p14="http://schemas.microsoft.com/office/powerpoint/2010/main" val="3283786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CA2C8-E4FF-6791-154F-109BE5D8CA6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9E7AE1A-065B-AE6C-2745-30A39D91BA35}"/>
              </a:ext>
            </a:extLst>
          </p:cNvPr>
          <p:cNvSpPr>
            <a:spLocks noGrp="1"/>
          </p:cNvSpPr>
          <p:nvPr>
            <p:ph type="dt" sz="half" idx="10"/>
          </p:nvPr>
        </p:nvSpPr>
        <p:spPr/>
        <p:txBody>
          <a:bodyPr/>
          <a:lstStyle/>
          <a:p>
            <a:fld id="{3BB93E4A-275B-484E-9767-FE3EF727B986}" type="datetimeFigureOut">
              <a:rPr lang="en-US" smtClean="0"/>
              <a:t>11/19/2024</a:t>
            </a:fld>
            <a:endParaRPr lang="en-US"/>
          </a:p>
        </p:txBody>
      </p:sp>
      <p:sp>
        <p:nvSpPr>
          <p:cNvPr id="4" name="Footer Placeholder 3">
            <a:extLst>
              <a:ext uri="{FF2B5EF4-FFF2-40B4-BE49-F238E27FC236}">
                <a16:creationId xmlns:a16="http://schemas.microsoft.com/office/drawing/2014/main" id="{B8520B17-6ECC-6C10-CAA5-5E5DB32DEE4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007D256-9BE6-9681-7BEB-6D153B79884C}"/>
              </a:ext>
            </a:extLst>
          </p:cNvPr>
          <p:cNvSpPr>
            <a:spLocks noGrp="1"/>
          </p:cNvSpPr>
          <p:nvPr>
            <p:ph type="sldNum" sz="quarter" idx="12"/>
          </p:nvPr>
        </p:nvSpPr>
        <p:spPr/>
        <p:txBody>
          <a:bodyPr/>
          <a:lstStyle/>
          <a:p>
            <a:fld id="{50E827D3-6438-44F2-A2DB-3366B109E3BE}" type="slidenum">
              <a:rPr lang="en-US" smtClean="0"/>
              <a:t>‹#›</a:t>
            </a:fld>
            <a:endParaRPr lang="en-US"/>
          </a:p>
        </p:txBody>
      </p:sp>
    </p:spTree>
    <p:extLst>
      <p:ext uri="{BB962C8B-B14F-4D97-AF65-F5344CB8AC3E}">
        <p14:creationId xmlns:p14="http://schemas.microsoft.com/office/powerpoint/2010/main" val="447642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9DEB4DE-D6FD-9A6A-7DCB-49EA54D990A3}"/>
              </a:ext>
            </a:extLst>
          </p:cNvPr>
          <p:cNvSpPr>
            <a:spLocks noGrp="1"/>
          </p:cNvSpPr>
          <p:nvPr>
            <p:ph type="dt" sz="half" idx="10"/>
          </p:nvPr>
        </p:nvSpPr>
        <p:spPr/>
        <p:txBody>
          <a:bodyPr/>
          <a:lstStyle/>
          <a:p>
            <a:fld id="{3BB93E4A-275B-484E-9767-FE3EF727B986}" type="datetimeFigureOut">
              <a:rPr lang="en-US" smtClean="0"/>
              <a:t>11/19/2024</a:t>
            </a:fld>
            <a:endParaRPr lang="en-US"/>
          </a:p>
        </p:txBody>
      </p:sp>
      <p:sp>
        <p:nvSpPr>
          <p:cNvPr id="3" name="Footer Placeholder 2">
            <a:extLst>
              <a:ext uri="{FF2B5EF4-FFF2-40B4-BE49-F238E27FC236}">
                <a16:creationId xmlns:a16="http://schemas.microsoft.com/office/drawing/2014/main" id="{D92EECCD-C3C3-FAF6-340E-A9488D071D9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A4DFF44-8E66-9416-42ED-CF91D600A6A8}"/>
              </a:ext>
            </a:extLst>
          </p:cNvPr>
          <p:cNvSpPr>
            <a:spLocks noGrp="1"/>
          </p:cNvSpPr>
          <p:nvPr>
            <p:ph type="sldNum" sz="quarter" idx="12"/>
          </p:nvPr>
        </p:nvSpPr>
        <p:spPr/>
        <p:txBody>
          <a:bodyPr/>
          <a:lstStyle/>
          <a:p>
            <a:fld id="{50E827D3-6438-44F2-A2DB-3366B109E3BE}" type="slidenum">
              <a:rPr lang="en-US" smtClean="0"/>
              <a:t>‹#›</a:t>
            </a:fld>
            <a:endParaRPr lang="en-US"/>
          </a:p>
        </p:txBody>
      </p:sp>
    </p:spTree>
    <p:extLst>
      <p:ext uri="{BB962C8B-B14F-4D97-AF65-F5344CB8AC3E}">
        <p14:creationId xmlns:p14="http://schemas.microsoft.com/office/powerpoint/2010/main" val="1497072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8A2D9-5A25-4D46-B2C7-7EEB764322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33EBF9F-5E06-1FC9-DFC2-7D8188D0BD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4B88963-3A7E-F081-B231-0997441958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45F94C-EF34-AE87-D645-4FFC07CC933C}"/>
              </a:ext>
            </a:extLst>
          </p:cNvPr>
          <p:cNvSpPr>
            <a:spLocks noGrp="1"/>
          </p:cNvSpPr>
          <p:nvPr>
            <p:ph type="dt" sz="half" idx="10"/>
          </p:nvPr>
        </p:nvSpPr>
        <p:spPr/>
        <p:txBody>
          <a:bodyPr/>
          <a:lstStyle/>
          <a:p>
            <a:fld id="{3BB93E4A-275B-484E-9767-FE3EF727B986}" type="datetimeFigureOut">
              <a:rPr lang="en-US" smtClean="0"/>
              <a:t>11/19/2024</a:t>
            </a:fld>
            <a:endParaRPr lang="en-US"/>
          </a:p>
        </p:txBody>
      </p:sp>
      <p:sp>
        <p:nvSpPr>
          <p:cNvPr id="6" name="Footer Placeholder 5">
            <a:extLst>
              <a:ext uri="{FF2B5EF4-FFF2-40B4-BE49-F238E27FC236}">
                <a16:creationId xmlns:a16="http://schemas.microsoft.com/office/drawing/2014/main" id="{199C68EB-AE1D-BC77-B64F-56D03E20FA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9DD6EBB-7E46-84F5-5A8C-4C426436E68C}"/>
              </a:ext>
            </a:extLst>
          </p:cNvPr>
          <p:cNvSpPr>
            <a:spLocks noGrp="1"/>
          </p:cNvSpPr>
          <p:nvPr>
            <p:ph type="sldNum" sz="quarter" idx="12"/>
          </p:nvPr>
        </p:nvSpPr>
        <p:spPr/>
        <p:txBody>
          <a:bodyPr/>
          <a:lstStyle/>
          <a:p>
            <a:fld id="{50E827D3-6438-44F2-A2DB-3366B109E3BE}" type="slidenum">
              <a:rPr lang="en-US" smtClean="0"/>
              <a:t>‹#›</a:t>
            </a:fld>
            <a:endParaRPr lang="en-US"/>
          </a:p>
        </p:txBody>
      </p:sp>
    </p:spTree>
    <p:extLst>
      <p:ext uri="{BB962C8B-B14F-4D97-AF65-F5344CB8AC3E}">
        <p14:creationId xmlns:p14="http://schemas.microsoft.com/office/powerpoint/2010/main" val="3580829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EFF2E-D458-F18E-A513-82D214226E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BE96B88-E7A1-B1FA-1A4A-DDA127C291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0D5368C-0BEA-259A-817B-8531239135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AA69E0A-018E-4D74-AFA1-47579E97A203}"/>
              </a:ext>
            </a:extLst>
          </p:cNvPr>
          <p:cNvSpPr>
            <a:spLocks noGrp="1"/>
          </p:cNvSpPr>
          <p:nvPr>
            <p:ph type="dt" sz="half" idx="10"/>
          </p:nvPr>
        </p:nvSpPr>
        <p:spPr/>
        <p:txBody>
          <a:bodyPr/>
          <a:lstStyle/>
          <a:p>
            <a:fld id="{3BB93E4A-275B-484E-9767-FE3EF727B986}" type="datetimeFigureOut">
              <a:rPr lang="en-US" smtClean="0"/>
              <a:t>11/19/2024</a:t>
            </a:fld>
            <a:endParaRPr lang="en-US"/>
          </a:p>
        </p:txBody>
      </p:sp>
      <p:sp>
        <p:nvSpPr>
          <p:cNvPr id="6" name="Footer Placeholder 5">
            <a:extLst>
              <a:ext uri="{FF2B5EF4-FFF2-40B4-BE49-F238E27FC236}">
                <a16:creationId xmlns:a16="http://schemas.microsoft.com/office/drawing/2014/main" id="{33BB58C0-7F31-D3DF-7CD2-9DBC5049D7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63B3E1-A9A9-7F6E-CAD4-060AA54FCDAA}"/>
              </a:ext>
            </a:extLst>
          </p:cNvPr>
          <p:cNvSpPr>
            <a:spLocks noGrp="1"/>
          </p:cNvSpPr>
          <p:nvPr>
            <p:ph type="sldNum" sz="quarter" idx="12"/>
          </p:nvPr>
        </p:nvSpPr>
        <p:spPr/>
        <p:txBody>
          <a:bodyPr/>
          <a:lstStyle/>
          <a:p>
            <a:fld id="{50E827D3-6438-44F2-A2DB-3366B109E3BE}" type="slidenum">
              <a:rPr lang="en-US" smtClean="0"/>
              <a:t>‹#›</a:t>
            </a:fld>
            <a:endParaRPr lang="en-US"/>
          </a:p>
        </p:txBody>
      </p:sp>
    </p:spTree>
    <p:extLst>
      <p:ext uri="{BB962C8B-B14F-4D97-AF65-F5344CB8AC3E}">
        <p14:creationId xmlns:p14="http://schemas.microsoft.com/office/powerpoint/2010/main" val="1212170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5192527-2220-D5D2-7F02-D3B7AB8732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5BE4E93-51F5-5A6D-EA4B-8F57C26A1F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9A4E47-9888-A240-ABAE-18E6247D4C3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BB93E4A-275B-484E-9767-FE3EF727B986}" type="datetimeFigureOut">
              <a:rPr lang="en-US" smtClean="0"/>
              <a:t>11/19/2024</a:t>
            </a:fld>
            <a:endParaRPr lang="en-US"/>
          </a:p>
        </p:txBody>
      </p:sp>
      <p:sp>
        <p:nvSpPr>
          <p:cNvPr id="5" name="Footer Placeholder 4">
            <a:extLst>
              <a:ext uri="{FF2B5EF4-FFF2-40B4-BE49-F238E27FC236}">
                <a16:creationId xmlns:a16="http://schemas.microsoft.com/office/drawing/2014/main" id="{D2B4AE95-DCB0-97D2-7196-E46EDE48A2D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3E17200C-FF44-90C5-0754-AAB1720CBC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0E827D3-6438-44F2-A2DB-3366B109E3BE}" type="slidenum">
              <a:rPr lang="en-US" smtClean="0"/>
              <a:t>‹#›</a:t>
            </a:fld>
            <a:endParaRPr lang="en-US"/>
          </a:p>
        </p:txBody>
      </p:sp>
    </p:spTree>
    <p:extLst>
      <p:ext uri="{BB962C8B-B14F-4D97-AF65-F5344CB8AC3E}">
        <p14:creationId xmlns:p14="http://schemas.microsoft.com/office/powerpoint/2010/main" val="41107902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D82BC9-63B1-475F-82C3-3D3DE5316FF5}" type="slidenum">
              <a:rPr lang="en-US" smtClean="0"/>
              <a:t>‹#›</a:t>
            </a:fld>
            <a:endParaRPr lang="en-US" dirty="0"/>
          </a:p>
        </p:txBody>
      </p:sp>
    </p:spTree>
    <p:extLst>
      <p:ext uri="{BB962C8B-B14F-4D97-AF65-F5344CB8AC3E}">
        <p14:creationId xmlns:p14="http://schemas.microsoft.com/office/powerpoint/2010/main" val="22990800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maine.gov/doe/cds/childfindform" TargetMode="External"/><Relationship Id="rId2" Type="http://schemas.openxmlformats.org/officeDocument/2006/relationships/notesSlide" Target="../notesSlides/notesSlide7.xml"/><Relationship Id="rId1" Type="http://schemas.openxmlformats.org/officeDocument/2006/relationships/slideLayout" Target="../slideLayouts/slideLayout24.xml"/><Relationship Id="rId5" Type="http://schemas.openxmlformats.org/officeDocument/2006/relationships/hyperlink" Target="https://www.facebook.com/childdevelopmentservices/" TargetMode="External"/><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6.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3" Type="http://schemas.openxmlformats.org/officeDocument/2006/relationships/hyperlink" Target="https://www.cdc.gov/fasd/treatment/index.html#:~:text=Early%20intervention%20services%20help%20children,services%20if%20your%20child%20qualifies" TargetMode="External"/><Relationship Id="rId2" Type="http://schemas.openxmlformats.org/officeDocument/2006/relationships/notesSlide" Target="../notesSlides/notesSlide4.xml"/><Relationship Id="rId1" Type="http://schemas.openxmlformats.org/officeDocument/2006/relationships/slideLayout" Target="../slideLayouts/slideLayout23.xml"/><Relationship Id="rId6" Type="http://schemas.openxmlformats.org/officeDocument/2006/relationships/image" Target="../media/image5.png"/><Relationship Id="rId5" Type="http://schemas.openxmlformats.org/officeDocument/2006/relationships/hyperlink" Target="https://depts.washington.edu/fasdpn/pdfs/chapter%204%20Early%20Interventions%20for%20Children.pdf" TargetMode="External"/><Relationship Id="rId4" Type="http://schemas.openxmlformats.org/officeDocument/2006/relationships/hyperlink" Target="https://www.casey.org/prenatal-substance-exposure-interventions/"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3.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289932"/>
            <a:ext cx="12192000" cy="1589205"/>
          </a:xfrm>
        </p:spPr>
        <p:txBody>
          <a:bodyPr>
            <a:noAutofit/>
          </a:bodyPr>
          <a:lstStyle/>
          <a:p>
            <a:pPr marL="0" marR="0">
              <a:spcBef>
                <a:spcPts val="0"/>
              </a:spcBef>
              <a:spcAft>
                <a:spcPts val="0"/>
              </a:spcAft>
            </a:pP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4000" b="1" dirty="0"/>
            </a:br>
            <a:r>
              <a:rPr lang="en-US" sz="3600" b="1" dirty="0">
                <a:effectLst/>
                <a:latin typeface="Calibri" panose="020F0502020204030204" pitchFamily="34" charset="0"/>
                <a:ea typeface="Calibri" panose="020F0502020204030204" pitchFamily="34" charset="0"/>
                <a:cs typeface="Times New Roman" panose="02020603050405020304" pitchFamily="18" charset="0"/>
              </a:rPr>
              <a:t>Understanding FASD in Maine: </a:t>
            </a:r>
            <a:br>
              <a:rPr lang="en-US" sz="3600" b="1" dirty="0">
                <a:effectLst/>
                <a:latin typeface="Calibri" panose="020F0502020204030204" pitchFamily="34" charset="0"/>
                <a:ea typeface="Calibri" panose="020F0502020204030204" pitchFamily="34" charset="0"/>
                <a:cs typeface="Times New Roman" panose="02020603050405020304" pitchFamily="18" charset="0"/>
              </a:rPr>
            </a:br>
            <a:r>
              <a:rPr lang="en-US" sz="3600" b="1" dirty="0">
                <a:effectLst/>
                <a:latin typeface="Calibri" panose="020F0502020204030204" pitchFamily="34" charset="0"/>
                <a:ea typeface="Calibri" panose="020F0502020204030204" pitchFamily="34" charset="0"/>
                <a:cs typeface="Times New Roman" panose="02020603050405020304" pitchFamily="18" charset="0"/>
              </a:rPr>
              <a:t>Diagnosis, Support, and Early Intervention</a:t>
            </a:r>
            <a:r>
              <a:rPr lang="en-US" sz="3600" dirty="0">
                <a:effectLst/>
              </a:rPr>
              <a:t> </a:t>
            </a:r>
            <a:r>
              <a:rPr lang="en-US" sz="3600" b="1" dirty="0">
                <a:effectLst/>
                <a:latin typeface="Calibri" panose="020F0502020204030204" pitchFamily="34" charset="0"/>
                <a:ea typeface="Calibri" panose="020F0502020204030204" pitchFamily="34" charset="0"/>
                <a:cs typeface="Times New Roman" panose="02020603050405020304" pitchFamily="18" charset="0"/>
              </a:rPr>
              <a:t> </a:t>
            </a:r>
            <a:br>
              <a:rPr lang="en-US" sz="3200" b="1" dirty="0"/>
            </a:br>
            <a:br>
              <a:rPr lang="en-US" sz="3200" b="1" dirty="0"/>
            </a:br>
            <a:endParaRPr lang="en-US" sz="4000" b="1"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rcRect/>
          <a:stretch/>
        </p:blipFill>
        <p:spPr>
          <a:xfrm>
            <a:off x="3782237" y="3879137"/>
            <a:ext cx="4627525" cy="1273738"/>
          </a:xfrm>
          <a:prstGeom prst="rect">
            <a:avLst/>
          </a:prstGeom>
        </p:spPr>
      </p:pic>
      <p:sp>
        <p:nvSpPr>
          <p:cNvPr id="6" name="Rectangle 5"/>
          <p:cNvSpPr/>
          <p:nvPr/>
        </p:nvSpPr>
        <p:spPr>
          <a:xfrm>
            <a:off x="0" y="5259114"/>
            <a:ext cx="12192000" cy="1701630"/>
          </a:xfrm>
          <a:prstGeom prst="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i="1" dirty="0"/>
              <a:t>This activity has been planned and implemented in accordance with the accreditation requirements and policies of the Accreditation Council for Continuing Medical Education (ACCME) through the joint providership of the Maine Medical Education Trust, Maine Pediatric and Behavioral Health Partnership and MCD Global Health.  The Maine Medical Education Trust is accredited by the Maine Medical Association Committee on Continuing Medical Education and Accreditation to provide continuing medical education for physicians. </a:t>
            </a:r>
          </a:p>
          <a:p>
            <a:endParaRPr lang="en-US" sz="1400" i="1" dirty="0">
              <a:solidFill>
                <a:schemeClr val="bg1"/>
              </a:solidFill>
              <a:effectLst/>
              <a:latin typeface="Aptos" panose="020B0004020202020204" pitchFamily="34" charset="0"/>
              <a:ea typeface="Times New Roman" panose="02020603050405020304" pitchFamily="18" charset="0"/>
              <a:cs typeface="Aptos" panose="020B0004020202020204" pitchFamily="34" charset="0"/>
            </a:endParaRPr>
          </a:p>
          <a:p>
            <a:pPr algn="ctr"/>
            <a:r>
              <a:rPr lang="en-US" i="1" dirty="0">
                <a:solidFill>
                  <a:prstClr val="white"/>
                </a:solidFill>
                <a:latin typeface="Inter var"/>
              </a:rPr>
              <a:t>N</a:t>
            </a:r>
            <a:r>
              <a:rPr kumimoji="0" lang="en-US" sz="1800" b="0" i="1" u="none" strike="noStrike" kern="1200" cap="none" spc="0" normalizeH="0" baseline="0" noProof="0" dirty="0">
                <a:ln>
                  <a:noFill/>
                </a:ln>
                <a:solidFill>
                  <a:prstClr val="white"/>
                </a:solidFill>
                <a:effectLst/>
                <a:uLnTx/>
                <a:uFillTx/>
                <a:latin typeface="Inter var"/>
                <a:ea typeface="+mn-ea"/>
                <a:cs typeface="+mn-cs"/>
              </a:rPr>
              <a:t>one of the planners or speakers for the activity have relevant financial relationships.</a:t>
            </a:r>
            <a:endParaRPr lang="en-US" sz="1200" dirty="0"/>
          </a:p>
        </p:txBody>
      </p:sp>
      <p:sp>
        <p:nvSpPr>
          <p:cNvPr id="7" name="Rectangle 6"/>
          <p:cNvSpPr/>
          <p:nvPr/>
        </p:nvSpPr>
        <p:spPr>
          <a:xfrm>
            <a:off x="0" y="0"/>
            <a:ext cx="12192000" cy="128065"/>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018DC598-A760-BE60-7E7C-6F415B7D8B93}"/>
              </a:ext>
            </a:extLst>
          </p:cNvPr>
          <p:cNvSpPr/>
          <p:nvPr/>
        </p:nvSpPr>
        <p:spPr>
          <a:xfrm>
            <a:off x="0" y="80061"/>
            <a:ext cx="12192000" cy="818276"/>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8676DED-C460-548E-CBE9-1C43CCC4B6B1}"/>
              </a:ext>
            </a:extLst>
          </p:cNvPr>
          <p:cNvSpPr/>
          <p:nvPr/>
        </p:nvSpPr>
        <p:spPr>
          <a:xfrm>
            <a:off x="0" y="876511"/>
            <a:ext cx="12192000" cy="128065"/>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1524000" y="250510"/>
            <a:ext cx="9144000" cy="485469"/>
          </a:xfrm>
        </p:spPr>
        <p:txBody>
          <a:bodyPr>
            <a:noAutofit/>
          </a:bodyPr>
          <a:lstStyle/>
          <a:p>
            <a:r>
              <a:rPr lang="en-US" sz="4000" dirty="0">
                <a:solidFill>
                  <a:schemeClr val="bg1"/>
                </a:solidFill>
              </a:rPr>
              <a:t>Welcome!   We are glad you are here.</a:t>
            </a:r>
          </a:p>
        </p:txBody>
      </p:sp>
    </p:spTree>
    <p:extLst>
      <p:ext uri="{BB962C8B-B14F-4D97-AF65-F5344CB8AC3E}">
        <p14:creationId xmlns:p14="http://schemas.microsoft.com/office/powerpoint/2010/main" val="36435428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0256A77-4137-C411-3C94-D22780C9950F}"/>
              </a:ext>
            </a:extLst>
          </p:cNvPr>
          <p:cNvSpPr>
            <a:spLocks noGrp="1"/>
          </p:cNvSpPr>
          <p:nvPr>
            <p:ph type="sldNum" sz="quarter" idx="11"/>
          </p:nvPr>
        </p:nvSpPr>
        <p:spPr/>
        <p:txBody>
          <a:bodyPr/>
          <a:lstStyle/>
          <a:p>
            <a:fld id="{9605C169-1894-6E48-8A02-870A8272BC19}" type="slidenum">
              <a:rPr lang="en-US">
                <a:solidFill>
                  <a:prstClr val="black">
                    <a:tint val="75000"/>
                  </a:prstClr>
                </a:solidFill>
                <a:latin typeface="Calibri"/>
              </a:rPr>
              <a:pPr/>
              <a:t>10</a:t>
            </a:fld>
            <a:endParaRPr lang="en-US">
              <a:solidFill>
                <a:prstClr val="black">
                  <a:tint val="75000"/>
                </a:prstClr>
              </a:solidFill>
              <a:latin typeface="Calibri"/>
            </a:endParaRPr>
          </a:p>
        </p:txBody>
      </p:sp>
      <p:sp>
        <p:nvSpPr>
          <p:cNvPr id="3" name="Text Placeholder 2">
            <a:extLst>
              <a:ext uri="{FF2B5EF4-FFF2-40B4-BE49-F238E27FC236}">
                <a16:creationId xmlns:a16="http://schemas.microsoft.com/office/drawing/2014/main" id="{73D642E1-9DA4-0082-E747-B1C1CB5036BF}"/>
              </a:ext>
            </a:extLst>
          </p:cNvPr>
          <p:cNvSpPr>
            <a:spLocks noGrp="1"/>
          </p:cNvSpPr>
          <p:nvPr>
            <p:ph type="body" sz="quarter" idx="12"/>
          </p:nvPr>
        </p:nvSpPr>
        <p:spPr/>
        <p:txBody>
          <a:bodyPr>
            <a:noAutofit/>
          </a:bodyPr>
          <a:lstStyle/>
          <a:p>
            <a:r>
              <a:rPr lang="en-US" sz="1950" b="1" u="sng" dirty="0"/>
              <a:t>How</a:t>
            </a:r>
            <a:r>
              <a:rPr lang="en-US" sz="1950" b="1" dirty="0"/>
              <a:t> </a:t>
            </a:r>
            <a:r>
              <a:rPr lang="en-US" sz="1950" dirty="0"/>
              <a:t>to Make a Referral to</a:t>
            </a:r>
            <a:br>
              <a:rPr lang="en-US" sz="1950" dirty="0"/>
            </a:br>
            <a:r>
              <a:rPr lang="en-US" sz="1950" dirty="0"/>
              <a:t>Early Intervention for ME</a:t>
            </a:r>
          </a:p>
        </p:txBody>
      </p:sp>
      <p:sp>
        <p:nvSpPr>
          <p:cNvPr id="4" name="Text Placeholder 3">
            <a:extLst>
              <a:ext uri="{FF2B5EF4-FFF2-40B4-BE49-F238E27FC236}">
                <a16:creationId xmlns:a16="http://schemas.microsoft.com/office/drawing/2014/main" id="{78E9E9A8-473A-0A74-58BA-B81E153F46CD}"/>
              </a:ext>
            </a:extLst>
          </p:cNvPr>
          <p:cNvSpPr>
            <a:spLocks noGrp="1"/>
          </p:cNvSpPr>
          <p:nvPr>
            <p:ph type="body" sz="quarter" idx="13"/>
          </p:nvPr>
        </p:nvSpPr>
        <p:spPr>
          <a:xfrm>
            <a:off x="1875461" y="1586307"/>
            <a:ext cx="4354115" cy="2491736"/>
          </a:xfrm>
        </p:spPr>
        <p:txBody>
          <a:bodyPr>
            <a:normAutofit fontScale="92500" lnSpcReduction="10000"/>
          </a:bodyPr>
          <a:lstStyle/>
          <a:p>
            <a:endParaRPr lang="en-US" dirty="0"/>
          </a:p>
          <a:p>
            <a:pPr algn="ctr"/>
            <a:r>
              <a:rPr lang="en-US" b="1" dirty="0"/>
              <a:t>Call the Central Referral Line: </a:t>
            </a:r>
          </a:p>
          <a:p>
            <a:pPr algn="ctr"/>
            <a:r>
              <a:rPr lang="en-US" dirty="0"/>
              <a:t>1-877-770-8883</a:t>
            </a:r>
            <a:br>
              <a:rPr lang="en-US" dirty="0"/>
            </a:br>
            <a:endParaRPr lang="en-US" b="1" dirty="0"/>
          </a:p>
          <a:p>
            <a:pPr algn="ctr"/>
            <a:r>
              <a:rPr lang="en-US" b="1" u="sng" dirty="0"/>
              <a:t>Online Referrals for Early Intervention for ME</a:t>
            </a:r>
          </a:p>
          <a:p>
            <a:pPr algn="ctr"/>
            <a:r>
              <a:rPr lang="en-US" b="1" dirty="0"/>
              <a:t>Currently Submitted Under </a:t>
            </a:r>
            <a:br>
              <a:rPr lang="en-US" b="1" dirty="0"/>
            </a:br>
            <a:r>
              <a:rPr lang="en-US" b="1" dirty="0"/>
              <a:t>Child Development Services Umbrella:</a:t>
            </a:r>
            <a:r>
              <a:rPr lang="en-US" dirty="0"/>
              <a:t> </a:t>
            </a:r>
          </a:p>
          <a:p>
            <a:pPr algn="ctr"/>
            <a:r>
              <a:rPr lang="en-US" dirty="0">
                <a:hlinkClick r:id="rId3">
                  <a:extLst>
                    <a:ext uri="{A12FA001-AC4F-418D-AE19-62706E023703}">
                      <ahyp:hlinkClr xmlns:ahyp="http://schemas.microsoft.com/office/drawing/2018/hyperlinkcolor" val="tx"/>
                    </a:ext>
                  </a:extLst>
                </a:hlinkClick>
              </a:rPr>
              <a:t>https://www.maine.gov/doe/cds/childfindform</a:t>
            </a:r>
            <a:endParaRPr lang="en-US" dirty="0"/>
          </a:p>
          <a:p>
            <a:pPr algn="ctr"/>
            <a:endParaRPr lang="en-US" dirty="0">
              <a:solidFill>
                <a:srgbClr val="FF0000"/>
              </a:solidFill>
            </a:endParaRPr>
          </a:p>
          <a:p>
            <a:pPr algn="ctr"/>
            <a:r>
              <a:rPr lang="en-US" b="1" u="sng" dirty="0"/>
              <a:t>Regional Site Contact Information </a:t>
            </a:r>
            <a:br>
              <a:rPr lang="en-US" b="1" u="sng" dirty="0"/>
            </a:br>
            <a:r>
              <a:rPr lang="en-US" b="1" dirty="0"/>
              <a:t>Currently Found Under </a:t>
            </a:r>
            <a:br>
              <a:rPr lang="en-US" b="1" dirty="0"/>
            </a:br>
            <a:r>
              <a:rPr lang="en-US" b="1" dirty="0"/>
              <a:t>Child Development Services Umbrella:</a:t>
            </a:r>
            <a:r>
              <a:rPr lang="en-US" dirty="0"/>
              <a:t> </a:t>
            </a:r>
            <a:endParaRPr lang="en-US" dirty="0">
              <a:solidFill>
                <a:srgbClr val="FF0000"/>
              </a:solidFill>
            </a:endParaRPr>
          </a:p>
          <a:p>
            <a:pPr algn="ctr"/>
            <a:r>
              <a:rPr lang="en-US" dirty="0">
                <a:hlinkClick r:id="" action="ppaction://noaction">
                  <a:extLst>
                    <a:ext uri="{A12FA001-AC4F-418D-AE19-62706E023703}">
                      <ahyp:hlinkClr xmlns:ahyp="http://schemas.microsoft.com/office/drawing/2018/hyperlinkcolor" val="tx"/>
                    </a:ext>
                  </a:extLst>
                </a:hlinkClick>
              </a:rPr>
              <a:t>https://www.maine.gov/doe/learning/cds/contact</a:t>
            </a:r>
            <a:r>
              <a:rPr lang="en-US" dirty="0"/>
              <a:t> </a:t>
            </a:r>
          </a:p>
          <a:p>
            <a:endParaRPr lang="en-US" dirty="0"/>
          </a:p>
          <a:p>
            <a:pPr algn="l"/>
            <a:endParaRPr lang="en-US" sz="1350" dirty="0">
              <a:solidFill>
                <a:srgbClr val="000000"/>
              </a:solidFill>
              <a:latin typeface="Ridley Grotesk Medium"/>
            </a:endParaRPr>
          </a:p>
        </p:txBody>
      </p:sp>
      <p:sp>
        <p:nvSpPr>
          <p:cNvPr id="5" name="Text Placeholder 3">
            <a:extLst>
              <a:ext uri="{FF2B5EF4-FFF2-40B4-BE49-F238E27FC236}">
                <a16:creationId xmlns:a16="http://schemas.microsoft.com/office/drawing/2014/main" id="{DA344AE8-94D6-74C3-DB16-7CCB3EE9B6A0}"/>
              </a:ext>
            </a:extLst>
          </p:cNvPr>
          <p:cNvSpPr txBox="1">
            <a:spLocks/>
          </p:cNvSpPr>
          <p:nvPr/>
        </p:nvSpPr>
        <p:spPr>
          <a:xfrm>
            <a:off x="6637422" y="1763182"/>
            <a:ext cx="3864129" cy="4051079"/>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200" dirty="0">
              <a:solidFill>
                <a:prstClr val="black"/>
              </a:solidFill>
              <a:latin typeface="Calibri"/>
            </a:endParaRPr>
          </a:p>
        </p:txBody>
      </p:sp>
      <p:sp>
        <p:nvSpPr>
          <p:cNvPr id="6" name="TextBox 5">
            <a:extLst>
              <a:ext uri="{FF2B5EF4-FFF2-40B4-BE49-F238E27FC236}">
                <a16:creationId xmlns:a16="http://schemas.microsoft.com/office/drawing/2014/main" id="{6E57666A-7915-E130-5D61-69E765C90D9A}"/>
              </a:ext>
            </a:extLst>
          </p:cNvPr>
          <p:cNvSpPr txBox="1"/>
          <p:nvPr/>
        </p:nvSpPr>
        <p:spPr>
          <a:xfrm>
            <a:off x="6451406" y="1149843"/>
            <a:ext cx="4030579" cy="1061829"/>
          </a:xfrm>
          <a:prstGeom prst="rect">
            <a:avLst/>
          </a:prstGeom>
          <a:noFill/>
        </p:spPr>
        <p:txBody>
          <a:bodyPr wrap="square" rtlCol="0">
            <a:spAutoFit/>
          </a:bodyPr>
          <a:lstStyle/>
          <a:p>
            <a:pPr algn="ctr"/>
            <a:r>
              <a:rPr lang="en-US" sz="900" b="1" dirty="0">
                <a:solidFill>
                  <a:prstClr val="black"/>
                </a:solidFill>
                <a:latin typeface="Ridley Grotesk Medium"/>
              </a:rPr>
              <a:t>Referrals and self-referrals to Early Intervention for ME </a:t>
            </a:r>
            <a:r>
              <a:rPr lang="en-US" sz="900" dirty="0">
                <a:solidFill>
                  <a:prstClr val="black"/>
                </a:solidFill>
                <a:latin typeface="Ridley Grotesk Medium"/>
              </a:rPr>
              <a:t>in support of the developmental health of young children, birth-36 months, </a:t>
            </a:r>
            <a:r>
              <a:rPr lang="en-US" sz="900" b="1" u="sng" dirty="0">
                <a:solidFill>
                  <a:prstClr val="black"/>
                </a:solidFill>
                <a:latin typeface="Ridley Grotesk Medium"/>
              </a:rPr>
              <a:t>may be made by medical, clinical, and social services providers; childcare specialists; and parents, family members, friends, kinship, foster families, and other caregivers.</a:t>
            </a:r>
            <a:r>
              <a:rPr lang="en-US" sz="900" b="1" dirty="0">
                <a:solidFill>
                  <a:prstClr val="black"/>
                </a:solidFill>
                <a:latin typeface="Ridley Grotesk Medium"/>
              </a:rPr>
              <a:t> </a:t>
            </a:r>
            <a:br>
              <a:rPr lang="en-US" sz="900" dirty="0">
                <a:solidFill>
                  <a:prstClr val="black"/>
                </a:solidFill>
                <a:latin typeface="Ridley Grotesk Medium"/>
              </a:rPr>
            </a:br>
            <a:br>
              <a:rPr lang="en-US" sz="900" dirty="0">
                <a:solidFill>
                  <a:prstClr val="black"/>
                </a:solidFill>
                <a:latin typeface="Ridley Grotesk Medium"/>
              </a:rPr>
            </a:br>
            <a:r>
              <a:rPr lang="en-US" sz="900" b="1" dirty="0">
                <a:solidFill>
                  <a:prstClr val="black"/>
                </a:solidFill>
                <a:latin typeface="Ridley Grotesk SemiBold"/>
              </a:rPr>
              <a:t>To make a referral, please call us at 877-770-8883 or visit earlyinterventionforme.org</a:t>
            </a:r>
            <a:endParaRPr lang="en-US" sz="900" dirty="0">
              <a:solidFill>
                <a:prstClr val="black"/>
              </a:solidFill>
              <a:latin typeface="Calibri"/>
            </a:endParaRPr>
          </a:p>
        </p:txBody>
      </p:sp>
      <p:sp>
        <p:nvSpPr>
          <p:cNvPr id="7" name="TextBox 6">
            <a:extLst>
              <a:ext uri="{FF2B5EF4-FFF2-40B4-BE49-F238E27FC236}">
                <a16:creationId xmlns:a16="http://schemas.microsoft.com/office/drawing/2014/main" id="{1CF577E3-6B48-B011-4242-873E7928883F}"/>
              </a:ext>
            </a:extLst>
          </p:cNvPr>
          <p:cNvSpPr txBox="1"/>
          <p:nvPr/>
        </p:nvSpPr>
        <p:spPr>
          <a:xfrm>
            <a:off x="6499033" y="2265951"/>
            <a:ext cx="3935329" cy="346249"/>
          </a:xfrm>
          <a:prstGeom prst="rect">
            <a:avLst/>
          </a:prstGeom>
          <a:noFill/>
        </p:spPr>
        <p:txBody>
          <a:bodyPr wrap="square" rtlCol="0">
            <a:spAutoFit/>
          </a:bodyPr>
          <a:lstStyle/>
          <a:p>
            <a:r>
              <a:rPr lang="en-US" sz="825" b="1" dirty="0">
                <a:solidFill>
                  <a:srgbClr val="005A7E"/>
                </a:solidFill>
                <a:latin typeface="Ridley Grotesk Bold"/>
              </a:rPr>
              <a:t>REACH: </a:t>
            </a:r>
            <a:r>
              <a:rPr lang="en-US" sz="825" i="1" dirty="0">
                <a:solidFill>
                  <a:srgbClr val="005A7E"/>
                </a:solidFill>
                <a:latin typeface="Ridley Grotesk Medium"/>
              </a:rPr>
              <a:t>Site serves Cumberland County and select towns in Sagadahoc and Androscoggin counties.</a:t>
            </a:r>
            <a:r>
              <a:rPr lang="en-US" sz="825" dirty="0">
                <a:solidFill>
                  <a:srgbClr val="005A7E"/>
                </a:solidFill>
                <a:latin typeface="Ridley Grotesk Medium"/>
              </a:rPr>
              <a:t> 1011 Forest Avenue Portland, ME 04103; </a:t>
            </a:r>
            <a:r>
              <a:rPr lang="en-US" sz="825" b="1" dirty="0">
                <a:solidFill>
                  <a:srgbClr val="005A7E"/>
                </a:solidFill>
                <a:latin typeface="Ridley Grotesk Medium"/>
              </a:rPr>
              <a:t>207-781-8855</a:t>
            </a:r>
            <a:r>
              <a:rPr lang="en-US" sz="825" dirty="0">
                <a:solidFill>
                  <a:srgbClr val="005A7E"/>
                </a:solidFill>
                <a:latin typeface="Ridley Grotesk Medium"/>
              </a:rPr>
              <a:t> </a:t>
            </a:r>
            <a:endParaRPr lang="en-US" sz="825" dirty="0">
              <a:solidFill>
                <a:prstClr val="black"/>
              </a:solidFill>
              <a:latin typeface="Calibri"/>
            </a:endParaRPr>
          </a:p>
        </p:txBody>
      </p:sp>
      <p:sp>
        <p:nvSpPr>
          <p:cNvPr id="8" name="TextBox 7">
            <a:extLst>
              <a:ext uri="{FF2B5EF4-FFF2-40B4-BE49-F238E27FC236}">
                <a16:creationId xmlns:a16="http://schemas.microsoft.com/office/drawing/2014/main" id="{31BC820B-1815-C404-28CC-65709BB4B23B}"/>
              </a:ext>
            </a:extLst>
          </p:cNvPr>
          <p:cNvSpPr txBox="1"/>
          <p:nvPr/>
        </p:nvSpPr>
        <p:spPr>
          <a:xfrm>
            <a:off x="6499033" y="2618898"/>
            <a:ext cx="3935329" cy="346249"/>
          </a:xfrm>
          <a:prstGeom prst="rect">
            <a:avLst/>
          </a:prstGeom>
          <a:noFill/>
        </p:spPr>
        <p:txBody>
          <a:bodyPr wrap="square" rtlCol="0">
            <a:spAutoFit/>
          </a:bodyPr>
          <a:lstStyle/>
          <a:p>
            <a:r>
              <a:rPr lang="en-US" sz="825" b="1" dirty="0">
                <a:solidFill>
                  <a:srgbClr val="005A7E"/>
                </a:solidFill>
                <a:latin typeface="Ridley Grotesk Bold"/>
              </a:rPr>
              <a:t>AROOSTOOK:  </a:t>
            </a:r>
            <a:r>
              <a:rPr lang="en-US" sz="825" i="1" dirty="0">
                <a:solidFill>
                  <a:srgbClr val="005A7E"/>
                </a:solidFill>
                <a:latin typeface="Ridley Grotesk Medium"/>
              </a:rPr>
              <a:t>Site serves Aroostook County and select towns in Washington and Penobscot counties. </a:t>
            </a:r>
            <a:r>
              <a:rPr lang="en-US" sz="825" dirty="0">
                <a:solidFill>
                  <a:srgbClr val="005A7E"/>
                </a:solidFill>
                <a:latin typeface="Ridley Grotesk Medium"/>
              </a:rPr>
              <a:t>985 Skyway Street Presque Isle, ME 04769; </a:t>
            </a:r>
            <a:r>
              <a:rPr lang="en-US" sz="825" b="1" dirty="0">
                <a:solidFill>
                  <a:srgbClr val="005A7E"/>
                </a:solidFill>
                <a:latin typeface="Ridley Grotesk Medium"/>
              </a:rPr>
              <a:t>207-746-4490</a:t>
            </a:r>
            <a:r>
              <a:rPr lang="en-US" sz="825" dirty="0">
                <a:solidFill>
                  <a:srgbClr val="005A7E"/>
                </a:solidFill>
                <a:latin typeface="Ridley Grotesk Medium"/>
              </a:rPr>
              <a:t> </a:t>
            </a:r>
            <a:endParaRPr lang="en-US" sz="825" dirty="0">
              <a:solidFill>
                <a:prstClr val="black"/>
              </a:solidFill>
              <a:latin typeface="Calibri"/>
            </a:endParaRPr>
          </a:p>
        </p:txBody>
      </p:sp>
      <p:sp>
        <p:nvSpPr>
          <p:cNvPr id="9" name="TextBox 8">
            <a:extLst>
              <a:ext uri="{FF2B5EF4-FFF2-40B4-BE49-F238E27FC236}">
                <a16:creationId xmlns:a16="http://schemas.microsoft.com/office/drawing/2014/main" id="{82DCE565-5FA3-D77F-99A0-4C82E37541E9}"/>
              </a:ext>
            </a:extLst>
          </p:cNvPr>
          <p:cNvSpPr txBox="1"/>
          <p:nvPr/>
        </p:nvSpPr>
        <p:spPr>
          <a:xfrm>
            <a:off x="6499033" y="2971144"/>
            <a:ext cx="3864129" cy="346249"/>
          </a:xfrm>
          <a:prstGeom prst="rect">
            <a:avLst/>
          </a:prstGeom>
          <a:noFill/>
        </p:spPr>
        <p:txBody>
          <a:bodyPr wrap="square" rtlCol="0">
            <a:spAutoFit/>
          </a:bodyPr>
          <a:lstStyle/>
          <a:p>
            <a:r>
              <a:rPr lang="en-US" sz="825" b="1" dirty="0">
                <a:solidFill>
                  <a:srgbClr val="005A7E"/>
                </a:solidFill>
                <a:latin typeface="Ridley Grotesk Bold"/>
              </a:rPr>
              <a:t>DOWNEAST: </a:t>
            </a:r>
            <a:r>
              <a:rPr lang="en-US" sz="825" i="1" dirty="0">
                <a:solidFill>
                  <a:srgbClr val="005A7E"/>
                </a:solidFill>
                <a:latin typeface="Ridley Grotesk Medium"/>
              </a:rPr>
              <a:t>Site serves Hancock and Washington counties. </a:t>
            </a:r>
            <a:r>
              <a:rPr lang="en-US" sz="825" dirty="0">
                <a:solidFill>
                  <a:srgbClr val="005A7E"/>
                </a:solidFill>
                <a:latin typeface="Ridley Grotesk Medium"/>
              </a:rPr>
              <a:t>116 O’Brien Avenue, </a:t>
            </a:r>
          </a:p>
          <a:p>
            <a:r>
              <a:rPr lang="en-US" sz="825" dirty="0">
                <a:solidFill>
                  <a:srgbClr val="005A7E"/>
                </a:solidFill>
                <a:latin typeface="Ridley Grotesk Medium"/>
              </a:rPr>
              <a:t>Sennett Hall, Machias, ME 04654; </a:t>
            </a:r>
            <a:r>
              <a:rPr lang="en-US" sz="825" b="1" dirty="0">
                <a:solidFill>
                  <a:srgbClr val="005A7E"/>
                </a:solidFill>
                <a:latin typeface="Ridley Grotesk Medium"/>
              </a:rPr>
              <a:t>207-255-4892</a:t>
            </a:r>
            <a:r>
              <a:rPr lang="en-US" sz="825" dirty="0">
                <a:solidFill>
                  <a:srgbClr val="005A7E"/>
                </a:solidFill>
                <a:latin typeface="Ridley Grotesk Medium"/>
              </a:rPr>
              <a:t> </a:t>
            </a:r>
            <a:endParaRPr lang="en-US" sz="825" dirty="0">
              <a:solidFill>
                <a:prstClr val="black"/>
              </a:solidFill>
              <a:latin typeface="Calibri"/>
            </a:endParaRPr>
          </a:p>
        </p:txBody>
      </p:sp>
      <p:sp>
        <p:nvSpPr>
          <p:cNvPr id="10" name="TextBox 9">
            <a:extLst>
              <a:ext uri="{FF2B5EF4-FFF2-40B4-BE49-F238E27FC236}">
                <a16:creationId xmlns:a16="http://schemas.microsoft.com/office/drawing/2014/main" id="{B6E9EC87-DA66-9314-0237-D451A35B0E6D}"/>
              </a:ext>
            </a:extLst>
          </p:cNvPr>
          <p:cNvSpPr txBox="1"/>
          <p:nvPr/>
        </p:nvSpPr>
        <p:spPr>
          <a:xfrm>
            <a:off x="6499033" y="3328593"/>
            <a:ext cx="3864129" cy="346249"/>
          </a:xfrm>
          <a:prstGeom prst="rect">
            <a:avLst/>
          </a:prstGeom>
          <a:noFill/>
        </p:spPr>
        <p:txBody>
          <a:bodyPr wrap="square" rtlCol="0">
            <a:spAutoFit/>
          </a:bodyPr>
          <a:lstStyle/>
          <a:p>
            <a:r>
              <a:rPr lang="en-US" sz="825" b="1" dirty="0">
                <a:solidFill>
                  <a:srgbClr val="005A7E"/>
                </a:solidFill>
                <a:latin typeface="Ridley Grotesk Bold"/>
              </a:rPr>
              <a:t>FIRST STEP: </a:t>
            </a:r>
            <a:r>
              <a:rPr lang="en-US" sz="825" i="1" dirty="0">
                <a:solidFill>
                  <a:srgbClr val="005A7E"/>
                </a:solidFill>
                <a:latin typeface="Ridley Grotesk Medium"/>
              </a:rPr>
              <a:t>Site serves select towns in Androscoggin, Kennebec, Lincoln, and Sagadahoc counties. </a:t>
            </a:r>
            <a:r>
              <a:rPr lang="fr-FR" sz="825" dirty="0">
                <a:solidFill>
                  <a:srgbClr val="005A7E"/>
                </a:solidFill>
                <a:latin typeface="Ridley Grotesk Medium"/>
              </a:rPr>
              <a:t>5 Gendron Drive, Suite 1 </a:t>
            </a:r>
            <a:r>
              <a:rPr lang="en-US" sz="825" dirty="0">
                <a:solidFill>
                  <a:srgbClr val="005A7E"/>
                </a:solidFill>
                <a:latin typeface="Ridley Grotesk Medium"/>
              </a:rPr>
              <a:t>Lewiston, ME 04240; </a:t>
            </a:r>
            <a:r>
              <a:rPr lang="en-US" sz="825" b="1" dirty="0">
                <a:solidFill>
                  <a:srgbClr val="005A7E"/>
                </a:solidFill>
                <a:latin typeface="Ridley Grotesk Medium"/>
              </a:rPr>
              <a:t>207-795-4022</a:t>
            </a:r>
            <a:r>
              <a:rPr lang="en-US" sz="825" dirty="0">
                <a:solidFill>
                  <a:srgbClr val="005A7E"/>
                </a:solidFill>
                <a:latin typeface="Ridley Grotesk Medium"/>
              </a:rPr>
              <a:t> </a:t>
            </a:r>
            <a:endParaRPr lang="en-US" sz="825" dirty="0">
              <a:solidFill>
                <a:prstClr val="black"/>
              </a:solidFill>
              <a:latin typeface="Calibri"/>
            </a:endParaRPr>
          </a:p>
        </p:txBody>
      </p:sp>
      <p:sp>
        <p:nvSpPr>
          <p:cNvPr id="12" name="TextBox 11">
            <a:extLst>
              <a:ext uri="{FF2B5EF4-FFF2-40B4-BE49-F238E27FC236}">
                <a16:creationId xmlns:a16="http://schemas.microsoft.com/office/drawing/2014/main" id="{E55816B3-E646-FDEF-6723-7F278328B28E}"/>
              </a:ext>
            </a:extLst>
          </p:cNvPr>
          <p:cNvSpPr txBox="1"/>
          <p:nvPr/>
        </p:nvSpPr>
        <p:spPr>
          <a:xfrm>
            <a:off x="6499032" y="3686041"/>
            <a:ext cx="3935329" cy="346249"/>
          </a:xfrm>
          <a:prstGeom prst="rect">
            <a:avLst/>
          </a:prstGeom>
          <a:noFill/>
        </p:spPr>
        <p:txBody>
          <a:bodyPr wrap="square">
            <a:spAutoFit/>
          </a:bodyPr>
          <a:lstStyle/>
          <a:p>
            <a:r>
              <a:rPr lang="en-US" sz="825" b="1" dirty="0">
                <a:solidFill>
                  <a:srgbClr val="005A7E"/>
                </a:solidFill>
                <a:latin typeface="Ridley Grotesk Bold"/>
              </a:rPr>
              <a:t>MIDCOAST:  </a:t>
            </a:r>
            <a:r>
              <a:rPr lang="en-US" sz="825" i="1" dirty="0">
                <a:solidFill>
                  <a:srgbClr val="005A7E"/>
                </a:solidFill>
                <a:latin typeface="Ridley Grotesk Medium"/>
              </a:rPr>
              <a:t>Site serves Knox and Lincoln counties and select towns in Sagadahoc and </a:t>
            </a:r>
            <a:br>
              <a:rPr lang="en-US" sz="825" i="1" dirty="0">
                <a:solidFill>
                  <a:srgbClr val="005A7E"/>
                </a:solidFill>
                <a:latin typeface="Ridley Grotesk Medium"/>
              </a:rPr>
            </a:br>
            <a:r>
              <a:rPr lang="en-US" sz="825" i="1" dirty="0">
                <a:solidFill>
                  <a:srgbClr val="005A7E"/>
                </a:solidFill>
                <a:latin typeface="Ridley Grotesk Medium"/>
              </a:rPr>
              <a:t>Kennebec counties. </a:t>
            </a:r>
            <a:r>
              <a:rPr lang="en-US" sz="825" dirty="0">
                <a:solidFill>
                  <a:srgbClr val="005A7E"/>
                </a:solidFill>
                <a:latin typeface="Ridley Grotesk Medium"/>
              </a:rPr>
              <a:t>91 Camden Street, Suite 108 Rockland, ME 04841; </a:t>
            </a:r>
            <a:r>
              <a:rPr lang="en-US" sz="825" b="1" dirty="0">
                <a:solidFill>
                  <a:srgbClr val="005A7E"/>
                </a:solidFill>
                <a:latin typeface="Ridley Grotesk Medium"/>
              </a:rPr>
              <a:t>207-594-5933</a:t>
            </a:r>
            <a:r>
              <a:rPr lang="en-US" sz="825" dirty="0">
                <a:solidFill>
                  <a:srgbClr val="005A7E"/>
                </a:solidFill>
                <a:latin typeface="Ridley Grotesk Medium"/>
              </a:rPr>
              <a:t> </a:t>
            </a:r>
            <a:endParaRPr lang="en-US" sz="825" dirty="0">
              <a:solidFill>
                <a:prstClr val="black"/>
              </a:solidFill>
              <a:latin typeface="Calibri"/>
            </a:endParaRPr>
          </a:p>
        </p:txBody>
      </p:sp>
      <p:sp>
        <p:nvSpPr>
          <p:cNvPr id="16" name="TextBox 15">
            <a:extLst>
              <a:ext uri="{FF2B5EF4-FFF2-40B4-BE49-F238E27FC236}">
                <a16:creationId xmlns:a16="http://schemas.microsoft.com/office/drawing/2014/main" id="{946C962A-DBEF-F807-262A-0516A21CA08A}"/>
              </a:ext>
            </a:extLst>
          </p:cNvPr>
          <p:cNvSpPr txBox="1"/>
          <p:nvPr/>
        </p:nvSpPr>
        <p:spPr>
          <a:xfrm>
            <a:off x="6499032" y="4023992"/>
            <a:ext cx="4030579" cy="473206"/>
          </a:xfrm>
          <a:prstGeom prst="rect">
            <a:avLst/>
          </a:prstGeom>
          <a:noFill/>
        </p:spPr>
        <p:txBody>
          <a:bodyPr wrap="square">
            <a:spAutoFit/>
          </a:bodyPr>
          <a:lstStyle/>
          <a:p>
            <a:r>
              <a:rPr lang="en-US" sz="825" b="1" dirty="0">
                <a:solidFill>
                  <a:srgbClr val="005A7E"/>
                </a:solidFill>
                <a:latin typeface="Ridley Grotesk Bold"/>
              </a:rPr>
              <a:t>OPPORTUNITIES: </a:t>
            </a:r>
            <a:r>
              <a:rPr lang="en-US" sz="825" i="1" dirty="0">
                <a:solidFill>
                  <a:srgbClr val="005A7E"/>
                </a:solidFill>
                <a:latin typeface="Ridley Grotesk Medium"/>
              </a:rPr>
              <a:t>Oxford and Rumford sites serve Oxford County along with select towns </a:t>
            </a:r>
            <a:br>
              <a:rPr lang="en-US" sz="825" i="1" dirty="0">
                <a:solidFill>
                  <a:srgbClr val="005A7E"/>
                </a:solidFill>
                <a:latin typeface="Ridley Grotesk Medium"/>
              </a:rPr>
            </a:br>
            <a:r>
              <a:rPr lang="en-US" sz="825" i="1" dirty="0">
                <a:solidFill>
                  <a:srgbClr val="005A7E"/>
                </a:solidFill>
                <a:latin typeface="Ridley Grotesk Medium"/>
              </a:rPr>
              <a:t>in Androscoggin, Cumberland, and Franklin counties. </a:t>
            </a:r>
            <a:r>
              <a:rPr lang="en-US" sz="825" dirty="0">
                <a:solidFill>
                  <a:srgbClr val="005A7E"/>
                </a:solidFill>
                <a:latin typeface="Ridley Grotesk Medium"/>
              </a:rPr>
              <a:t>16 Madison Avenue Oxford, ME 04270; </a:t>
            </a:r>
            <a:r>
              <a:rPr lang="en-US" sz="825" b="1" dirty="0">
                <a:solidFill>
                  <a:srgbClr val="005A7E"/>
                </a:solidFill>
                <a:latin typeface="Ridley Grotesk Medium"/>
              </a:rPr>
              <a:t>207-743-9701</a:t>
            </a:r>
            <a:r>
              <a:rPr lang="en-US" sz="825" dirty="0">
                <a:solidFill>
                  <a:srgbClr val="005A7E"/>
                </a:solidFill>
                <a:latin typeface="Ridley Grotesk Medium"/>
              </a:rPr>
              <a:t> AND 60 Lowell Street Rumford, ME 04276; </a:t>
            </a:r>
            <a:r>
              <a:rPr lang="en-US" sz="825" b="1" dirty="0">
                <a:solidFill>
                  <a:srgbClr val="005A7E"/>
                </a:solidFill>
                <a:latin typeface="Ridley Grotesk Medium"/>
              </a:rPr>
              <a:t>207-369-0132</a:t>
            </a:r>
            <a:r>
              <a:rPr lang="en-US" sz="825" dirty="0">
                <a:solidFill>
                  <a:srgbClr val="005A7E"/>
                </a:solidFill>
                <a:latin typeface="Ridley Grotesk Medium"/>
              </a:rPr>
              <a:t> </a:t>
            </a:r>
            <a:endParaRPr lang="en-US" sz="825" dirty="0">
              <a:solidFill>
                <a:prstClr val="black"/>
              </a:solidFill>
              <a:latin typeface="Calibri"/>
            </a:endParaRPr>
          </a:p>
        </p:txBody>
      </p:sp>
      <p:sp>
        <p:nvSpPr>
          <p:cNvPr id="18" name="TextBox 17">
            <a:extLst>
              <a:ext uri="{FF2B5EF4-FFF2-40B4-BE49-F238E27FC236}">
                <a16:creationId xmlns:a16="http://schemas.microsoft.com/office/drawing/2014/main" id="{1EF541EB-EAAF-5198-A6C6-35FBF8445170}"/>
              </a:ext>
            </a:extLst>
          </p:cNvPr>
          <p:cNvSpPr txBox="1"/>
          <p:nvPr/>
        </p:nvSpPr>
        <p:spPr>
          <a:xfrm>
            <a:off x="6637420" y="4640954"/>
            <a:ext cx="4572000" cy="346249"/>
          </a:xfrm>
          <a:prstGeom prst="rect">
            <a:avLst/>
          </a:prstGeom>
          <a:noFill/>
        </p:spPr>
        <p:txBody>
          <a:bodyPr wrap="square">
            <a:spAutoFit/>
          </a:bodyPr>
          <a:lstStyle/>
          <a:p>
            <a:r>
              <a:rPr lang="en-US" sz="825" b="1" dirty="0">
                <a:solidFill>
                  <a:srgbClr val="005A7E"/>
                </a:solidFill>
                <a:latin typeface="Ridley Grotesk Bold"/>
              </a:rPr>
              <a:t>PEDS: </a:t>
            </a:r>
            <a:r>
              <a:rPr lang="en-US" sz="825" i="1" dirty="0">
                <a:solidFill>
                  <a:srgbClr val="005A7E"/>
                </a:solidFill>
                <a:latin typeface="Ridley Grotesk Medium"/>
              </a:rPr>
              <a:t>Site serves select towns in Kennebec, Somerset, Franklin, Androscoggin, and </a:t>
            </a:r>
            <a:br>
              <a:rPr lang="en-US" sz="825" i="1" dirty="0">
                <a:solidFill>
                  <a:srgbClr val="005A7E"/>
                </a:solidFill>
                <a:latin typeface="Ridley Grotesk Medium"/>
              </a:rPr>
            </a:br>
            <a:r>
              <a:rPr lang="en-US" sz="825" i="1" dirty="0">
                <a:solidFill>
                  <a:srgbClr val="005A7E"/>
                </a:solidFill>
                <a:latin typeface="Ridley Grotesk Medium"/>
              </a:rPr>
              <a:t>Waldo counties. </a:t>
            </a:r>
            <a:r>
              <a:rPr lang="en-US" sz="825" dirty="0">
                <a:solidFill>
                  <a:srgbClr val="005A7E"/>
                </a:solidFill>
                <a:latin typeface="Ridley Grotesk Medium"/>
              </a:rPr>
              <a:t>325 E. Kennedy Memorial Drive Waterville, ME 04901; </a:t>
            </a:r>
            <a:r>
              <a:rPr lang="en-US" sz="825" b="1" dirty="0">
                <a:solidFill>
                  <a:srgbClr val="005A7E"/>
                </a:solidFill>
                <a:latin typeface="Ridley Grotesk Medium"/>
              </a:rPr>
              <a:t>207-877-2498</a:t>
            </a:r>
            <a:r>
              <a:rPr lang="en-US" sz="825" dirty="0">
                <a:solidFill>
                  <a:srgbClr val="005A7E"/>
                </a:solidFill>
                <a:latin typeface="Ridley Grotesk Medium"/>
              </a:rPr>
              <a:t> </a:t>
            </a:r>
            <a:endParaRPr lang="en-US" sz="825" dirty="0">
              <a:solidFill>
                <a:srgbClr val="000000"/>
              </a:solidFill>
              <a:latin typeface="Ridley Grotesk Bold"/>
            </a:endParaRPr>
          </a:p>
        </p:txBody>
      </p:sp>
      <p:sp>
        <p:nvSpPr>
          <p:cNvPr id="19" name="TextBox 18">
            <a:extLst>
              <a:ext uri="{FF2B5EF4-FFF2-40B4-BE49-F238E27FC236}">
                <a16:creationId xmlns:a16="http://schemas.microsoft.com/office/drawing/2014/main" id="{2E7D8B2F-9933-8735-2719-A50082705612}"/>
              </a:ext>
            </a:extLst>
          </p:cNvPr>
          <p:cNvSpPr txBox="1"/>
          <p:nvPr/>
        </p:nvSpPr>
        <p:spPr>
          <a:xfrm>
            <a:off x="6637420" y="5002005"/>
            <a:ext cx="4572000" cy="473206"/>
          </a:xfrm>
          <a:prstGeom prst="rect">
            <a:avLst/>
          </a:prstGeom>
          <a:noFill/>
        </p:spPr>
        <p:txBody>
          <a:bodyPr wrap="square">
            <a:spAutoFit/>
          </a:bodyPr>
          <a:lstStyle/>
          <a:p>
            <a:r>
              <a:rPr lang="en-US" sz="825" b="1" dirty="0">
                <a:solidFill>
                  <a:srgbClr val="005A7E"/>
                </a:solidFill>
                <a:latin typeface="Ridley Grotesk Bold"/>
              </a:rPr>
              <a:t>TWO RIVERS: </a:t>
            </a:r>
            <a:r>
              <a:rPr lang="en-US" sz="825" i="1" dirty="0">
                <a:solidFill>
                  <a:srgbClr val="005A7E"/>
                </a:solidFill>
                <a:latin typeface="Ridley Grotesk Medium"/>
              </a:rPr>
              <a:t>Site serves Penobscot, Piscataquis, Hancock, and Somerset counties and </a:t>
            </a:r>
          </a:p>
          <a:p>
            <a:r>
              <a:rPr lang="en-US" sz="825" i="1" dirty="0">
                <a:solidFill>
                  <a:srgbClr val="005A7E"/>
                </a:solidFill>
                <a:latin typeface="Ridley Grotesk Medium"/>
              </a:rPr>
              <a:t>select towns in Waldo and Aroostook counties. </a:t>
            </a:r>
            <a:r>
              <a:rPr lang="en-US" sz="825" dirty="0">
                <a:solidFill>
                  <a:srgbClr val="005A7E"/>
                </a:solidFill>
                <a:latin typeface="Ridley Grotesk Medium"/>
              </a:rPr>
              <a:t>250 State Street Brewer, ME 04901; </a:t>
            </a:r>
          </a:p>
          <a:p>
            <a:r>
              <a:rPr lang="en-US" sz="825" b="1" dirty="0">
                <a:solidFill>
                  <a:srgbClr val="005A7E"/>
                </a:solidFill>
                <a:latin typeface="Ridley Grotesk Medium"/>
              </a:rPr>
              <a:t>207-947-8493</a:t>
            </a:r>
            <a:r>
              <a:rPr lang="en-US" sz="825" dirty="0">
                <a:solidFill>
                  <a:srgbClr val="005A7E"/>
                </a:solidFill>
                <a:latin typeface="Ridley Grotesk Medium"/>
              </a:rPr>
              <a:t> </a:t>
            </a:r>
            <a:endParaRPr lang="en-US" sz="825" dirty="0">
              <a:solidFill>
                <a:srgbClr val="000000"/>
              </a:solidFill>
              <a:latin typeface="Ridley Grotesk Bold"/>
            </a:endParaRPr>
          </a:p>
        </p:txBody>
      </p:sp>
      <p:sp>
        <p:nvSpPr>
          <p:cNvPr id="20" name="TextBox 19">
            <a:extLst>
              <a:ext uri="{FF2B5EF4-FFF2-40B4-BE49-F238E27FC236}">
                <a16:creationId xmlns:a16="http://schemas.microsoft.com/office/drawing/2014/main" id="{097C3E2A-4431-C28A-7FC8-752193DE65A6}"/>
              </a:ext>
            </a:extLst>
          </p:cNvPr>
          <p:cNvSpPr txBox="1"/>
          <p:nvPr/>
        </p:nvSpPr>
        <p:spPr>
          <a:xfrm>
            <a:off x="6637421" y="5480856"/>
            <a:ext cx="3935329" cy="346249"/>
          </a:xfrm>
          <a:prstGeom prst="rect">
            <a:avLst/>
          </a:prstGeom>
          <a:noFill/>
        </p:spPr>
        <p:txBody>
          <a:bodyPr wrap="square" rtlCol="0">
            <a:spAutoFit/>
          </a:bodyPr>
          <a:lstStyle/>
          <a:p>
            <a:r>
              <a:rPr lang="en-US" sz="825" b="1" dirty="0">
                <a:solidFill>
                  <a:srgbClr val="005A7E"/>
                </a:solidFill>
                <a:latin typeface="Ridley Grotesk Bold"/>
              </a:rPr>
              <a:t>YORK:  </a:t>
            </a:r>
            <a:r>
              <a:rPr lang="en-US" sz="825" dirty="0">
                <a:solidFill>
                  <a:srgbClr val="005A7E"/>
                </a:solidFill>
                <a:latin typeface="Ridley Grotesk Medium"/>
              </a:rPr>
              <a:t>Site serves York County and select towns in Oxford and Cumberland counties. </a:t>
            </a:r>
          </a:p>
          <a:p>
            <a:r>
              <a:rPr lang="en-US" sz="825" dirty="0">
                <a:solidFill>
                  <a:srgbClr val="005A7E"/>
                </a:solidFill>
                <a:latin typeface="Ridley Grotesk Medium"/>
              </a:rPr>
              <a:t>39 Limerick Street Arundel, ME 04046 </a:t>
            </a:r>
            <a:r>
              <a:rPr lang="en-US" sz="825" b="1" dirty="0">
                <a:solidFill>
                  <a:srgbClr val="005A7E"/>
                </a:solidFill>
                <a:latin typeface="Ridley Grotesk Medium"/>
              </a:rPr>
              <a:t>207-985-7861 </a:t>
            </a:r>
            <a:endParaRPr lang="en-US" sz="825" b="1" dirty="0">
              <a:solidFill>
                <a:prstClr val="black"/>
              </a:solidFill>
              <a:latin typeface="Calibri"/>
            </a:endParaRPr>
          </a:p>
        </p:txBody>
      </p:sp>
      <p:grpSp>
        <p:nvGrpSpPr>
          <p:cNvPr id="21" name="Group 20">
            <a:extLst>
              <a:ext uri="{FF2B5EF4-FFF2-40B4-BE49-F238E27FC236}">
                <a16:creationId xmlns:a16="http://schemas.microsoft.com/office/drawing/2014/main" id="{E4CB0118-0265-F361-F8C8-4E6FF0DED6FA}"/>
              </a:ext>
            </a:extLst>
          </p:cNvPr>
          <p:cNvGrpSpPr/>
          <p:nvPr/>
        </p:nvGrpSpPr>
        <p:grpSpPr>
          <a:xfrm>
            <a:off x="2455835" y="4959161"/>
            <a:ext cx="3799141" cy="267907"/>
            <a:chOff x="640080" y="6347319"/>
            <a:chExt cx="5065521" cy="357209"/>
          </a:xfrm>
        </p:grpSpPr>
        <p:pic>
          <p:nvPicPr>
            <p:cNvPr id="22" name="Picture 9" descr="Follow Us on Facebook transparent PNG - StickPNG">
              <a:extLst>
                <a:ext uri="{FF2B5EF4-FFF2-40B4-BE49-F238E27FC236}">
                  <a16:creationId xmlns:a16="http://schemas.microsoft.com/office/drawing/2014/main" id="{B4E74C21-72B9-6828-CC2D-546E4FDA90FC}"/>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 y="6347319"/>
              <a:ext cx="800148" cy="357209"/>
            </a:xfrm>
            <a:prstGeom prst="rect">
              <a:avLst/>
            </a:prstGeom>
            <a:noFill/>
            <a:extLst>
              <a:ext uri="{909E8E84-426E-40DD-AFC4-6F175D3DCCD1}">
                <a14:hiddenFill xmlns:a14="http://schemas.microsoft.com/office/drawing/2010/main">
                  <a:solidFill>
                    <a:srgbClr val="FFFFFF"/>
                  </a:solidFill>
                </a14:hiddenFill>
              </a:ext>
            </a:extLst>
          </p:spPr>
        </p:pic>
        <p:sp>
          <p:nvSpPr>
            <p:cNvPr id="23" name="Rectangle 22">
              <a:extLst>
                <a:ext uri="{FF2B5EF4-FFF2-40B4-BE49-F238E27FC236}">
                  <a16:creationId xmlns:a16="http://schemas.microsoft.com/office/drawing/2014/main" id="{15C81CEC-F5D4-77B5-D26C-E0DF14AE04CE}"/>
                </a:ext>
              </a:extLst>
            </p:cNvPr>
            <p:cNvSpPr/>
            <p:nvPr/>
          </p:nvSpPr>
          <p:spPr>
            <a:xfrm>
              <a:off x="1440228" y="6387423"/>
              <a:ext cx="4265373" cy="307776"/>
            </a:xfrm>
            <a:prstGeom prst="rect">
              <a:avLst/>
            </a:prstGeom>
          </p:spPr>
          <p:txBody>
            <a:bodyPr wrap="square">
              <a:spAutoFit/>
            </a:bodyPr>
            <a:lstStyle/>
            <a:p>
              <a:r>
                <a:rPr lang="en-US" sz="900" u="sng" dirty="0">
                  <a:solidFill>
                    <a:srgbClr val="4F81BD"/>
                  </a:solidFill>
                  <a:latin typeface="Calibri"/>
                  <a:hlinkClick r:id="rId5">
                    <a:extLst>
                      <a:ext uri="{A12FA001-AC4F-418D-AE19-62706E023703}">
                        <ahyp:hlinkClr xmlns:ahyp="http://schemas.microsoft.com/office/drawing/2018/hyperlinkcolor" val="tx"/>
                      </a:ext>
                    </a:extLst>
                  </a:hlinkClick>
                </a:rPr>
                <a:t>https://www.facebook.com/childdevelopment services/</a:t>
              </a:r>
              <a:endParaRPr lang="en-US" sz="900" dirty="0">
                <a:solidFill>
                  <a:srgbClr val="4F81BD"/>
                </a:solidFill>
                <a:latin typeface="Calibri"/>
              </a:endParaRPr>
            </a:p>
          </p:txBody>
        </p:sp>
      </p:grpSp>
    </p:spTree>
    <p:extLst>
      <p:ext uri="{BB962C8B-B14F-4D97-AF65-F5344CB8AC3E}">
        <p14:creationId xmlns:p14="http://schemas.microsoft.com/office/powerpoint/2010/main" val="1124821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A90CC95-4BF9-5664-AC5E-F77E04EAADAC}"/>
              </a:ext>
            </a:extLst>
          </p:cNvPr>
          <p:cNvSpPr>
            <a:spLocks noGrp="1"/>
          </p:cNvSpPr>
          <p:nvPr>
            <p:ph type="sldNum" sz="quarter" idx="11"/>
          </p:nvPr>
        </p:nvSpPr>
        <p:spPr/>
        <p:txBody>
          <a:bodyPr/>
          <a:lstStyle/>
          <a:p>
            <a:fld id="{9605C169-1894-6E48-8A02-870A8272BC19}" type="slidenum">
              <a:rPr lang="en-US">
                <a:solidFill>
                  <a:prstClr val="black">
                    <a:tint val="75000"/>
                  </a:prstClr>
                </a:solidFill>
                <a:latin typeface="Calibri"/>
              </a:rPr>
              <a:pPr/>
              <a:t>11</a:t>
            </a:fld>
            <a:endParaRPr lang="en-US">
              <a:solidFill>
                <a:prstClr val="black">
                  <a:tint val="75000"/>
                </a:prstClr>
              </a:solidFill>
              <a:latin typeface="Calibri"/>
            </a:endParaRPr>
          </a:p>
        </p:txBody>
      </p:sp>
      <p:sp>
        <p:nvSpPr>
          <p:cNvPr id="5" name="Text Placeholder 4">
            <a:extLst>
              <a:ext uri="{FF2B5EF4-FFF2-40B4-BE49-F238E27FC236}">
                <a16:creationId xmlns:a16="http://schemas.microsoft.com/office/drawing/2014/main" id="{3F5E5065-A8A9-B6CB-836F-798D6C9F82C8}"/>
              </a:ext>
            </a:extLst>
          </p:cNvPr>
          <p:cNvSpPr>
            <a:spLocks noGrp="1"/>
          </p:cNvSpPr>
          <p:nvPr>
            <p:ph type="body" sz="quarter" idx="12"/>
          </p:nvPr>
        </p:nvSpPr>
        <p:spPr>
          <a:xfrm>
            <a:off x="1905001" y="685800"/>
            <a:ext cx="6785577" cy="1508522"/>
          </a:xfrm>
        </p:spPr>
        <p:txBody>
          <a:bodyPr/>
          <a:lstStyle/>
          <a:p>
            <a:r>
              <a:rPr lang="en-US" sz="1950" b="1" dirty="0"/>
              <a:t>Early Intervention for ME, Birth to Three </a:t>
            </a:r>
            <a:br>
              <a:rPr lang="en-US" sz="1950" b="1" dirty="0"/>
            </a:br>
            <a:r>
              <a:rPr lang="en-US" sz="1950" b="1" dirty="0"/>
              <a:t>and the Individuals with Disabilities Education Act (IDEA)</a:t>
            </a:r>
          </a:p>
        </p:txBody>
      </p:sp>
      <p:sp>
        <p:nvSpPr>
          <p:cNvPr id="6" name="Text Placeholder 5">
            <a:extLst>
              <a:ext uri="{FF2B5EF4-FFF2-40B4-BE49-F238E27FC236}">
                <a16:creationId xmlns:a16="http://schemas.microsoft.com/office/drawing/2014/main" id="{56568A0D-3199-388D-674A-9BF82A8596CE}"/>
              </a:ext>
            </a:extLst>
          </p:cNvPr>
          <p:cNvSpPr>
            <a:spLocks noGrp="1"/>
          </p:cNvSpPr>
          <p:nvPr>
            <p:ph type="body" sz="quarter" idx="13"/>
          </p:nvPr>
        </p:nvSpPr>
        <p:spPr>
          <a:xfrm>
            <a:off x="1752600" y="1676401"/>
            <a:ext cx="8195278" cy="3894751"/>
          </a:xfrm>
        </p:spPr>
        <p:txBody>
          <a:bodyPr>
            <a:normAutofit lnSpcReduction="10000"/>
          </a:bodyPr>
          <a:lstStyle/>
          <a:p>
            <a:pPr algn="ctr"/>
            <a:r>
              <a:rPr lang="en-US" sz="1650" i="1" dirty="0">
                <a:solidFill>
                  <a:schemeClr val="accent2"/>
                </a:solidFill>
                <a:highlight>
                  <a:srgbClr val="FFFFFF"/>
                </a:highlight>
                <a:latin typeface="Roboto" panose="02000000000000000000" pitchFamily="2" charset="0"/>
              </a:rPr>
              <a:t>The Individuals with Disabilities Education Act is federal law</a:t>
            </a:r>
            <a:br>
              <a:rPr lang="en-US" sz="1650" i="1" dirty="0">
                <a:solidFill>
                  <a:schemeClr val="accent2"/>
                </a:solidFill>
                <a:highlight>
                  <a:srgbClr val="FFFFFF"/>
                </a:highlight>
                <a:latin typeface="Roboto" panose="02000000000000000000" pitchFamily="2" charset="0"/>
              </a:rPr>
            </a:br>
            <a:r>
              <a:rPr lang="en-US" sz="1650" i="1" dirty="0">
                <a:solidFill>
                  <a:schemeClr val="accent2"/>
                </a:solidFill>
                <a:highlight>
                  <a:srgbClr val="FFFFFF"/>
                </a:highlight>
                <a:latin typeface="Roboto" panose="02000000000000000000" pitchFamily="2" charset="0"/>
              </a:rPr>
              <a:t>that ensures students with a disability are provided with a </a:t>
            </a:r>
            <a:br>
              <a:rPr lang="en-US" sz="1650" i="1" dirty="0">
                <a:solidFill>
                  <a:schemeClr val="accent2"/>
                </a:solidFill>
                <a:highlight>
                  <a:srgbClr val="FFFFFF"/>
                </a:highlight>
                <a:latin typeface="Roboto" panose="02000000000000000000" pitchFamily="2" charset="0"/>
              </a:rPr>
            </a:br>
            <a:r>
              <a:rPr lang="en-US" sz="1650" i="1" dirty="0">
                <a:solidFill>
                  <a:schemeClr val="accent2"/>
                </a:solidFill>
                <a:highlight>
                  <a:srgbClr val="FFFFFF"/>
                </a:highlight>
                <a:latin typeface="Roboto" panose="02000000000000000000" pitchFamily="2" charset="0"/>
              </a:rPr>
              <a:t>specialized education that is tailored to their individual needs.</a:t>
            </a:r>
          </a:p>
          <a:p>
            <a:pPr algn="r"/>
            <a:r>
              <a:rPr lang="en-US" sz="800" i="1" dirty="0">
                <a:highlight>
                  <a:srgbClr val="FFFFFF"/>
                </a:highlight>
                <a:latin typeface="Roboto" panose="02000000000000000000" pitchFamily="2" charset="0"/>
              </a:rPr>
              <a:t>United States Department of Education</a:t>
            </a:r>
            <a:br>
              <a:rPr lang="en-US" sz="800" i="1" dirty="0">
                <a:highlight>
                  <a:srgbClr val="FFFFFF"/>
                </a:highlight>
                <a:latin typeface="Roboto" panose="02000000000000000000" pitchFamily="2" charset="0"/>
              </a:rPr>
            </a:br>
            <a:r>
              <a:rPr lang="en-US" sz="800" i="1" dirty="0">
                <a:highlight>
                  <a:srgbClr val="FFFFFF"/>
                </a:highlight>
                <a:latin typeface="Roboto" panose="02000000000000000000" pitchFamily="2" charset="0"/>
              </a:rPr>
              <a:t>Federal Law Amended in 1990</a:t>
            </a:r>
          </a:p>
          <a:p>
            <a:endParaRPr lang="en-US" sz="1500" dirty="0"/>
          </a:p>
          <a:p>
            <a:endParaRPr lang="en-US" sz="1500" dirty="0"/>
          </a:p>
          <a:p>
            <a:r>
              <a:rPr lang="en-US" sz="1500" b="1" u="sng" dirty="0"/>
              <a:t>Maine’s Early Intervention for ME, Birth to Three </a:t>
            </a:r>
            <a:r>
              <a:rPr lang="en-US" sz="1500" dirty="0"/>
              <a:t>program, under the supervision of Maine’s Department of Education, </a:t>
            </a:r>
            <a:r>
              <a:rPr lang="en-US" sz="1500" b="1" dirty="0"/>
              <a:t>is </a:t>
            </a:r>
            <a:r>
              <a:rPr lang="en-US" sz="1500" b="1" u="sng" dirty="0"/>
              <a:t>the lead agency responsible for upholding the Part C section </a:t>
            </a:r>
            <a:r>
              <a:rPr lang="en-US" sz="1500" b="1" dirty="0"/>
              <a:t>of the</a:t>
            </a:r>
            <a:r>
              <a:rPr lang="en-US" sz="1500" b="1" u="sng" dirty="0"/>
              <a:t> Individuals with Disabilities Education Act (IDEA) </a:t>
            </a:r>
            <a:r>
              <a:rPr lang="en-US" sz="1500" dirty="0"/>
              <a:t>and for providing services statewide.</a:t>
            </a:r>
            <a:endParaRPr lang="en-US" sz="1500" b="1" dirty="0"/>
          </a:p>
          <a:p>
            <a:endParaRPr lang="en-US" sz="1500" dirty="0"/>
          </a:p>
          <a:p>
            <a:endParaRPr lang="en-US" sz="1500" dirty="0"/>
          </a:p>
          <a:p>
            <a:r>
              <a:rPr lang="en-US" sz="1500" dirty="0"/>
              <a:t>The </a:t>
            </a:r>
            <a:r>
              <a:rPr lang="en-US" sz="1500" b="1" dirty="0"/>
              <a:t>IDEA</a:t>
            </a:r>
            <a:r>
              <a:rPr lang="en-US" sz="1500" dirty="0"/>
              <a:t> </a:t>
            </a:r>
            <a:r>
              <a:rPr lang="en-US" sz="1500" b="1" dirty="0"/>
              <a:t>(Part C) </a:t>
            </a:r>
            <a:r>
              <a:rPr lang="en-US" sz="1500" dirty="0"/>
              <a:t>defines the </a:t>
            </a:r>
            <a:r>
              <a:rPr lang="en-US" sz="1500" b="1" dirty="0"/>
              <a:t>requirements each state has for an early intervention system which provides birth to three developmental and learning supports for infants, toddlers and their families</a:t>
            </a:r>
            <a:r>
              <a:rPr lang="en-US" sz="1500" dirty="0"/>
              <a:t> </a:t>
            </a:r>
            <a:r>
              <a:rPr lang="en-US" sz="1500" u="sng" dirty="0"/>
              <a:t>when </a:t>
            </a:r>
            <a:r>
              <a:rPr lang="en-US" sz="1500" dirty="0"/>
              <a:t>there is the </a:t>
            </a:r>
            <a:r>
              <a:rPr lang="en-US" sz="1500" u="sng" dirty="0"/>
              <a:t>potential for developmental challenges </a:t>
            </a:r>
            <a:r>
              <a:rPr lang="en-US" sz="1500" dirty="0"/>
              <a:t>or </a:t>
            </a:r>
            <a:r>
              <a:rPr lang="en-US" sz="1500" u="sng" dirty="0"/>
              <a:t>assessed developmental challenges</a:t>
            </a:r>
            <a:r>
              <a:rPr lang="en-US" sz="1500" b="1" u="sng" dirty="0"/>
              <a:t>.</a:t>
            </a:r>
            <a:r>
              <a:rPr lang="en-US" sz="1500" b="1" dirty="0"/>
              <a:t> </a:t>
            </a:r>
            <a:endParaRPr lang="en-US" sz="1500" dirty="0"/>
          </a:p>
          <a:p>
            <a:r>
              <a:rPr lang="en-US" sz="1500" dirty="0"/>
              <a:t> </a:t>
            </a:r>
            <a:br>
              <a:rPr lang="en-US" sz="1500" dirty="0"/>
            </a:br>
            <a:endParaRPr lang="en-US" sz="900" i="1" dirty="0"/>
          </a:p>
        </p:txBody>
      </p:sp>
      <p:pic>
        <p:nvPicPr>
          <p:cNvPr id="3" name="Picture 2">
            <a:extLst>
              <a:ext uri="{FF2B5EF4-FFF2-40B4-BE49-F238E27FC236}">
                <a16:creationId xmlns:a16="http://schemas.microsoft.com/office/drawing/2014/main" id="{8CEF7103-20E1-6629-A20A-92837B90368D}"/>
              </a:ext>
            </a:extLst>
          </p:cNvPr>
          <p:cNvPicPr>
            <a:picLocks noChangeAspect="1"/>
          </p:cNvPicPr>
          <p:nvPr/>
        </p:nvPicPr>
        <p:blipFill>
          <a:blip r:embed="rId3"/>
          <a:stretch>
            <a:fillRect/>
          </a:stretch>
        </p:blipFill>
        <p:spPr>
          <a:xfrm>
            <a:off x="5029929" y="5710518"/>
            <a:ext cx="2132143" cy="1143000"/>
          </a:xfrm>
          <a:prstGeom prst="rect">
            <a:avLst/>
          </a:prstGeom>
        </p:spPr>
      </p:pic>
    </p:spTree>
    <p:extLst>
      <p:ext uri="{BB962C8B-B14F-4D97-AF65-F5344CB8AC3E}">
        <p14:creationId xmlns:p14="http://schemas.microsoft.com/office/powerpoint/2010/main" val="13364064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B7865D-82EC-1B2E-1D58-36A453060266}"/>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F6BF9B7-5109-71F4-6B32-2109A1C5ACD0}"/>
              </a:ext>
            </a:extLst>
          </p:cNvPr>
          <p:cNvSpPr>
            <a:spLocks noGrp="1"/>
          </p:cNvSpPr>
          <p:nvPr>
            <p:ph type="sldNum" sz="quarter" idx="11"/>
          </p:nvPr>
        </p:nvSpPr>
        <p:spPr/>
        <p:txBody>
          <a:bodyPr/>
          <a:lstStyle/>
          <a:p>
            <a:fld id="{9605C169-1894-6E48-8A02-870A8272BC19}" type="slidenum">
              <a:rPr lang="en-US">
                <a:solidFill>
                  <a:prstClr val="black">
                    <a:tint val="75000"/>
                  </a:prstClr>
                </a:solidFill>
                <a:latin typeface="Calibri"/>
              </a:rPr>
              <a:pPr/>
              <a:t>12</a:t>
            </a:fld>
            <a:endParaRPr lang="en-US" dirty="0">
              <a:solidFill>
                <a:prstClr val="black">
                  <a:tint val="75000"/>
                </a:prstClr>
              </a:solidFill>
              <a:latin typeface="Calibri"/>
            </a:endParaRPr>
          </a:p>
        </p:txBody>
      </p:sp>
      <p:sp>
        <p:nvSpPr>
          <p:cNvPr id="3" name="Text Placeholder 2">
            <a:extLst>
              <a:ext uri="{FF2B5EF4-FFF2-40B4-BE49-F238E27FC236}">
                <a16:creationId xmlns:a16="http://schemas.microsoft.com/office/drawing/2014/main" id="{2FBBE896-9190-68C6-3752-5F2FE17AE94F}"/>
              </a:ext>
            </a:extLst>
          </p:cNvPr>
          <p:cNvSpPr>
            <a:spLocks noGrp="1"/>
          </p:cNvSpPr>
          <p:nvPr>
            <p:ph type="body" sz="quarter" idx="12"/>
          </p:nvPr>
        </p:nvSpPr>
        <p:spPr>
          <a:xfrm>
            <a:off x="1907497" y="401187"/>
            <a:ext cx="4353752" cy="596209"/>
          </a:xfrm>
        </p:spPr>
        <p:txBody>
          <a:bodyPr/>
          <a:lstStyle/>
          <a:p>
            <a:r>
              <a:rPr lang="en-US" dirty="0"/>
              <a:t> </a:t>
            </a:r>
          </a:p>
        </p:txBody>
      </p:sp>
      <p:sp>
        <p:nvSpPr>
          <p:cNvPr id="4" name="Text Placeholder 3">
            <a:extLst>
              <a:ext uri="{FF2B5EF4-FFF2-40B4-BE49-F238E27FC236}">
                <a16:creationId xmlns:a16="http://schemas.microsoft.com/office/drawing/2014/main" id="{AA63F96C-2A16-20E1-6002-7AF1F5D056AA}"/>
              </a:ext>
            </a:extLst>
          </p:cNvPr>
          <p:cNvSpPr>
            <a:spLocks noGrp="1"/>
          </p:cNvSpPr>
          <p:nvPr>
            <p:ph type="body" sz="quarter" idx="13"/>
          </p:nvPr>
        </p:nvSpPr>
        <p:spPr>
          <a:xfrm>
            <a:off x="1901221" y="2063481"/>
            <a:ext cx="8381768" cy="4108719"/>
          </a:xfrm>
        </p:spPr>
        <p:txBody>
          <a:bodyPr>
            <a:normAutofit fontScale="92500" lnSpcReduction="20000"/>
          </a:bodyPr>
          <a:lstStyle/>
          <a:p>
            <a:pPr algn="ctr"/>
            <a:br>
              <a:rPr lang="en-US" sz="1500" dirty="0"/>
            </a:br>
            <a:endParaRPr lang="en-US" sz="2100" i="1" dirty="0"/>
          </a:p>
          <a:p>
            <a:pPr algn="ctr"/>
            <a:r>
              <a:rPr lang="en-US" sz="2100" b="1" dirty="0"/>
              <a:t>Thank you for your time!</a:t>
            </a:r>
          </a:p>
          <a:p>
            <a:pPr algn="ctr"/>
            <a:r>
              <a:rPr lang="en-US" sz="2100" b="1" dirty="0"/>
              <a:t>Please contact me anytime for additional information and support.</a:t>
            </a:r>
          </a:p>
          <a:p>
            <a:pPr algn="ctr"/>
            <a:endParaRPr lang="en-US" sz="2100" b="1" dirty="0"/>
          </a:p>
          <a:p>
            <a:pPr algn="ctr"/>
            <a:r>
              <a:rPr lang="en-US" sz="1800" dirty="0"/>
              <a:t>Dara Fruchter, MS</a:t>
            </a:r>
            <a:br>
              <a:rPr lang="en-US" sz="1800" dirty="0"/>
            </a:br>
            <a:r>
              <a:rPr lang="en-US" sz="1800" dirty="0"/>
              <a:t>Strategic Initiatives and Special Projects Manager</a:t>
            </a:r>
            <a:br>
              <a:rPr lang="en-US" sz="1800" dirty="0"/>
            </a:br>
            <a:r>
              <a:rPr lang="en-US" sz="1800" dirty="0"/>
              <a:t>dara.fruchter@maine.gov</a:t>
            </a:r>
            <a:br>
              <a:rPr lang="en-US" sz="2400" dirty="0"/>
            </a:br>
            <a:endParaRPr lang="en-US" sz="2100" b="1" dirty="0"/>
          </a:p>
          <a:p>
            <a:pPr algn="ctr"/>
            <a:r>
              <a:rPr lang="en-US" sz="2100" b="1" dirty="0"/>
              <a:t>Early Intervention for ME, Birth to Three</a:t>
            </a:r>
          </a:p>
          <a:p>
            <a:pPr algn="ctr"/>
            <a:r>
              <a:rPr lang="en-US" sz="2100" b="1" dirty="0"/>
              <a:t> </a:t>
            </a:r>
            <a:br>
              <a:rPr lang="en-US" sz="2100" b="1" dirty="0"/>
            </a:br>
            <a:r>
              <a:rPr lang="en-US" sz="1700" b="1" dirty="0"/>
              <a:t>Partnering with You to Best Support the Early Development </a:t>
            </a:r>
            <a:br>
              <a:rPr lang="en-US" sz="1700" b="1" dirty="0"/>
            </a:br>
            <a:r>
              <a:rPr lang="en-US" sz="1700" b="1" dirty="0"/>
              <a:t>of Maine’s Young Children with their Families</a:t>
            </a:r>
          </a:p>
          <a:p>
            <a:pPr algn="ctr"/>
            <a:br>
              <a:rPr lang="en-US" dirty="0"/>
            </a:br>
            <a:endParaRPr lang="en-US" dirty="0"/>
          </a:p>
          <a:p>
            <a:pPr algn="ctr"/>
            <a:br>
              <a:rPr lang="en-US" dirty="0"/>
            </a:br>
            <a:endParaRPr lang="en-US" dirty="0"/>
          </a:p>
          <a:p>
            <a:pPr algn="ctr"/>
            <a:r>
              <a:rPr lang="en-US" sz="1100" i="1" dirty="0"/>
              <a:t>Early Intervention for ME, Birth to Three, Child Development Services (CDS), Maine Department of Education</a:t>
            </a:r>
          </a:p>
          <a:p>
            <a:pPr algn="ctr"/>
            <a:endParaRPr lang="en-US" dirty="0"/>
          </a:p>
        </p:txBody>
      </p:sp>
      <p:pic>
        <p:nvPicPr>
          <p:cNvPr id="9" name="Picture 8">
            <a:extLst>
              <a:ext uri="{FF2B5EF4-FFF2-40B4-BE49-F238E27FC236}">
                <a16:creationId xmlns:a16="http://schemas.microsoft.com/office/drawing/2014/main" id="{0545BB35-5B32-5558-ECE4-6030D4E4CB18}"/>
              </a:ext>
            </a:extLst>
          </p:cNvPr>
          <p:cNvPicPr>
            <a:picLocks noChangeAspect="1"/>
          </p:cNvPicPr>
          <p:nvPr/>
        </p:nvPicPr>
        <p:blipFill>
          <a:blip r:embed="rId2"/>
          <a:stretch>
            <a:fillRect/>
          </a:stretch>
        </p:blipFill>
        <p:spPr>
          <a:xfrm>
            <a:off x="4264808" y="228601"/>
            <a:ext cx="3654597" cy="1834881"/>
          </a:xfrm>
          <a:prstGeom prst="rect">
            <a:avLst/>
          </a:prstGeom>
        </p:spPr>
      </p:pic>
    </p:spTree>
    <p:extLst>
      <p:ext uri="{BB962C8B-B14F-4D97-AF65-F5344CB8AC3E}">
        <p14:creationId xmlns:p14="http://schemas.microsoft.com/office/powerpoint/2010/main" val="36984192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732460"/>
            <a:ext cx="12192000" cy="2977342"/>
          </a:xfrm>
        </p:spPr>
        <p:txBody>
          <a:bodyPr>
            <a:noAutofit/>
          </a:bodyPr>
          <a:lstStyle/>
          <a:p>
            <a:br>
              <a:rPr lang="en-US" sz="4000" b="1" dirty="0">
                <a:solidFill>
                  <a:schemeClr val="accent6">
                    <a:lumMod val="75000"/>
                  </a:schemeClr>
                </a:solidFill>
              </a:rPr>
            </a:br>
            <a:br>
              <a:rPr lang="en-US" sz="4000" b="1" dirty="0">
                <a:solidFill>
                  <a:schemeClr val="accent6">
                    <a:lumMod val="75000"/>
                  </a:schemeClr>
                </a:solidFill>
              </a:rPr>
            </a:br>
            <a:br>
              <a:rPr lang="en-US" sz="4000" b="1" dirty="0">
                <a:solidFill>
                  <a:schemeClr val="accent6">
                    <a:lumMod val="75000"/>
                  </a:schemeClr>
                </a:solidFill>
              </a:rPr>
            </a:br>
            <a:br>
              <a:rPr lang="en-US" sz="4000" b="1" dirty="0"/>
            </a:br>
            <a:br>
              <a:rPr lang="en-US" sz="4000" b="1" dirty="0"/>
            </a:br>
            <a:r>
              <a:rPr lang="en-US" sz="4000" b="1" dirty="0"/>
              <a:t>Thank you for attending the Webinar and </a:t>
            </a:r>
            <a:br>
              <a:rPr lang="en-US" sz="4000" b="1" dirty="0"/>
            </a:br>
            <a:r>
              <a:rPr lang="en-US" sz="4000" b="1" dirty="0"/>
              <a:t>completing the Data Survey!</a:t>
            </a:r>
            <a:br>
              <a:rPr lang="en-US" sz="4000" b="1" dirty="0"/>
            </a:br>
            <a:br>
              <a:rPr lang="en-US" sz="4000" b="1" dirty="0"/>
            </a:br>
            <a:br>
              <a:rPr lang="en-US" sz="4000" b="1" dirty="0"/>
            </a:br>
            <a:r>
              <a:rPr lang="en-US" sz="3200" b="1" dirty="0"/>
              <a:t>Save the Date </a:t>
            </a:r>
            <a:br>
              <a:rPr lang="en-US" sz="3200" b="1" dirty="0">
                <a:solidFill>
                  <a:schemeClr val="accent6">
                    <a:lumMod val="75000"/>
                  </a:schemeClr>
                </a:solidFill>
              </a:rPr>
            </a:br>
            <a:r>
              <a:rPr lang="en-US" sz="3200" b="1" dirty="0">
                <a:solidFill>
                  <a:schemeClr val="accent6">
                    <a:lumMod val="75000"/>
                  </a:schemeClr>
                </a:solidFill>
              </a:rPr>
              <a:t>Next Webinar: </a:t>
            </a:r>
            <a:r>
              <a:rPr lang="en-US" sz="3200" b="1">
                <a:solidFill>
                  <a:schemeClr val="accent6">
                    <a:lumMod val="75000"/>
                  </a:schemeClr>
                </a:solidFill>
              </a:rPr>
              <a:t>January 23, </a:t>
            </a:r>
            <a:r>
              <a:rPr lang="en-US" sz="3200" b="1" dirty="0">
                <a:solidFill>
                  <a:schemeClr val="accent6">
                    <a:lumMod val="75000"/>
                  </a:schemeClr>
                </a:solidFill>
              </a:rPr>
              <a:t>2024 @ 7:30-8:30AM </a:t>
            </a:r>
            <a:br>
              <a:rPr lang="en-US" sz="3200" b="1" dirty="0">
                <a:solidFill>
                  <a:schemeClr val="accent6">
                    <a:lumMod val="75000"/>
                  </a:schemeClr>
                </a:solidFill>
              </a:rPr>
            </a:br>
            <a:br>
              <a:rPr lang="en-US" sz="3200" b="1" dirty="0">
                <a:solidFill>
                  <a:schemeClr val="accent6">
                    <a:lumMod val="75000"/>
                  </a:schemeClr>
                </a:solidFill>
              </a:rPr>
            </a:br>
            <a:br>
              <a:rPr lang="en-US" sz="3200" b="1" dirty="0">
                <a:solidFill>
                  <a:schemeClr val="accent6">
                    <a:lumMod val="75000"/>
                  </a:schemeClr>
                </a:solidFill>
              </a:rPr>
            </a:b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4000" b="1" dirty="0"/>
            </a:br>
            <a:endParaRPr lang="en-US" sz="4000" b="1"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rcRect/>
          <a:stretch/>
        </p:blipFill>
        <p:spPr>
          <a:xfrm>
            <a:off x="7197985" y="5584262"/>
            <a:ext cx="4627525" cy="1273738"/>
          </a:xfrm>
          <a:prstGeom prst="rect">
            <a:avLst/>
          </a:prstGeom>
        </p:spPr>
      </p:pic>
      <p:sp>
        <p:nvSpPr>
          <p:cNvPr id="7" name="Rectangle 6"/>
          <p:cNvSpPr/>
          <p:nvPr/>
        </p:nvSpPr>
        <p:spPr>
          <a:xfrm>
            <a:off x="0" y="0"/>
            <a:ext cx="12192000" cy="128065"/>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018DC598-A760-BE60-7E7C-6F415B7D8B93}"/>
              </a:ext>
            </a:extLst>
          </p:cNvPr>
          <p:cNvSpPr/>
          <p:nvPr/>
        </p:nvSpPr>
        <p:spPr>
          <a:xfrm>
            <a:off x="0" y="80061"/>
            <a:ext cx="12192000" cy="818276"/>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8676DED-C460-548E-CBE9-1C43CCC4B6B1}"/>
              </a:ext>
            </a:extLst>
          </p:cNvPr>
          <p:cNvSpPr/>
          <p:nvPr/>
        </p:nvSpPr>
        <p:spPr>
          <a:xfrm>
            <a:off x="0" y="876511"/>
            <a:ext cx="12192000" cy="128065"/>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864704" y="208126"/>
            <a:ext cx="10280374" cy="485469"/>
          </a:xfrm>
        </p:spPr>
        <p:txBody>
          <a:bodyPr>
            <a:noAutofit/>
          </a:bodyPr>
          <a:lstStyle/>
          <a:p>
            <a:r>
              <a:rPr lang="en-US" sz="4000" dirty="0">
                <a:solidFill>
                  <a:schemeClr val="bg1"/>
                </a:solidFill>
              </a:rPr>
              <a:t>Please submit Data Survey for CME/CEUs</a:t>
            </a:r>
          </a:p>
        </p:txBody>
      </p:sp>
      <p:sp>
        <p:nvSpPr>
          <p:cNvPr id="6" name="Rectangle 5"/>
          <p:cNvSpPr/>
          <p:nvPr/>
        </p:nvSpPr>
        <p:spPr>
          <a:xfrm>
            <a:off x="0" y="5705060"/>
            <a:ext cx="7197985" cy="1127243"/>
          </a:xfrm>
          <a:prstGeom prst="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200" dirty="0"/>
          </a:p>
        </p:txBody>
      </p:sp>
    </p:spTree>
    <p:extLst>
      <p:ext uri="{BB962C8B-B14F-4D97-AF65-F5344CB8AC3E}">
        <p14:creationId xmlns:p14="http://schemas.microsoft.com/office/powerpoint/2010/main" val="18760654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6308774"/>
            <a:ext cx="12192000" cy="614693"/>
          </a:xfrm>
          <a:prstGeom prst="rect">
            <a:avLst/>
          </a:prstGeom>
          <a:solidFill>
            <a:srgbClr val="1B468A"/>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600" i="1" dirty="0"/>
          </a:p>
        </p:txBody>
      </p:sp>
      <p:grpSp>
        <p:nvGrpSpPr>
          <p:cNvPr id="2" name="Group 1">
            <a:extLst>
              <a:ext uri="{FF2B5EF4-FFF2-40B4-BE49-F238E27FC236}">
                <a16:creationId xmlns:a16="http://schemas.microsoft.com/office/drawing/2014/main" id="{5CAEE410-728A-85F8-3123-DD2ABAFFF0DB}"/>
              </a:ext>
            </a:extLst>
          </p:cNvPr>
          <p:cNvGrpSpPr/>
          <p:nvPr/>
        </p:nvGrpSpPr>
        <p:grpSpPr>
          <a:xfrm>
            <a:off x="2061894" y="336884"/>
            <a:ext cx="8068212" cy="1411739"/>
            <a:chOff x="3818988" y="2017261"/>
            <a:chExt cx="3523900" cy="642603"/>
          </a:xfrm>
        </p:grpSpPr>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75866" y="2017261"/>
              <a:ext cx="1267022" cy="626127"/>
            </a:xfrm>
            <a:prstGeom prst="rect">
              <a:avLst/>
            </a:prstGeom>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18988" y="2017261"/>
              <a:ext cx="2277012" cy="642603"/>
            </a:xfrm>
            <a:prstGeom prst="rect">
              <a:avLst/>
            </a:prstGeom>
          </p:spPr>
        </p:pic>
      </p:grpSp>
      <p:sp>
        <p:nvSpPr>
          <p:cNvPr id="14" name="TextBox 13">
            <a:extLst>
              <a:ext uri="{FF2B5EF4-FFF2-40B4-BE49-F238E27FC236}">
                <a16:creationId xmlns:a16="http://schemas.microsoft.com/office/drawing/2014/main" id="{AB3434C2-DFE9-0481-AF2E-549DA8D92A9A}"/>
              </a:ext>
            </a:extLst>
          </p:cNvPr>
          <p:cNvSpPr txBox="1"/>
          <p:nvPr/>
        </p:nvSpPr>
        <p:spPr>
          <a:xfrm>
            <a:off x="953759" y="2226365"/>
            <a:ext cx="10228159" cy="3724096"/>
          </a:xfrm>
          <a:prstGeom prst="rect">
            <a:avLst/>
          </a:prstGeom>
          <a:noFill/>
        </p:spPr>
        <p:txBody>
          <a:bodyPr wrap="square">
            <a:spAutoFit/>
          </a:bodyPr>
          <a:lstStyle/>
          <a:p>
            <a:pPr algn="ctr"/>
            <a:r>
              <a:rPr lang="en-US" sz="3200" b="1" dirty="0">
                <a:solidFill>
                  <a:schemeClr val="tx2">
                    <a:lumMod val="90000"/>
                    <a:lumOff val="10000"/>
                  </a:schemeClr>
                </a:solidFill>
              </a:rPr>
              <a:t>1</a:t>
            </a:r>
            <a:r>
              <a:rPr lang="en-US" sz="3200" b="1" baseline="30000" dirty="0">
                <a:solidFill>
                  <a:schemeClr val="tx2">
                    <a:lumMod val="90000"/>
                    <a:lumOff val="10000"/>
                  </a:schemeClr>
                </a:solidFill>
              </a:rPr>
              <a:t>st</a:t>
            </a:r>
            <a:r>
              <a:rPr lang="en-US" sz="3200" b="1" dirty="0">
                <a:solidFill>
                  <a:schemeClr val="tx2">
                    <a:lumMod val="90000"/>
                    <a:lumOff val="10000"/>
                  </a:schemeClr>
                </a:solidFill>
              </a:rPr>
              <a:t> Wednesday @ Noon </a:t>
            </a:r>
          </a:p>
          <a:p>
            <a:pPr algn="ctr"/>
            <a:r>
              <a:rPr lang="en-US" sz="3200" b="1" dirty="0">
                <a:solidFill>
                  <a:schemeClr val="tx2">
                    <a:lumMod val="90000"/>
                    <a:lumOff val="10000"/>
                  </a:schemeClr>
                </a:solidFill>
              </a:rPr>
              <a:t>Case-Based Learning Collaborative</a:t>
            </a:r>
          </a:p>
          <a:p>
            <a:pPr algn="ctr"/>
            <a:endParaRPr lang="en-US" sz="3200" b="1" dirty="0">
              <a:solidFill>
                <a:schemeClr val="tx2">
                  <a:lumMod val="90000"/>
                  <a:lumOff val="10000"/>
                </a:schemeClr>
              </a:solidFill>
            </a:endParaRPr>
          </a:p>
          <a:p>
            <a:pPr algn="ctr"/>
            <a:r>
              <a:rPr lang="en-US" sz="3200" b="1" dirty="0">
                <a:solidFill>
                  <a:schemeClr val="tx2">
                    <a:lumMod val="90000"/>
                    <a:lumOff val="10000"/>
                  </a:schemeClr>
                </a:solidFill>
              </a:rPr>
              <a:t>December 4</a:t>
            </a:r>
            <a:r>
              <a:rPr lang="en-US" sz="3200" b="1" baseline="30000" dirty="0">
                <a:solidFill>
                  <a:schemeClr val="tx2">
                    <a:lumMod val="90000"/>
                    <a:lumOff val="10000"/>
                  </a:schemeClr>
                </a:solidFill>
              </a:rPr>
              <a:t>th</a:t>
            </a:r>
            <a:r>
              <a:rPr lang="en-US" sz="3200" b="1" dirty="0">
                <a:solidFill>
                  <a:schemeClr val="tx2">
                    <a:lumMod val="90000"/>
                    <a:lumOff val="10000"/>
                  </a:schemeClr>
                </a:solidFill>
              </a:rPr>
              <a:t> ECHO</a:t>
            </a:r>
          </a:p>
          <a:p>
            <a:pPr algn="ctr"/>
            <a:r>
              <a:rPr lang="en-US" sz="2800" b="1" dirty="0">
                <a:solidFill>
                  <a:schemeClr val="accent1">
                    <a:lumMod val="50000"/>
                  </a:schemeClr>
                </a:solidFill>
              </a:rPr>
              <a:t> </a:t>
            </a:r>
            <a:r>
              <a:rPr lang="en-US" sz="2800" b="1" dirty="0">
                <a:solidFill>
                  <a:schemeClr val="accent1">
                    <a:lumMod val="50000"/>
                  </a:schemeClr>
                </a:solidFill>
                <a:latin typeface="Segoe UI" panose="020B0502040204020203" pitchFamily="34" charset="0"/>
                <a:cs typeface="Segoe UI" panose="020B0502040204020203" pitchFamily="34" charset="0"/>
              </a:rPr>
              <a:t>Cultural Considerations</a:t>
            </a:r>
            <a:endParaRPr lang="en-US" sz="2800" b="1" dirty="0">
              <a:latin typeface="Segoe UI" panose="020B0502040204020203" pitchFamily="34" charset="0"/>
              <a:cs typeface="Segoe UI" panose="020B0502040204020203" pitchFamily="34" charset="0"/>
            </a:endParaRPr>
          </a:p>
          <a:p>
            <a:pPr algn="ctr"/>
            <a:endParaRPr lang="en-US" sz="1200" b="1" dirty="0">
              <a:solidFill>
                <a:schemeClr val="accent1">
                  <a:lumMod val="50000"/>
                </a:schemeClr>
              </a:solidFill>
            </a:endParaRPr>
          </a:p>
          <a:p>
            <a:pPr algn="ctr"/>
            <a:endParaRPr lang="en-US" sz="2800" b="1" dirty="0">
              <a:solidFill>
                <a:schemeClr val="accent1">
                  <a:lumMod val="50000"/>
                </a:schemeClr>
              </a:solidFill>
            </a:endParaRPr>
          </a:p>
          <a:p>
            <a:pPr algn="ctr"/>
            <a:r>
              <a:rPr lang="en-US" sz="4000" dirty="0">
                <a:solidFill>
                  <a:schemeClr val="bg1"/>
                </a:solidFill>
              </a:rPr>
              <a:t>See You There!</a:t>
            </a:r>
          </a:p>
        </p:txBody>
      </p:sp>
      <p:sp>
        <p:nvSpPr>
          <p:cNvPr id="5" name="TextBox 4">
            <a:extLst>
              <a:ext uri="{FF2B5EF4-FFF2-40B4-BE49-F238E27FC236}">
                <a16:creationId xmlns:a16="http://schemas.microsoft.com/office/drawing/2014/main" id="{1295016E-9CAB-55CA-DCDA-AA72C8FF24F0}"/>
              </a:ext>
            </a:extLst>
          </p:cNvPr>
          <p:cNvSpPr txBox="1"/>
          <p:nvPr/>
        </p:nvSpPr>
        <p:spPr>
          <a:xfrm>
            <a:off x="3042203" y="5015444"/>
            <a:ext cx="6107594" cy="1200329"/>
          </a:xfrm>
          <a:prstGeom prst="rect">
            <a:avLst/>
          </a:prstGeom>
          <a:noFill/>
        </p:spPr>
        <p:txBody>
          <a:bodyPr wrap="square">
            <a:spAutoFit/>
          </a:bodyPr>
          <a:lstStyle/>
          <a:p>
            <a:pPr algn="ctr"/>
            <a:r>
              <a:rPr lang="en-US" sz="1800" b="1" dirty="0">
                <a:solidFill>
                  <a:schemeClr val="tx1"/>
                </a:solidFill>
                <a:effectLst/>
                <a:latin typeface="+mj-lt"/>
                <a:ea typeface="Times New Roman" panose="02020603050405020304" pitchFamily="18" charset="0"/>
              </a:rPr>
              <a:t>Dr. Amy Mayhew, MD, MPH</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effectLst/>
                <a:latin typeface="+mj-lt"/>
                <a:ea typeface="+mn-ea"/>
                <a:cs typeface="+mn-cs"/>
              </a:rPr>
              <a:t>Medical Director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effectLst/>
                <a:latin typeface="+mj-lt"/>
                <a:ea typeface="+mn-ea"/>
                <a:cs typeface="+mn-cs"/>
              </a:rPr>
              <a:t>Maine Medical Center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effectLst/>
                <a:latin typeface="+mj-lt"/>
                <a:ea typeface="+mn-ea"/>
                <a:cs typeface="+mn-cs"/>
              </a:rPr>
              <a:t>Division of Child &amp; Adolescent Psychology</a:t>
            </a:r>
          </a:p>
        </p:txBody>
      </p:sp>
    </p:spTree>
    <p:extLst>
      <p:ext uri="{BB962C8B-B14F-4D97-AF65-F5344CB8AC3E}">
        <p14:creationId xmlns:p14="http://schemas.microsoft.com/office/powerpoint/2010/main" val="100845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4C0F0B-6BDD-6510-BBBC-FBB43E1C726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212BD14-2812-3E65-107F-C55FC751638C}"/>
              </a:ext>
            </a:extLst>
          </p:cNvPr>
          <p:cNvSpPr>
            <a:spLocks noGrp="1"/>
          </p:cNvSpPr>
          <p:nvPr>
            <p:ph type="ctrTitle"/>
          </p:nvPr>
        </p:nvSpPr>
        <p:spPr>
          <a:xfrm>
            <a:off x="347869" y="4444804"/>
            <a:ext cx="11496261" cy="4268705"/>
          </a:xfrm>
        </p:spPr>
        <p:txBody>
          <a:bodyPr>
            <a:noAutofit/>
          </a:bodyPr>
          <a:lstStyle/>
          <a:p>
            <a:pPr algn="l">
              <a:lnSpc>
                <a:spcPct val="100000"/>
              </a:lnSpc>
              <a:spcBef>
                <a:spcPts val="0"/>
              </a:spcBef>
            </a:pPr>
            <a:br>
              <a:rPr lang="en-US" sz="4000" b="1" dirty="0">
                <a:solidFill>
                  <a:schemeClr val="accent6">
                    <a:lumMod val="75000"/>
                  </a:schemeClr>
                </a:solidFill>
              </a:rPr>
            </a:br>
            <a:br>
              <a:rPr lang="en-US" sz="4000" b="1" dirty="0">
                <a:solidFill>
                  <a:schemeClr val="accent6">
                    <a:lumMod val="75000"/>
                  </a:schemeClr>
                </a:solidFill>
              </a:rPr>
            </a:br>
            <a:br>
              <a:rPr lang="en-US" sz="4000" b="1" dirty="0">
                <a:solidFill>
                  <a:schemeClr val="accent6">
                    <a:lumMod val="75000"/>
                  </a:schemeClr>
                </a:solidFill>
              </a:rPr>
            </a:br>
            <a:br>
              <a:rPr lang="en-US" sz="4000" b="1" dirty="0"/>
            </a:br>
            <a:br>
              <a:rPr lang="en-US" sz="4000" b="1" dirty="0"/>
            </a:br>
            <a:br>
              <a:rPr lang="en-US" sz="4000" b="1" dirty="0"/>
            </a:br>
            <a:br>
              <a:rPr lang="en-US" sz="4000" b="1" dirty="0"/>
            </a:br>
            <a:br>
              <a:rPr lang="en-US" sz="4000" b="1" dirty="0"/>
            </a:br>
            <a:br>
              <a:rPr lang="en-US" sz="4000" b="1" dirty="0"/>
            </a:br>
            <a:r>
              <a:rPr lang="en-US" sz="3200" b="1" dirty="0">
                <a:solidFill>
                  <a:schemeClr val="accent6">
                    <a:lumMod val="75000"/>
                  </a:schemeClr>
                </a:solidFill>
              </a:rPr>
              <a:t>1. Maine Specific FASD Statistics</a:t>
            </a:r>
            <a:br>
              <a:rPr lang="en-US" sz="3200" b="1" dirty="0">
                <a:solidFill>
                  <a:schemeClr val="accent6">
                    <a:lumMod val="75000"/>
                  </a:schemeClr>
                </a:solidFill>
              </a:rPr>
            </a:br>
            <a:r>
              <a:rPr lang="en-US" sz="3200" b="1" dirty="0">
                <a:solidFill>
                  <a:schemeClr val="accent6">
                    <a:lumMod val="75000"/>
                  </a:schemeClr>
                </a:solidFill>
              </a:rPr>
              <a:t>	</a:t>
            </a:r>
            <a:r>
              <a:rPr lang="en-US" sz="2400" b="1" dirty="0"/>
              <a:t>Madonna Mooney, B.S. Ed</a:t>
            </a:r>
            <a:br>
              <a:rPr lang="en-US" sz="2400" b="1" dirty="0"/>
            </a:br>
            <a:r>
              <a:rPr lang="en-US" sz="2400" b="1" dirty="0"/>
              <a:t>	</a:t>
            </a:r>
            <a:r>
              <a:rPr lang="en-US" sz="1800" dirty="0">
                <a:solidFill>
                  <a:srgbClr val="222230"/>
                </a:solidFill>
                <a:latin typeface="Helvetica Neue"/>
              </a:rPr>
              <a:t>Co-founder FASDMaine.org</a:t>
            </a:r>
            <a:br>
              <a:rPr lang="en-US" sz="1800" dirty="0">
                <a:solidFill>
                  <a:srgbClr val="222230"/>
                </a:solidFill>
                <a:latin typeface="Helvetica Neue"/>
              </a:rPr>
            </a:br>
            <a:r>
              <a:rPr lang="en-US" sz="3200" b="1" dirty="0">
                <a:solidFill>
                  <a:schemeClr val="accent6">
                    <a:lumMod val="75000"/>
                  </a:schemeClr>
                </a:solidFill>
              </a:rPr>
              <a:t>2. Diagnosis and Support</a:t>
            </a:r>
            <a:br>
              <a:rPr lang="en-US" sz="3200" b="1" dirty="0">
                <a:solidFill>
                  <a:schemeClr val="accent6">
                    <a:lumMod val="75000"/>
                  </a:schemeClr>
                </a:solidFill>
              </a:rPr>
            </a:br>
            <a:r>
              <a:rPr lang="en-US" sz="3200" b="1" dirty="0">
                <a:solidFill>
                  <a:schemeClr val="accent6">
                    <a:lumMod val="75000"/>
                  </a:schemeClr>
                </a:solidFill>
              </a:rPr>
              <a:t>	</a:t>
            </a:r>
            <a:r>
              <a:rPr lang="en-US" sz="2400" b="1" dirty="0"/>
              <a:t>Lynn Cole, MSN, CPNP-PC</a:t>
            </a:r>
            <a:br>
              <a:rPr lang="en-US" sz="2400" b="1" dirty="0"/>
            </a:br>
            <a:r>
              <a:rPr lang="en-US" sz="1800" b="1" dirty="0"/>
              <a:t>	</a:t>
            </a:r>
            <a:r>
              <a:rPr lang="en-US" sz="1800" b="0" i="0" dirty="0">
                <a:solidFill>
                  <a:srgbClr val="222230"/>
                </a:solidFill>
                <a:effectLst/>
                <a:latin typeface="Helvetica Neue"/>
              </a:rPr>
              <a:t>Director of Clinical Services </a:t>
            </a:r>
            <a:br>
              <a:rPr lang="en-US" sz="1800" b="0" i="0" dirty="0">
                <a:solidFill>
                  <a:srgbClr val="222230"/>
                </a:solidFill>
                <a:effectLst/>
                <a:latin typeface="Helvetica Neue"/>
              </a:rPr>
            </a:br>
            <a:r>
              <a:rPr lang="en-US" sz="1800" b="0" i="0" dirty="0">
                <a:solidFill>
                  <a:srgbClr val="222230"/>
                </a:solidFill>
                <a:effectLst/>
                <a:latin typeface="Helvetica Neue"/>
              </a:rPr>
              <a:t>	Division of Developmental and Behavioral 	</a:t>
            </a:r>
            <a:br>
              <a:rPr lang="en-US" sz="1800" b="0" i="0" dirty="0">
                <a:solidFill>
                  <a:srgbClr val="222230"/>
                </a:solidFill>
                <a:effectLst/>
                <a:latin typeface="Helvetica Neue"/>
              </a:rPr>
            </a:br>
            <a:r>
              <a:rPr lang="en-US" sz="1800" b="0" i="0" dirty="0">
                <a:solidFill>
                  <a:srgbClr val="222230"/>
                </a:solidFill>
                <a:effectLst/>
                <a:latin typeface="Helvetica Neue"/>
              </a:rPr>
              <a:t>	Pediatrics at the University of Rochester Medical Center</a:t>
            </a:r>
            <a:br>
              <a:rPr lang="en-US" sz="1000" dirty="0"/>
            </a:br>
            <a:r>
              <a:rPr lang="en-US" sz="3200" b="1" dirty="0">
                <a:solidFill>
                  <a:schemeClr val="accent6">
                    <a:lumMod val="75000"/>
                  </a:schemeClr>
                </a:solidFill>
              </a:rPr>
              <a:t>3. Early Intervention</a:t>
            </a:r>
            <a:br>
              <a:rPr lang="en-US" sz="3200" b="1" dirty="0">
                <a:solidFill>
                  <a:schemeClr val="accent6">
                    <a:lumMod val="75000"/>
                  </a:schemeClr>
                </a:solidFill>
              </a:rPr>
            </a:br>
            <a:r>
              <a:rPr lang="en-US" sz="3200" b="1" dirty="0">
                <a:solidFill>
                  <a:schemeClr val="accent6">
                    <a:lumMod val="75000"/>
                  </a:schemeClr>
                </a:solidFill>
              </a:rPr>
              <a:t>	</a:t>
            </a:r>
            <a:r>
              <a:rPr lang="en-US" sz="2400" b="1" dirty="0"/>
              <a:t>Dara Fruchter</a:t>
            </a:r>
            <a:br>
              <a:rPr lang="en-US" sz="2400" b="1" dirty="0"/>
            </a:br>
            <a:r>
              <a:rPr lang="en-US" sz="2400" b="1" dirty="0"/>
              <a:t>	</a:t>
            </a:r>
            <a:r>
              <a:rPr lang="en-US" sz="1800" dirty="0">
                <a:solidFill>
                  <a:srgbClr val="222230"/>
                </a:solidFill>
                <a:latin typeface="Helvetica Neue"/>
              </a:rPr>
              <a:t>Strategic Initiatives and Special Projects Manager</a:t>
            </a:r>
            <a:br>
              <a:rPr lang="en-US" sz="1800" dirty="0">
                <a:solidFill>
                  <a:srgbClr val="222230"/>
                </a:solidFill>
                <a:latin typeface="Helvetica Neue"/>
              </a:rPr>
            </a:br>
            <a:r>
              <a:rPr lang="en-US" sz="1800" dirty="0">
                <a:solidFill>
                  <a:srgbClr val="222230"/>
                </a:solidFill>
                <a:latin typeface="Helvetica Neue"/>
              </a:rPr>
              <a:t>	Early Intervention for ME, Birth to Three, (Part C)</a:t>
            </a:r>
            <a:br>
              <a:rPr lang="en-US" sz="1800" dirty="0">
                <a:solidFill>
                  <a:srgbClr val="222230"/>
                </a:solidFill>
                <a:latin typeface="Helvetica Neue"/>
              </a:rPr>
            </a:br>
            <a:r>
              <a:rPr lang="en-US" sz="3200" b="1" dirty="0">
                <a:solidFill>
                  <a:schemeClr val="accent6">
                    <a:lumMod val="75000"/>
                  </a:schemeClr>
                </a:solidFill>
              </a:rPr>
              <a:t>4. Q&amp;A</a:t>
            </a:r>
            <a:br>
              <a:rPr lang="en-US" sz="3200" b="1" dirty="0">
                <a:solidFill>
                  <a:schemeClr val="accent6">
                    <a:lumMod val="75000"/>
                  </a:schemeClr>
                </a:solidFill>
              </a:rPr>
            </a:br>
            <a:br>
              <a:rPr lang="en-US" sz="3200" b="1" dirty="0">
                <a:solidFill>
                  <a:schemeClr val="accent6">
                    <a:lumMod val="75000"/>
                  </a:schemeClr>
                </a:solidFill>
              </a:rPr>
            </a:b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4000" b="1" dirty="0"/>
            </a:br>
            <a:endParaRPr lang="en-US" sz="4000" b="1" dirty="0"/>
          </a:p>
        </p:txBody>
      </p:sp>
      <p:pic>
        <p:nvPicPr>
          <p:cNvPr id="4" name="Picture 3">
            <a:extLst>
              <a:ext uri="{FF2B5EF4-FFF2-40B4-BE49-F238E27FC236}">
                <a16:creationId xmlns:a16="http://schemas.microsoft.com/office/drawing/2014/main" id="{15D76196-F086-D773-629A-02B770BB2B38}"/>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7465083" y="5504201"/>
            <a:ext cx="4627525" cy="1273738"/>
          </a:xfrm>
          <a:prstGeom prst="rect">
            <a:avLst/>
          </a:prstGeom>
        </p:spPr>
      </p:pic>
      <p:sp>
        <p:nvSpPr>
          <p:cNvPr id="7" name="Rectangle 6">
            <a:extLst>
              <a:ext uri="{FF2B5EF4-FFF2-40B4-BE49-F238E27FC236}">
                <a16:creationId xmlns:a16="http://schemas.microsoft.com/office/drawing/2014/main" id="{A6363188-09AE-1FF6-0BFD-5C1DAA37C7EB}"/>
              </a:ext>
            </a:extLst>
          </p:cNvPr>
          <p:cNvSpPr/>
          <p:nvPr/>
        </p:nvSpPr>
        <p:spPr>
          <a:xfrm>
            <a:off x="0" y="0"/>
            <a:ext cx="12192000" cy="128065"/>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B6252558-B135-21C8-616D-CBE70711F105}"/>
              </a:ext>
            </a:extLst>
          </p:cNvPr>
          <p:cNvSpPr/>
          <p:nvPr/>
        </p:nvSpPr>
        <p:spPr>
          <a:xfrm>
            <a:off x="0" y="80061"/>
            <a:ext cx="12192000" cy="818276"/>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C12EDCA1-AB87-30BF-BE56-EEFF1BC2973F}"/>
              </a:ext>
            </a:extLst>
          </p:cNvPr>
          <p:cNvSpPr/>
          <p:nvPr/>
        </p:nvSpPr>
        <p:spPr>
          <a:xfrm>
            <a:off x="0" y="773656"/>
            <a:ext cx="12192000" cy="128065"/>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a:extLst>
              <a:ext uri="{FF2B5EF4-FFF2-40B4-BE49-F238E27FC236}">
                <a16:creationId xmlns:a16="http://schemas.microsoft.com/office/drawing/2014/main" id="{23F7B0FC-2099-BAD9-DB62-BC52BFFAEA75}"/>
              </a:ext>
            </a:extLst>
          </p:cNvPr>
          <p:cNvSpPr>
            <a:spLocks noGrp="1"/>
          </p:cNvSpPr>
          <p:nvPr>
            <p:ph type="subTitle" idx="1"/>
          </p:nvPr>
        </p:nvSpPr>
        <p:spPr>
          <a:xfrm>
            <a:off x="864704" y="154112"/>
            <a:ext cx="10280374" cy="485469"/>
          </a:xfrm>
        </p:spPr>
        <p:txBody>
          <a:bodyPr>
            <a:noAutofit/>
          </a:bodyPr>
          <a:lstStyle/>
          <a:p>
            <a:r>
              <a:rPr lang="en-US" sz="4000" dirty="0">
                <a:solidFill>
                  <a:schemeClr val="bg1"/>
                </a:solidFill>
              </a:rPr>
              <a:t>AGENDA</a:t>
            </a:r>
          </a:p>
        </p:txBody>
      </p:sp>
    </p:spTree>
    <p:extLst>
      <p:ext uri="{BB962C8B-B14F-4D97-AF65-F5344CB8AC3E}">
        <p14:creationId xmlns:p14="http://schemas.microsoft.com/office/powerpoint/2010/main" val="446795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28A1FCF-5231-5CF8-C845-3CED1AECA7A4}"/>
              </a:ext>
            </a:extLst>
          </p:cNvPr>
          <p:cNvSpPr>
            <a:spLocks noGrp="1"/>
          </p:cNvSpPr>
          <p:nvPr>
            <p:ph type="sldNum" sz="quarter" idx="11"/>
          </p:nvPr>
        </p:nvSpPr>
        <p:spPr/>
        <p:txBody>
          <a:bodyPr/>
          <a:lstStyle/>
          <a:p>
            <a:fld id="{9605C169-1894-6E48-8A02-870A8272BC19}" type="slidenum">
              <a:rPr lang="en-US">
                <a:solidFill>
                  <a:prstClr val="black">
                    <a:tint val="75000"/>
                  </a:prstClr>
                </a:solidFill>
                <a:latin typeface="Calibri"/>
              </a:rPr>
              <a:pPr/>
              <a:t>3</a:t>
            </a:fld>
            <a:endParaRPr lang="en-US" dirty="0">
              <a:solidFill>
                <a:prstClr val="black">
                  <a:tint val="75000"/>
                </a:prstClr>
              </a:solidFill>
              <a:latin typeface="Calibri"/>
            </a:endParaRPr>
          </a:p>
        </p:txBody>
      </p:sp>
      <p:sp>
        <p:nvSpPr>
          <p:cNvPr id="3" name="Text Placeholder 2">
            <a:extLst>
              <a:ext uri="{FF2B5EF4-FFF2-40B4-BE49-F238E27FC236}">
                <a16:creationId xmlns:a16="http://schemas.microsoft.com/office/drawing/2014/main" id="{937461C0-EA5A-F2D5-CFFC-D37A07706BD4}"/>
              </a:ext>
            </a:extLst>
          </p:cNvPr>
          <p:cNvSpPr>
            <a:spLocks noGrp="1"/>
          </p:cNvSpPr>
          <p:nvPr>
            <p:ph type="body" sz="quarter" idx="12"/>
          </p:nvPr>
        </p:nvSpPr>
        <p:spPr>
          <a:xfrm>
            <a:off x="1907497" y="401187"/>
            <a:ext cx="4353752" cy="596209"/>
          </a:xfrm>
        </p:spPr>
        <p:txBody>
          <a:bodyPr/>
          <a:lstStyle/>
          <a:p>
            <a:r>
              <a:rPr lang="en-US" dirty="0"/>
              <a:t> </a:t>
            </a:r>
          </a:p>
        </p:txBody>
      </p:sp>
      <p:sp>
        <p:nvSpPr>
          <p:cNvPr id="4" name="Text Placeholder 3">
            <a:extLst>
              <a:ext uri="{FF2B5EF4-FFF2-40B4-BE49-F238E27FC236}">
                <a16:creationId xmlns:a16="http://schemas.microsoft.com/office/drawing/2014/main" id="{060CC76F-6A34-7C27-CE55-17E261B9FDAC}"/>
              </a:ext>
            </a:extLst>
          </p:cNvPr>
          <p:cNvSpPr>
            <a:spLocks noGrp="1"/>
          </p:cNvSpPr>
          <p:nvPr>
            <p:ph type="body" sz="quarter" idx="13"/>
          </p:nvPr>
        </p:nvSpPr>
        <p:spPr>
          <a:xfrm>
            <a:off x="1901222" y="1596891"/>
            <a:ext cx="8381768" cy="3563754"/>
          </a:xfrm>
        </p:spPr>
        <p:txBody>
          <a:bodyPr/>
          <a:lstStyle/>
          <a:p>
            <a:pPr algn="ctr"/>
            <a:br>
              <a:rPr lang="en-US" sz="1500" dirty="0"/>
            </a:br>
            <a:endParaRPr lang="en-US" sz="2100" i="1" dirty="0"/>
          </a:p>
          <a:p>
            <a:pPr algn="ctr"/>
            <a:r>
              <a:rPr lang="en-US" sz="2100" b="1" dirty="0"/>
              <a:t>Early Intervention for ME, Birth to Three</a:t>
            </a:r>
          </a:p>
          <a:p>
            <a:pPr algn="ctr"/>
            <a:r>
              <a:rPr lang="en-US" sz="2100" b="1" dirty="0"/>
              <a:t> </a:t>
            </a:r>
            <a:br>
              <a:rPr lang="en-US" sz="2100" b="1" dirty="0"/>
            </a:br>
            <a:r>
              <a:rPr lang="en-US" sz="2100" b="1" dirty="0"/>
              <a:t>Partnering with You to Best Support the Early Development </a:t>
            </a:r>
            <a:br>
              <a:rPr lang="en-US" sz="2100" b="1" dirty="0"/>
            </a:br>
            <a:r>
              <a:rPr lang="en-US" sz="2100" b="1" dirty="0"/>
              <a:t>of Maine’s Young Children with their Families</a:t>
            </a:r>
          </a:p>
          <a:p>
            <a:pPr algn="ctr"/>
            <a:br>
              <a:rPr lang="en-US" dirty="0"/>
            </a:br>
            <a:br>
              <a:rPr lang="en-US" dirty="0"/>
            </a:br>
            <a:r>
              <a:rPr lang="en-US" sz="1350" dirty="0"/>
              <a:t>Dara Fruchter, MS, Strategic Initiatives and Special Projects Manager, Early Intervention for ME</a:t>
            </a:r>
            <a:br>
              <a:rPr lang="en-US" sz="1350" dirty="0"/>
            </a:br>
            <a:r>
              <a:rPr lang="en-US" sz="1350" dirty="0"/>
              <a:t>dara.fruchter@maine.gov</a:t>
            </a:r>
            <a:br>
              <a:rPr lang="en-US" dirty="0"/>
            </a:br>
            <a:endParaRPr lang="en-US" dirty="0"/>
          </a:p>
          <a:p>
            <a:pPr algn="ctr"/>
            <a:r>
              <a:rPr lang="en-US" sz="1100" i="1" dirty="0"/>
              <a:t>Early Intervention for ME, Birth to Three, Child Development Services (CDS), Maine Department of Education</a:t>
            </a:r>
          </a:p>
          <a:p>
            <a:pPr algn="ctr"/>
            <a:endParaRPr lang="en-US" dirty="0"/>
          </a:p>
        </p:txBody>
      </p:sp>
      <p:pic>
        <p:nvPicPr>
          <p:cNvPr id="9" name="Picture 8">
            <a:extLst>
              <a:ext uri="{FF2B5EF4-FFF2-40B4-BE49-F238E27FC236}">
                <a16:creationId xmlns:a16="http://schemas.microsoft.com/office/drawing/2014/main" id="{161C8D8B-29D0-23BF-57CB-6F5191F8B64C}"/>
              </a:ext>
            </a:extLst>
          </p:cNvPr>
          <p:cNvPicPr>
            <a:picLocks noChangeAspect="1"/>
          </p:cNvPicPr>
          <p:nvPr/>
        </p:nvPicPr>
        <p:blipFill>
          <a:blip r:embed="rId2"/>
          <a:stretch>
            <a:fillRect/>
          </a:stretch>
        </p:blipFill>
        <p:spPr>
          <a:xfrm>
            <a:off x="4264808" y="228601"/>
            <a:ext cx="3654597" cy="1834881"/>
          </a:xfrm>
          <a:prstGeom prst="rect">
            <a:avLst/>
          </a:prstGeom>
        </p:spPr>
      </p:pic>
    </p:spTree>
    <p:extLst>
      <p:ext uri="{BB962C8B-B14F-4D97-AF65-F5344CB8AC3E}">
        <p14:creationId xmlns:p14="http://schemas.microsoft.com/office/powerpoint/2010/main" val="21511018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28A1FCF-5231-5CF8-C845-3CED1AECA7A4}"/>
              </a:ext>
            </a:extLst>
          </p:cNvPr>
          <p:cNvSpPr>
            <a:spLocks noGrp="1"/>
          </p:cNvSpPr>
          <p:nvPr>
            <p:ph type="sldNum" sz="quarter" idx="11"/>
          </p:nvPr>
        </p:nvSpPr>
        <p:spPr/>
        <p:txBody>
          <a:bodyPr/>
          <a:lstStyle/>
          <a:p>
            <a:fld id="{9605C169-1894-6E48-8A02-870A8272BC19}" type="slidenum">
              <a:rPr lang="en-US">
                <a:solidFill>
                  <a:prstClr val="black">
                    <a:tint val="75000"/>
                  </a:prstClr>
                </a:solidFill>
                <a:latin typeface="Calibri"/>
              </a:rPr>
              <a:pPr/>
              <a:t>4</a:t>
            </a:fld>
            <a:endParaRPr lang="en-US">
              <a:solidFill>
                <a:prstClr val="black">
                  <a:tint val="75000"/>
                </a:prstClr>
              </a:solidFill>
              <a:latin typeface="Calibri"/>
            </a:endParaRPr>
          </a:p>
        </p:txBody>
      </p:sp>
      <p:sp>
        <p:nvSpPr>
          <p:cNvPr id="3" name="Text Placeholder 2">
            <a:extLst>
              <a:ext uri="{FF2B5EF4-FFF2-40B4-BE49-F238E27FC236}">
                <a16:creationId xmlns:a16="http://schemas.microsoft.com/office/drawing/2014/main" id="{937461C0-EA5A-F2D5-CFFC-D37A07706BD4}"/>
              </a:ext>
            </a:extLst>
          </p:cNvPr>
          <p:cNvSpPr>
            <a:spLocks noGrp="1"/>
          </p:cNvSpPr>
          <p:nvPr>
            <p:ph type="body" sz="quarter" idx="12"/>
          </p:nvPr>
        </p:nvSpPr>
        <p:spPr>
          <a:xfrm>
            <a:off x="1828801" y="486411"/>
            <a:ext cx="3569627" cy="1410729"/>
          </a:xfrm>
        </p:spPr>
        <p:txBody>
          <a:bodyPr>
            <a:noAutofit/>
          </a:bodyPr>
          <a:lstStyle/>
          <a:p>
            <a:r>
              <a:rPr lang="en-US" sz="1400" b="1" dirty="0"/>
              <a:t>We were named:</a:t>
            </a:r>
            <a:br>
              <a:rPr lang="en-US" sz="1400" b="1" dirty="0"/>
            </a:br>
            <a:r>
              <a:rPr lang="en-US" sz="1400" dirty="0"/>
              <a:t>Child Development Services, (CDS) Part C</a:t>
            </a:r>
            <a:br>
              <a:rPr lang="en-US" sz="1400" dirty="0"/>
            </a:br>
            <a:r>
              <a:rPr lang="en-US" sz="1400" dirty="0"/>
              <a:t>Maine Department of Education </a:t>
            </a:r>
          </a:p>
          <a:p>
            <a:endParaRPr lang="en-US" sz="1400" b="1" dirty="0"/>
          </a:p>
          <a:p>
            <a:endParaRPr lang="en-US" sz="1400" b="1" dirty="0"/>
          </a:p>
          <a:p>
            <a:r>
              <a:rPr lang="en-US" sz="1400" b="1" dirty="0"/>
              <a:t>We are now named:</a:t>
            </a:r>
            <a:br>
              <a:rPr lang="en-US" sz="1400" b="1" dirty="0"/>
            </a:br>
            <a:endParaRPr lang="en-US" sz="1400" b="1" dirty="0"/>
          </a:p>
        </p:txBody>
      </p:sp>
      <p:pic>
        <p:nvPicPr>
          <p:cNvPr id="5" name="Picture 4" descr="A blue and white logo with a heart in a circle&#10;&#10;Description automatically generated">
            <a:extLst>
              <a:ext uri="{FF2B5EF4-FFF2-40B4-BE49-F238E27FC236}">
                <a16:creationId xmlns:a16="http://schemas.microsoft.com/office/drawing/2014/main" id="{EBAA84AA-FDA4-44E6-D694-6879CB73C4AB}"/>
              </a:ext>
            </a:extLst>
          </p:cNvPr>
          <p:cNvPicPr>
            <a:picLocks noChangeAspect="1"/>
          </p:cNvPicPr>
          <p:nvPr/>
        </p:nvPicPr>
        <p:blipFill>
          <a:blip r:embed="rId3"/>
          <a:stretch>
            <a:fillRect/>
          </a:stretch>
        </p:blipFill>
        <p:spPr>
          <a:xfrm>
            <a:off x="2849791" y="-120829"/>
            <a:ext cx="6492419" cy="6492419"/>
          </a:xfrm>
          <a:prstGeom prst="rect">
            <a:avLst/>
          </a:prstGeom>
        </p:spPr>
      </p:pic>
    </p:spTree>
    <p:extLst>
      <p:ext uri="{BB962C8B-B14F-4D97-AF65-F5344CB8AC3E}">
        <p14:creationId xmlns:p14="http://schemas.microsoft.com/office/powerpoint/2010/main" val="552968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0256A77-4137-C411-3C94-D22780C9950F}"/>
              </a:ext>
            </a:extLst>
          </p:cNvPr>
          <p:cNvSpPr>
            <a:spLocks noGrp="1"/>
          </p:cNvSpPr>
          <p:nvPr>
            <p:ph type="sldNum" sz="quarter" idx="11"/>
          </p:nvPr>
        </p:nvSpPr>
        <p:spPr/>
        <p:txBody>
          <a:bodyPr/>
          <a:lstStyle/>
          <a:p>
            <a:fld id="{9605C169-1894-6E48-8A02-870A8272BC19}" type="slidenum">
              <a:rPr lang="en-US">
                <a:solidFill>
                  <a:prstClr val="black">
                    <a:tint val="75000"/>
                  </a:prstClr>
                </a:solidFill>
                <a:latin typeface="Calibri"/>
              </a:rPr>
              <a:pPr/>
              <a:t>5</a:t>
            </a:fld>
            <a:endParaRPr lang="en-US">
              <a:solidFill>
                <a:prstClr val="black">
                  <a:tint val="75000"/>
                </a:prstClr>
              </a:solidFill>
              <a:latin typeface="Calibri"/>
            </a:endParaRPr>
          </a:p>
        </p:txBody>
      </p:sp>
      <p:sp>
        <p:nvSpPr>
          <p:cNvPr id="3" name="Text Placeholder 2">
            <a:extLst>
              <a:ext uri="{FF2B5EF4-FFF2-40B4-BE49-F238E27FC236}">
                <a16:creationId xmlns:a16="http://schemas.microsoft.com/office/drawing/2014/main" id="{73D642E1-9DA4-0082-E747-B1C1CB5036BF}"/>
              </a:ext>
            </a:extLst>
          </p:cNvPr>
          <p:cNvSpPr>
            <a:spLocks noGrp="1"/>
          </p:cNvSpPr>
          <p:nvPr>
            <p:ph type="body" sz="quarter" idx="12"/>
          </p:nvPr>
        </p:nvSpPr>
        <p:spPr/>
        <p:txBody>
          <a:bodyPr/>
          <a:lstStyle/>
          <a:p>
            <a:r>
              <a:rPr lang="en-US" sz="1950" dirty="0"/>
              <a:t>Early Intervention for ME, Birth to Three</a:t>
            </a:r>
          </a:p>
        </p:txBody>
      </p:sp>
      <p:sp>
        <p:nvSpPr>
          <p:cNvPr id="4" name="Text Placeholder 3">
            <a:extLst>
              <a:ext uri="{FF2B5EF4-FFF2-40B4-BE49-F238E27FC236}">
                <a16:creationId xmlns:a16="http://schemas.microsoft.com/office/drawing/2014/main" id="{78E9E9A8-473A-0A74-58BA-B81E153F46CD}"/>
              </a:ext>
            </a:extLst>
          </p:cNvPr>
          <p:cNvSpPr>
            <a:spLocks noGrp="1"/>
          </p:cNvSpPr>
          <p:nvPr>
            <p:ph type="body" sz="quarter" idx="13"/>
          </p:nvPr>
        </p:nvSpPr>
        <p:spPr>
          <a:xfrm>
            <a:off x="1911982" y="1937642"/>
            <a:ext cx="4354115" cy="2749990"/>
          </a:xfrm>
        </p:spPr>
        <p:txBody>
          <a:bodyPr>
            <a:normAutofit fontScale="92500" lnSpcReduction="10000"/>
          </a:bodyPr>
          <a:lstStyle/>
          <a:p>
            <a:r>
              <a:rPr lang="en-US" sz="1650" dirty="0">
                <a:solidFill>
                  <a:srgbClr val="005A7E"/>
                </a:solidFill>
                <a:latin typeface="Maine Light"/>
              </a:rPr>
              <a:t>Early Intervention for ME helps children </a:t>
            </a:r>
            <a:br>
              <a:rPr lang="en-US" sz="1650" dirty="0">
                <a:solidFill>
                  <a:srgbClr val="005A7E"/>
                </a:solidFill>
                <a:latin typeface="Maine Light"/>
              </a:rPr>
            </a:br>
            <a:r>
              <a:rPr lang="en-US" sz="1650" dirty="0">
                <a:solidFill>
                  <a:srgbClr val="005A7E"/>
                </a:solidFill>
                <a:latin typeface="Maine Light"/>
              </a:rPr>
              <a:t>from </a:t>
            </a:r>
            <a:r>
              <a:rPr lang="en-US" sz="1650" b="1" dirty="0">
                <a:solidFill>
                  <a:srgbClr val="005A7E"/>
                </a:solidFill>
                <a:latin typeface="Maine Light"/>
              </a:rPr>
              <a:t>birth to three achieve important developmental and learning milestones</a:t>
            </a:r>
            <a:r>
              <a:rPr lang="en-US" sz="1650" dirty="0">
                <a:solidFill>
                  <a:srgbClr val="005A7E"/>
                </a:solidFill>
                <a:latin typeface="Maine Light"/>
              </a:rPr>
              <a:t>. </a:t>
            </a:r>
          </a:p>
          <a:p>
            <a:endParaRPr lang="en-US" sz="1650" b="1" dirty="0">
              <a:solidFill>
                <a:srgbClr val="005A7E"/>
              </a:solidFill>
              <a:latin typeface="Maine Light"/>
            </a:endParaRPr>
          </a:p>
          <a:p>
            <a:r>
              <a:rPr lang="en-US" sz="1650" dirty="0">
                <a:solidFill>
                  <a:srgbClr val="005A7E"/>
                </a:solidFill>
                <a:latin typeface="Maine Light"/>
              </a:rPr>
              <a:t>Research clearly shows; </a:t>
            </a:r>
            <a:r>
              <a:rPr lang="en-US" sz="1650" b="1" dirty="0">
                <a:solidFill>
                  <a:srgbClr val="005A7E"/>
                </a:solidFill>
                <a:latin typeface="Maine Light"/>
              </a:rPr>
              <a:t>children from birth to three respond best to caregivers they know and trust.</a:t>
            </a:r>
          </a:p>
          <a:p>
            <a:endParaRPr lang="en-US" sz="1650" b="1" dirty="0">
              <a:solidFill>
                <a:srgbClr val="005A7E"/>
              </a:solidFill>
              <a:latin typeface="Maine Light"/>
            </a:endParaRPr>
          </a:p>
          <a:p>
            <a:r>
              <a:rPr lang="en-US" sz="1650" dirty="0">
                <a:solidFill>
                  <a:srgbClr val="005A7E"/>
                </a:solidFill>
                <a:latin typeface="Maine Light"/>
              </a:rPr>
              <a:t>In a family and caregiver focused </a:t>
            </a:r>
            <a:r>
              <a:rPr lang="en-US" sz="1650" b="1" dirty="0">
                <a:solidFill>
                  <a:srgbClr val="005A7E"/>
                </a:solidFill>
                <a:latin typeface="Maine Light"/>
              </a:rPr>
              <a:t>partnership</a:t>
            </a:r>
            <a:r>
              <a:rPr lang="en-US" sz="1650" dirty="0">
                <a:solidFill>
                  <a:srgbClr val="005A7E"/>
                </a:solidFill>
                <a:latin typeface="Maine Light"/>
              </a:rPr>
              <a:t>, our early Intervention providers show caregivers how to </a:t>
            </a:r>
            <a:r>
              <a:rPr lang="en-US" sz="1650" b="1" dirty="0">
                <a:solidFill>
                  <a:srgbClr val="005A7E"/>
                </a:solidFill>
                <a:latin typeface="Maine Light"/>
              </a:rPr>
              <a:t>incorporate learning opportunities and routines into a child’s everyday activities, in an environment familiar to the child.</a:t>
            </a:r>
          </a:p>
          <a:p>
            <a:endParaRPr lang="en-US" sz="1650" b="1" dirty="0"/>
          </a:p>
        </p:txBody>
      </p:sp>
      <p:sp>
        <p:nvSpPr>
          <p:cNvPr id="6" name="TextBox 5">
            <a:extLst>
              <a:ext uri="{FF2B5EF4-FFF2-40B4-BE49-F238E27FC236}">
                <a16:creationId xmlns:a16="http://schemas.microsoft.com/office/drawing/2014/main" id="{90D86123-D7D8-BC9A-5185-F44D7D110CD2}"/>
              </a:ext>
            </a:extLst>
          </p:cNvPr>
          <p:cNvSpPr txBox="1"/>
          <p:nvPr/>
        </p:nvSpPr>
        <p:spPr>
          <a:xfrm>
            <a:off x="6793118" y="1937642"/>
            <a:ext cx="3551981" cy="2677656"/>
          </a:xfrm>
          <a:prstGeom prst="rect">
            <a:avLst/>
          </a:prstGeom>
          <a:noFill/>
        </p:spPr>
        <p:txBody>
          <a:bodyPr wrap="square">
            <a:spAutoFit/>
          </a:bodyPr>
          <a:lstStyle/>
          <a:p>
            <a:pPr algn="ctr"/>
            <a:r>
              <a:rPr lang="en-US" sz="2400" b="1" dirty="0">
                <a:solidFill>
                  <a:srgbClr val="005A7E"/>
                </a:solidFill>
                <a:latin typeface="Maine Light"/>
              </a:rPr>
              <a:t>Empowering</a:t>
            </a:r>
          </a:p>
          <a:p>
            <a:pPr algn="ctr"/>
            <a:endParaRPr lang="en-US" sz="2400" b="1" dirty="0">
              <a:solidFill>
                <a:srgbClr val="005A7E"/>
              </a:solidFill>
              <a:latin typeface="Maine Light"/>
            </a:endParaRPr>
          </a:p>
          <a:p>
            <a:pPr algn="ctr"/>
            <a:r>
              <a:rPr lang="en-US" sz="2400" b="1" dirty="0">
                <a:solidFill>
                  <a:srgbClr val="005A7E"/>
                </a:solidFill>
                <a:latin typeface="Maine Light"/>
              </a:rPr>
              <a:t>Collaborative</a:t>
            </a:r>
          </a:p>
          <a:p>
            <a:pPr algn="ctr"/>
            <a:endParaRPr lang="en-US" sz="2400" b="1" dirty="0">
              <a:solidFill>
                <a:srgbClr val="005A7E"/>
              </a:solidFill>
              <a:latin typeface="Maine Light"/>
            </a:endParaRPr>
          </a:p>
          <a:p>
            <a:pPr algn="ctr"/>
            <a:r>
              <a:rPr lang="en-US" sz="2400" b="1" dirty="0">
                <a:solidFill>
                  <a:srgbClr val="005A7E"/>
                </a:solidFill>
                <a:latin typeface="Maine Light"/>
              </a:rPr>
              <a:t>Proven</a:t>
            </a:r>
          </a:p>
          <a:p>
            <a:pPr algn="ctr"/>
            <a:endParaRPr lang="en-US" sz="2400" b="1" dirty="0">
              <a:solidFill>
                <a:srgbClr val="005A7E"/>
              </a:solidFill>
              <a:latin typeface="Maine Light"/>
            </a:endParaRPr>
          </a:p>
          <a:p>
            <a:pPr algn="ctr"/>
            <a:r>
              <a:rPr lang="en-US" sz="2400" b="1" dirty="0">
                <a:solidFill>
                  <a:srgbClr val="005A7E"/>
                </a:solidFill>
                <a:latin typeface="Maine Light"/>
              </a:rPr>
              <a:t>Safe</a:t>
            </a:r>
            <a:endParaRPr lang="en-US" sz="2400" b="1" dirty="0">
              <a:solidFill>
                <a:prstClr val="black"/>
              </a:solidFill>
              <a:latin typeface="Calibri"/>
            </a:endParaRPr>
          </a:p>
        </p:txBody>
      </p:sp>
    </p:spTree>
    <p:extLst>
      <p:ext uri="{BB962C8B-B14F-4D97-AF65-F5344CB8AC3E}">
        <p14:creationId xmlns:p14="http://schemas.microsoft.com/office/powerpoint/2010/main" val="12029328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527AC5E-59D7-66AF-77E1-BCD2F2F04668}"/>
              </a:ext>
            </a:extLst>
          </p:cNvPr>
          <p:cNvSpPr>
            <a:spLocks noGrp="1"/>
          </p:cNvSpPr>
          <p:nvPr>
            <p:ph type="sldNum" sz="quarter" idx="11"/>
          </p:nvPr>
        </p:nvSpPr>
        <p:spPr/>
        <p:txBody>
          <a:bodyPr/>
          <a:lstStyle/>
          <a:p>
            <a:fld id="{9605C169-1894-6E48-8A02-870A8272BC19}" type="slidenum">
              <a:rPr lang="en-US">
                <a:solidFill>
                  <a:prstClr val="black">
                    <a:tint val="75000"/>
                  </a:prstClr>
                </a:solidFill>
                <a:latin typeface="Calibri"/>
              </a:rPr>
              <a:pPr/>
              <a:t>6</a:t>
            </a:fld>
            <a:endParaRPr lang="en-US">
              <a:solidFill>
                <a:prstClr val="black">
                  <a:tint val="75000"/>
                </a:prstClr>
              </a:solidFill>
              <a:latin typeface="Calibri"/>
            </a:endParaRPr>
          </a:p>
        </p:txBody>
      </p:sp>
      <p:sp>
        <p:nvSpPr>
          <p:cNvPr id="5" name="Text Placeholder 4">
            <a:extLst>
              <a:ext uri="{FF2B5EF4-FFF2-40B4-BE49-F238E27FC236}">
                <a16:creationId xmlns:a16="http://schemas.microsoft.com/office/drawing/2014/main" id="{59F710A4-D284-FE68-99D7-266C17A5D2DB}"/>
              </a:ext>
            </a:extLst>
          </p:cNvPr>
          <p:cNvSpPr>
            <a:spLocks noGrp="1"/>
          </p:cNvSpPr>
          <p:nvPr>
            <p:ph type="body" sz="quarter" idx="13"/>
          </p:nvPr>
        </p:nvSpPr>
        <p:spPr>
          <a:xfrm>
            <a:off x="1893156" y="2057400"/>
            <a:ext cx="4354115" cy="3520282"/>
          </a:xfrm>
        </p:spPr>
        <p:txBody>
          <a:bodyPr>
            <a:normAutofit lnSpcReduction="10000"/>
          </a:bodyPr>
          <a:lstStyle/>
          <a:p>
            <a:r>
              <a:rPr lang="en-US" b="0" i="0" dirty="0">
                <a:solidFill>
                  <a:srgbClr val="001D35"/>
                </a:solidFill>
                <a:effectLst/>
                <a:latin typeface="Google Sans"/>
              </a:rPr>
              <a:t>Early intervention for ME provides important </a:t>
            </a:r>
            <a:r>
              <a:rPr lang="en-US" b="0" i="0" u="sng" dirty="0">
                <a:solidFill>
                  <a:srgbClr val="001D35"/>
                </a:solidFill>
                <a:effectLst/>
                <a:latin typeface="Google Sans"/>
              </a:rPr>
              <a:t>developmental support for infants exposed to alcohol in utero starting right after birth or anytime up until a child’s third birthday, a very critical period for brain growth.</a:t>
            </a:r>
          </a:p>
          <a:p>
            <a:endParaRPr lang="en-US" b="0" i="0" dirty="0">
              <a:solidFill>
                <a:srgbClr val="001D35"/>
              </a:solidFill>
              <a:effectLst/>
              <a:latin typeface="Google Sans"/>
            </a:endParaRPr>
          </a:p>
          <a:p>
            <a:r>
              <a:rPr lang="en-US" dirty="0">
                <a:solidFill>
                  <a:srgbClr val="001D35"/>
                </a:solidFill>
                <a:latin typeface="Google Sans"/>
              </a:rPr>
              <a:t>An </a:t>
            </a:r>
            <a:r>
              <a:rPr lang="en-US" u="sng" dirty="0">
                <a:solidFill>
                  <a:srgbClr val="001D35"/>
                </a:solidFill>
                <a:latin typeface="Google Sans"/>
              </a:rPr>
              <a:t>early intervention </a:t>
            </a:r>
            <a:r>
              <a:rPr lang="en-US" dirty="0">
                <a:solidFill>
                  <a:srgbClr val="001D35"/>
                </a:solidFill>
                <a:latin typeface="Google Sans"/>
              </a:rPr>
              <a:t>support process </a:t>
            </a:r>
            <a:r>
              <a:rPr lang="en-US" u="sng" dirty="0">
                <a:solidFill>
                  <a:srgbClr val="001D35"/>
                </a:solidFill>
                <a:latin typeface="Google Sans"/>
              </a:rPr>
              <a:t>is a partnership between our early intervention providers and an infant’s caregivers, </a:t>
            </a:r>
            <a:r>
              <a:rPr lang="en-US" dirty="0">
                <a:solidFill>
                  <a:srgbClr val="001D35"/>
                </a:solidFill>
                <a:latin typeface="Google Sans"/>
              </a:rPr>
              <a:t>and might </a:t>
            </a:r>
            <a:r>
              <a:rPr lang="en-US" b="0" i="0" dirty="0">
                <a:solidFill>
                  <a:srgbClr val="001D35"/>
                </a:solidFill>
                <a:effectLst/>
                <a:latin typeface="Google Sans"/>
              </a:rPr>
              <a:t>focus on feeding, sensory processing, and relational experiences. Our </a:t>
            </a:r>
            <a:r>
              <a:rPr lang="en-US" b="0" i="0" u="sng" dirty="0">
                <a:solidFill>
                  <a:srgbClr val="001D35"/>
                </a:solidFill>
                <a:effectLst/>
                <a:latin typeface="Google Sans"/>
              </a:rPr>
              <a:t>services are individualized </a:t>
            </a:r>
            <a:r>
              <a:rPr lang="en-US" b="0" i="0" dirty="0">
                <a:solidFill>
                  <a:srgbClr val="001D35"/>
                </a:solidFill>
                <a:effectLst/>
                <a:latin typeface="Google Sans"/>
              </a:rPr>
              <a:t>to meet the needs of each infant and surrounding caregivers.</a:t>
            </a:r>
          </a:p>
          <a:p>
            <a:endParaRPr lang="en-US" b="0" i="0" dirty="0">
              <a:solidFill>
                <a:srgbClr val="001D35"/>
              </a:solidFill>
              <a:effectLst/>
              <a:latin typeface="Google Sans"/>
            </a:endParaRPr>
          </a:p>
          <a:p>
            <a:r>
              <a:rPr lang="en-US" b="0" i="0" u="sng" dirty="0">
                <a:solidFill>
                  <a:srgbClr val="001D35"/>
                </a:solidFill>
                <a:effectLst/>
                <a:latin typeface="Google Sans"/>
              </a:rPr>
              <a:t>As an infant grows and becomes a toddler, we continue serving a young child’s individual developmental needs at an individualized pace, </a:t>
            </a:r>
            <a:r>
              <a:rPr lang="en-US" b="0" i="0" dirty="0">
                <a:solidFill>
                  <a:srgbClr val="001D35"/>
                </a:solidFill>
                <a:effectLst/>
                <a:latin typeface="Google Sans"/>
              </a:rPr>
              <a:t>offering therapies like speech, physical, and occupational therapy if needed; a variety of individualized developmental strategies can help lessen th</a:t>
            </a:r>
            <a:r>
              <a:rPr lang="en-US" dirty="0">
                <a:solidFill>
                  <a:srgbClr val="001D35"/>
                </a:solidFill>
                <a:latin typeface="Google Sans"/>
              </a:rPr>
              <a:t>e </a:t>
            </a:r>
            <a:r>
              <a:rPr lang="en-US" b="0" i="0" dirty="0">
                <a:solidFill>
                  <a:srgbClr val="001D35"/>
                </a:solidFill>
                <a:effectLst/>
                <a:latin typeface="Google Sans"/>
              </a:rPr>
              <a:t>potential for cognitive, behavioral, and physical challenges associated with prenatal alcohol exposure and/or a diagnosed Fetal Alcohol Spectrum Disorder (FASD).</a:t>
            </a:r>
            <a:endParaRPr lang="en-US" dirty="0"/>
          </a:p>
        </p:txBody>
      </p:sp>
      <p:sp>
        <p:nvSpPr>
          <p:cNvPr id="6" name="TextBox 5">
            <a:extLst>
              <a:ext uri="{FF2B5EF4-FFF2-40B4-BE49-F238E27FC236}">
                <a16:creationId xmlns:a16="http://schemas.microsoft.com/office/drawing/2014/main" id="{5DC9C289-F1EE-57B6-9404-5BD699CCCEDF}"/>
              </a:ext>
            </a:extLst>
          </p:cNvPr>
          <p:cNvSpPr txBox="1"/>
          <p:nvPr/>
        </p:nvSpPr>
        <p:spPr>
          <a:xfrm>
            <a:off x="6477000" y="2057400"/>
            <a:ext cx="3889976" cy="3944670"/>
          </a:xfrm>
          <a:prstGeom prst="rect">
            <a:avLst/>
          </a:prstGeom>
          <a:noFill/>
        </p:spPr>
        <p:txBody>
          <a:bodyPr wrap="square" rtlCol="0">
            <a:spAutoFit/>
          </a:bodyPr>
          <a:lstStyle/>
          <a:p>
            <a:pPr>
              <a:spcBef>
                <a:spcPts val="750"/>
              </a:spcBef>
              <a:spcAft>
                <a:spcPts val="600"/>
              </a:spcAft>
            </a:pPr>
            <a:r>
              <a:rPr lang="en-US" sz="1200" b="1" dirty="0">
                <a:solidFill>
                  <a:srgbClr val="001D35"/>
                </a:solidFill>
                <a:latin typeface="Google Sans"/>
              </a:rPr>
              <a:t>Improved developmental outcomes</a:t>
            </a:r>
            <a:br>
              <a:rPr lang="en-US" sz="1200" dirty="0">
                <a:solidFill>
                  <a:srgbClr val="001D35"/>
                </a:solidFill>
                <a:latin typeface="Google Sans"/>
              </a:rPr>
            </a:br>
            <a:r>
              <a:rPr lang="en-US" sz="1200" dirty="0">
                <a:solidFill>
                  <a:srgbClr val="001D35"/>
                </a:solidFill>
                <a:latin typeface="Google Sans"/>
              </a:rPr>
              <a:t>Identifying early developmental challenges and engaging with a developmental provider and other specialists in an environment familiar for a child as soon as possible can impact a child's potential life-long.</a:t>
            </a:r>
          </a:p>
          <a:p>
            <a:pPr>
              <a:spcBef>
                <a:spcPts val="750"/>
              </a:spcBef>
              <a:spcAft>
                <a:spcPts val="600"/>
              </a:spcAft>
            </a:pPr>
            <a:r>
              <a:rPr lang="en-US" sz="1200" b="1" dirty="0">
                <a:solidFill>
                  <a:srgbClr val="001D35"/>
                </a:solidFill>
                <a:latin typeface="Google Sans"/>
              </a:rPr>
              <a:t>Building Partnerships; Early Intervention and Families</a:t>
            </a:r>
            <a:br>
              <a:rPr lang="en-US" sz="1200" dirty="0">
                <a:solidFill>
                  <a:srgbClr val="001D35"/>
                </a:solidFill>
                <a:latin typeface="Google Sans"/>
              </a:rPr>
            </a:br>
            <a:r>
              <a:rPr lang="en-US" sz="1200" dirty="0">
                <a:solidFill>
                  <a:srgbClr val="001D35"/>
                </a:solidFill>
                <a:latin typeface="Google Sans"/>
              </a:rPr>
              <a:t>Together with parents and other caregivers we celebrate a young child’s strengths, identify developmental challenges and create a nurturing early learning environment. </a:t>
            </a:r>
            <a:br>
              <a:rPr lang="en-US" sz="1200" dirty="0">
                <a:solidFill>
                  <a:srgbClr val="001D35"/>
                </a:solidFill>
                <a:latin typeface="Google Sans"/>
              </a:rPr>
            </a:br>
            <a:br>
              <a:rPr lang="en-US" sz="1200" dirty="0">
                <a:solidFill>
                  <a:srgbClr val="001D35"/>
                </a:solidFill>
                <a:latin typeface="Google Sans"/>
              </a:rPr>
            </a:br>
            <a:r>
              <a:rPr lang="en-US" sz="1200" dirty="0">
                <a:solidFill>
                  <a:srgbClr val="001D35"/>
                </a:solidFill>
                <a:latin typeface="Google Sans"/>
              </a:rPr>
              <a:t>When an infant experiences prenatal alcohol exposure, early intervention is most effective when started as soon </a:t>
            </a:r>
            <a:br>
              <a:rPr lang="en-US" sz="1200" dirty="0">
                <a:solidFill>
                  <a:srgbClr val="001D35"/>
                </a:solidFill>
                <a:latin typeface="Google Sans"/>
              </a:rPr>
            </a:br>
            <a:r>
              <a:rPr lang="en-US" sz="1200" dirty="0">
                <a:solidFill>
                  <a:srgbClr val="001D35"/>
                </a:solidFill>
                <a:latin typeface="Google Sans"/>
              </a:rPr>
              <a:t>as possible after birth. </a:t>
            </a:r>
          </a:p>
          <a:p>
            <a:pPr>
              <a:spcBef>
                <a:spcPts val="750"/>
              </a:spcBef>
              <a:spcAft>
                <a:spcPts val="600"/>
              </a:spcAft>
            </a:pPr>
            <a:r>
              <a:rPr lang="en-US" sz="1200" b="1" dirty="0">
                <a:solidFill>
                  <a:srgbClr val="001D35"/>
                </a:solidFill>
                <a:latin typeface="Google Sans"/>
              </a:rPr>
              <a:t>Individualized Approach, Ongoing Support</a:t>
            </a:r>
            <a:br>
              <a:rPr lang="en-US" sz="1200" dirty="0">
                <a:solidFill>
                  <a:srgbClr val="001D35"/>
                </a:solidFill>
                <a:latin typeface="Google Sans"/>
              </a:rPr>
            </a:br>
            <a:r>
              <a:rPr lang="en-US" sz="1200" dirty="0">
                <a:solidFill>
                  <a:srgbClr val="001D35"/>
                </a:solidFill>
                <a:latin typeface="Google Sans"/>
              </a:rPr>
              <a:t>Each child with prenatal alcohol exposure has unique needs supported by an individualized plan which evolves as the child grows and family needs change.</a:t>
            </a:r>
          </a:p>
          <a:p>
            <a:endParaRPr lang="en-US" dirty="0">
              <a:solidFill>
                <a:prstClr val="black"/>
              </a:solidFill>
              <a:latin typeface="Calibri"/>
            </a:endParaRPr>
          </a:p>
        </p:txBody>
      </p:sp>
      <p:sp>
        <p:nvSpPr>
          <p:cNvPr id="7" name="TextBox 6">
            <a:extLst>
              <a:ext uri="{FF2B5EF4-FFF2-40B4-BE49-F238E27FC236}">
                <a16:creationId xmlns:a16="http://schemas.microsoft.com/office/drawing/2014/main" id="{78407A5B-2FB4-D6CF-61E1-B197A22C4003}"/>
              </a:ext>
            </a:extLst>
          </p:cNvPr>
          <p:cNvSpPr txBox="1"/>
          <p:nvPr/>
        </p:nvSpPr>
        <p:spPr>
          <a:xfrm>
            <a:off x="1820734" y="6073170"/>
            <a:ext cx="8000999" cy="784830"/>
          </a:xfrm>
          <a:prstGeom prst="rect">
            <a:avLst/>
          </a:prstGeom>
          <a:noFill/>
        </p:spPr>
        <p:txBody>
          <a:bodyPr wrap="square" rtlCol="0">
            <a:spAutoFit/>
          </a:bodyPr>
          <a:lstStyle/>
          <a:p>
            <a:r>
              <a:rPr lang="en-US" sz="900" dirty="0">
                <a:solidFill>
                  <a:prstClr val="black"/>
                </a:solidFill>
                <a:latin typeface="Calibri"/>
                <a:hlinkClick r:id="rId3"/>
              </a:rPr>
              <a:t>https://www.cdc.gov/fasd/treatment/index.html#:~:text=Early%20intervention%20services%20help%20children,services%20if%20your%20child%20qualifies</a:t>
            </a:r>
            <a:r>
              <a:rPr lang="en-US" sz="900" dirty="0">
                <a:solidFill>
                  <a:prstClr val="black"/>
                </a:solidFill>
                <a:latin typeface="Calibri"/>
              </a:rPr>
              <a:t>.</a:t>
            </a:r>
          </a:p>
          <a:p>
            <a:r>
              <a:rPr lang="en-US" sz="900" dirty="0">
                <a:solidFill>
                  <a:prstClr val="black"/>
                </a:solidFill>
                <a:latin typeface="Calibri"/>
                <a:hlinkClick r:id="rId4"/>
              </a:rPr>
              <a:t>https://www.casey.org/prenatal-substance-exposure-interventions/</a:t>
            </a:r>
            <a:endParaRPr lang="en-US" sz="900" dirty="0">
              <a:solidFill>
                <a:prstClr val="black"/>
              </a:solidFill>
              <a:latin typeface="Calibri"/>
            </a:endParaRPr>
          </a:p>
          <a:p>
            <a:r>
              <a:rPr lang="en-US" sz="900" dirty="0">
                <a:solidFill>
                  <a:prstClr val="black"/>
                </a:solidFill>
                <a:latin typeface="Calibri"/>
                <a:hlinkClick r:id="rId5"/>
              </a:rPr>
              <a:t>https://depts.washington.edu/fasdpn/pdfs/chapter%204%20Early%20Interventions%20for%20Children.pdf</a:t>
            </a:r>
            <a:endParaRPr lang="en-US" sz="900" dirty="0">
              <a:solidFill>
                <a:prstClr val="black"/>
              </a:solidFill>
              <a:latin typeface="Calibri"/>
            </a:endParaRPr>
          </a:p>
          <a:p>
            <a:endParaRPr lang="en-US" sz="900" dirty="0">
              <a:solidFill>
                <a:prstClr val="black"/>
              </a:solidFill>
              <a:latin typeface="Calibri"/>
            </a:endParaRPr>
          </a:p>
          <a:p>
            <a:endParaRPr lang="en-US" sz="900" dirty="0">
              <a:solidFill>
                <a:prstClr val="black"/>
              </a:solidFill>
              <a:latin typeface="Calibri"/>
            </a:endParaRPr>
          </a:p>
        </p:txBody>
      </p:sp>
      <p:pic>
        <p:nvPicPr>
          <p:cNvPr id="8" name="Picture 7">
            <a:extLst>
              <a:ext uri="{FF2B5EF4-FFF2-40B4-BE49-F238E27FC236}">
                <a16:creationId xmlns:a16="http://schemas.microsoft.com/office/drawing/2014/main" id="{61FF43DE-A3AC-A31B-1E72-4E981666535D}"/>
              </a:ext>
            </a:extLst>
          </p:cNvPr>
          <p:cNvPicPr>
            <a:picLocks noChangeAspect="1"/>
          </p:cNvPicPr>
          <p:nvPr/>
        </p:nvPicPr>
        <p:blipFill>
          <a:blip r:embed="rId6"/>
          <a:stretch>
            <a:fillRect/>
          </a:stretch>
        </p:blipFill>
        <p:spPr>
          <a:xfrm>
            <a:off x="1752601" y="195828"/>
            <a:ext cx="2132143" cy="1143000"/>
          </a:xfrm>
          <a:prstGeom prst="rect">
            <a:avLst/>
          </a:prstGeom>
        </p:spPr>
      </p:pic>
      <p:sp>
        <p:nvSpPr>
          <p:cNvPr id="2" name="TextBox 1">
            <a:extLst>
              <a:ext uri="{FF2B5EF4-FFF2-40B4-BE49-F238E27FC236}">
                <a16:creationId xmlns:a16="http://schemas.microsoft.com/office/drawing/2014/main" id="{2335F475-C563-CD29-523E-063D0BFC2436}"/>
              </a:ext>
            </a:extLst>
          </p:cNvPr>
          <p:cNvSpPr txBox="1"/>
          <p:nvPr/>
        </p:nvSpPr>
        <p:spPr>
          <a:xfrm>
            <a:off x="2895600" y="1418252"/>
            <a:ext cx="6400800" cy="369332"/>
          </a:xfrm>
          <a:prstGeom prst="rect">
            <a:avLst/>
          </a:prstGeom>
          <a:noFill/>
        </p:spPr>
        <p:txBody>
          <a:bodyPr wrap="square" rtlCol="0">
            <a:spAutoFit/>
          </a:bodyPr>
          <a:lstStyle/>
          <a:p>
            <a:pPr algn="ctr">
              <a:spcBef>
                <a:spcPts val="1500"/>
              </a:spcBef>
              <a:spcAft>
                <a:spcPts val="750"/>
              </a:spcAft>
            </a:pPr>
            <a:r>
              <a:rPr lang="en-US" b="1" dirty="0">
                <a:solidFill>
                  <a:srgbClr val="001D35"/>
                </a:solidFill>
                <a:latin typeface="Google Sans"/>
              </a:rPr>
              <a:t>Early Intervention and Infants Exposed to Alcohol Prenatally</a:t>
            </a:r>
          </a:p>
        </p:txBody>
      </p:sp>
    </p:spTree>
    <p:extLst>
      <p:ext uri="{BB962C8B-B14F-4D97-AF65-F5344CB8AC3E}">
        <p14:creationId xmlns:p14="http://schemas.microsoft.com/office/powerpoint/2010/main" val="3768507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8173892-51B1-CBB2-2F0C-14EA00994477}"/>
              </a:ext>
            </a:extLst>
          </p:cNvPr>
          <p:cNvSpPr>
            <a:spLocks noGrp="1"/>
          </p:cNvSpPr>
          <p:nvPr>
            <p:ph type="sldNum" sz="quarter" idx="11"/>
          </p:nvPr>
        </p:nvSpPr>
        <p:spPr/>
        <p:txBody>
          <a:bodyPr/>
          <a:lstStyle/>
          <a:p>
            <a:fld id="{9605C169-1894-6E48-8A02-870A8272BC19}" type="slidenum">
              <a:rPr lang="en-US">
                <a:solidFill>
                  <a:prstClr val="black">
                    <a:tint val="75000"/>
                  </a:prstClr>
                </a:solidFill>
                <a:latin typeface="Calibri"/>
              </a:rPr>
              <a:pPr/>
              <a:t>7</a:t>
            </a:fld>
            <a:endParaRPr lang="en-US">
              <a:solidFill>
                <a:prstClr val="black">
                  <a:tint val="75000"/>
                </a:prstClr>
              </a:solidFill>
              <a:latin typeface="Calibri"/>
            </a:endParaRPr>
          </a:p>
        </p:txBody>
      </p:sp>
      <p:sp>
        <p:nvSpPr>
          <p:cNvPr id="3" name="Text Placeholder 2">
            <a:extLst>
              <a:ext uri="{FF2B5EF4-FFF2-40B4-BE49-F238E27FC236}">
                <a16:creationId xmlns:a16="http://schemas.microsoft.com/office/drawing/2014/main" id="{FDFFAEB8-D05F-43BB-D24E-FE96650F8685}"/>
              </a:ext>
            </a:extLst>
          </p:cNvPr>
          <p:cNvSpPr>
            <a:spLocks noGrp="1"/>
          </p:cNvSpPr>
          <p:nvPr>
            <p:ph type="body" sz="quarter" idx="12"/>
          </p:nvPr>
        </p:nvSpPr>
        <p:spPr>
          <a:xfrm>
            <a:off x="1981199" y="427025"/>
            <a:ext cx="4353752" cy="837145"/>
          </a:xfrm>
        </p:spPr>
        <p:txBody>
          <a:bodyPr/>
          <a:lstStyle/>
          <a:p>
            <a:r>
              <a:rPr lang="en-US" sz="1950" b="1" u="sng" dirty="0"/>
              <a:t>When</a:t>
            </a:r>
            <a:r>
              <a:rPr lang="en-US" sz="1950" b="1" dirty="0"/>
              <a:t> </a:t>
            </a:r>
            <a:r>
              <a:rPr lang="en-US" sz="1950" dirty="0"/>
              <a:t>to Make A Referral to</a:t>
            </a:r>
            <a:br>
              <a:rPr lang="en-US" sz="1950" dirty="0"/>
            </a:br>
            <a:r>
              <a:rPr lang="en-US" sz="1950" dirty="0"/>
              <a:t>Early Intervention for ME</a:t>
            </a:r>
          </a:p>
        </p:txBody>
      </p:sp>
      <p:sp>
        <p:nvSpPr>
          <p:cNvPr id="4" name="Text Placeholder 3">
            <a:extLst>
              <a:ext uri="{FF2B5EF4-FFF2-40B4-BE49-F238E27FC236}">
                <a16:creationId xmlns:a16="http://schemas.microsoft.com/office/drawing/2014/main" id="{98623572-6368-D574-4882-B1A7C044998B}"/>
              </a:ext>
            </a:extLst>
          </p:cNvPr>
          <p:cNvSpPr>
            <a:spLocks noGrp="1"/>
          </p:cNvSpPr>
          <p:nvPr>
            <p:ph type="body" sz="quarter" idx="13"/>
          </p:nvPr>
        </p:nvSpPr>
        <p:spPr>
          <a:xfrm>
            <a:off x="1981199" y="1905000"/>
            <a:ext cx="7730156" cy="2648138"/>
          </a:xfrm>
        </p:spPr>
        <p:txBody>
          <a:bodyPr>
            <a:normAutofit/>
          </a:bodyPr>
          <a:lstStyle/>
          <a:p>
            <a:r>
              <a:rPr lang="en-US" sz="1350" b="1" dirty="0"/>
              <a:t>A referral for a child,</a:t>
            </a:r>
            <a:r>
              <a:rPr lang="en-US" sz="1350" dirty="0"/>
              <a:t> </a:t>
            </a:r>
            <a:r>
              <a:rPr lang="en-US" sz="1350" b="1" dirty="0"/>
              <a:t>birth to three, </a:t>
            </a:r>
            <a:r>
              <a:rPr lang="en-US" sz="1350" dirty="0"/>
              <a:t>should be made to Early Intervention for ME when:</a:t>
            </a:r>
            <a:br>
              <a:rPr lang="en-US" sz="1350" dirty="0"/>
            </a:br>
            <a:endParaRPr lang="en-US" sz="1350" dirty="0"/>
          </a:p>
          <a:p>
            <a:pPr lvl="1"/>
            <a:r>
              <a:rPr lang="en-US" sz="1350" dirty="0"/>
              <a:t>There is a </a:t>
            </a:r>
            <a:r>
              <a:rPr lang="en-US" sz="1350" b="1" dirty="0"/>
              <a:t>concern about an infant/toddler’s development </a:t>
            </a:r>
            <a:r>
              <a:rPr lang="en-US" sz="1350" dirty="0"/>
              <a:t>based on: </a:t>
            </a:r>
          </a:p>
          <a:p>
            <a:pPr lvl="2"/>
            <a:r>
              <a:rPr lang="en-US" sz="1200" b="1" dirty="0"/>
              <a:t>Parental </a:t>
            </a:r>
            <a:r>
              <a:rPr lang="en-US" sz="1200" b="1" u="sng" dirty="0"/>
              <a:t>observation</a:t>
            </a:r>
            <a:r>
              <a:rPr lang="en-US" sz="1200" b="1" dirty="0"/>
              <a:t> </a:t>
            </a:r>
            <a:r>
              <a:rPr lang="en-US" sz="1200" dirty="0"/>
              <a:t>and/or </a:t>
            </a:r>
            <a:r>
              <a:rPr lang="en-US" sz="1200" b="1" u="sng" dirty="0"/>
              <a:t>feedback</a:t>
            </a:r>
            <a:r>
              <a:rPr lang="en-US" sz="1200" dirty="0"/>
              <a:t> from </a:t>
            </a:r>
            <a:r>
              <a:rPr lang="en-US" sz="1200" b="1" dirty="0"/>
              <a:t>the family, other caregivers, friends, community partners, </a:t>
            </a:r>
            <a:br>
              <a:rPr lang="en-US" sz="1200" b="1" dirty="0"/>
            </a:br>
            <a:r>
              <a:rPr lang="en-US" sz="1600" b="1" u="sng" dirty="0"/>
              <a:t>and/or </a:t>
            </a:r>
            <a:r>
              <a:rPr lang="en-US" sz="1200" b="1" u="sng" dirty="0"/>
              <a:t>informed clinical opinion</a:t>
            </a:r>
            <a:r>
              <a:rPr lang="en-US" sz="1200" b="1" dirty="0"/>
              <a:t> from medical and social services providers </a:t>
            </a:r>
            <a:r>
              <a:rPr lang="en-US" sz="1200" dirty="0"/>
              <a:t>based on relational and observational experiences they’ve had with the child</a:t>
            </a:r>
            <a:br>
              <a:rPr lang="en-US" sz="650" dirty="0"/>
            </a:br>
            <a:r>
              <a:rPr lang="en-US" sz="650" dirty="0"/>
              <a:t> </a:t>
            </a:r>
          </a:p>
          <a:p>
            <a:pPr lvl="1"/>
            <a:r>
              <a:rPr lang="en-US" sz="1350" dirty="0"/>
              <a:t>An infant or toddler has a diagnosis, condition, exposure, or event noted in their records by a medical professional which is also found on </a:t>
            </a:r>
            <a:r>
              <a:rPr lang="en-US" sz="1350" b="1" i="1" dirty="0"/>
              <a:t>Maine’s Established Conditions of Risk List 2024</a:t>
            </a:r>
            <a:br>
              <a:rPr lang="en-US" sz="1350" dirty="0"/>
            </a:br>
            <a:endParaRPr lang="en-US" sz="1350" b="1" i="1" dirty="0"/>
          </a:p>
          <a:p>
            <a:pPr lvl="1"/>
            <a:r>
              <a:rPr lang="en-US" sz="1350" b="1" dirty="0"/>
              <a:t>Results of a developmental assessment or screening </a:t>
            </a:r>
            <a:r>
              <a:rPr lang="en-US" sz="1350" dirty="0"/>
              <a:t>show delayed developmental milestones and/or gaps in and learning</a:t>
            </a:r>
          </a:p>
          <a:p>
            <a:endParaRPr lang="en-US" dirty="0"/>
          </a:p>
        </p:txBody>
      </p:sp>
      <p:pic>
        <p:nvPicPr>
          <p:cNvPr id="7" name="Picture 6">
            <a:extLst>
              <a:ext uri="{FF2B5EF4-FFF2-40B4-BE49-F238E27FC236}">
                <a16:creationId xmlns:a16="http://schemas.microsoft.com/office/drawing/2014/main" id="{71D70DD6-FA29-0D3A-DF3D-58D3C60A6567}"/>
              </a:ext>
            </a:extLst>
          </p:cNvPr>
          <p:cNvPicPr>
            <a:picLocks noChangeAspect="1"/>
          </p:cNvPicPr>
          <p:nvPr/>
        </p:nvPicPr>
        <p:blipFill>
          <a:blip r:embed="rId3"/>
          <a:stretch>
            <a:fillRect/>
          </a:stretch>
        </p:blipFill>
        <p:spPr>
          <a:xfrm>
            <a:off x="5029929" y="5612541"/>
            <a:ext cx="2132143" cy="1143000"/>
          </a:xfrm>
          <a:prstGeom prst="rect">
            <a:avLst/>
          </a:prstGeom>
        </p:spPr>
      </p:pic>
    </p:spTree>
    <p:extLst>
      <p:ext uri="{BB962C8B-B14F-4D97-AF65-F5344CB8AC3E}">
        <p14:creationId xmlns:p14="http://schemas.microsoft.com/office/powerpoint/2010/main" val="34931651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C73EA1E-EC7A-E32F-6E26-64E50F8C7719}"/>
              </a:ext>
            </a:extLst>
          </p:cNvPr>
          <p:cNvSpPr>
            <a:spLocks noGrp="1"/>
          </p:cNvSpPr>
          <p:nvPr>
            <p:ph type="sldNum" sz="quarter" idx="11"/>
          </p:nvPr>
        </p:nvSpPr>
        <p:spPr/>
        <p:txBody>
          <a:bodyPr/>
          <a:lstStyle/>
          <a:p>
            <a:fld id="{9605C169-1894-6E48-8A02-870A8272BC19}" type="slidenum">
              <a:rPr lang="en-US">
                <a:solidFill>
                  <a:prstClr val="black">
                    <a:tint val="75000"/>
                  </a:prstClr>
                </a:solidFill>
                <a:latin typeface="Calibri"/>
              </a:rPr>
              <a:pPr/>
              <a:t>8</a:t>
            </a:fld>
            <a:endParaRPr lang="en-US">
              <a:solidFill>
                <a:prstClr val="black">
                  <a:tint val="75000"/>
                </a:prstClr>
              </a:solidFill>
              <a:latin typeface="Calibri"/>
            </a:endParaRPr>
          </a:p>
        </p:txBody>
      </p:sp>
      <p:sp>
        <p:nvSpPr>
          <p:cNvPr id="4" name="Text Placeholder 3">
            <a:extLst>
              <a:ext uri="{FF2B5EF4-FFF2-40B4-BE49-F238E27FC236}">
                <a16:creationId xmlns:a16="http://schemas.microsoft.com/office/drawing/2014/main" id="{3BA790B3-A8FA-7D91-31EA-4FC9F32E9F0D}"/>
              </a:ext>
            </a:extLst>
          </p:cNvPr>
          <p:cNvSpPr>
            <a:spLocks noGrp="1"/>
          </p:cNvSpPr>
          <p:nvPr>
            <p:ph type="body" sz="quarter" idx="12"/>
          </p:nvPr>
        </p:nvSpPr>
        <p:spPr>
          <a:xfrm>
            <a:off x="1984673" y="1584587"/>
            <a:ext cx="8385777" cy="596209"/>
          </a:xfrm>
        </p:spPr>
        <p:txBody>
          <a:bodyPr>
            <a:normAutofit/>
          </a:bodyPr>
          <a:lstStyle/>
          <a:p>
            <a:r>
              <a:rPr lang="en-US" dirty="0"/>
              <a:t>Maine’s Established Conditions of Risk List 2024 </a:t>
            </a:r>
          </a:p>
        </p:txBody>
      </p:sp>
      <p:sp>
        <p:nvSpPr>
          <p:cNvPr id="5" name="Text Placeholder 4">
            <a:extLst>
              <a:ext uri="{FF2B5EF4-FFF2-40B4-BE49-F238E27FC236}">
                <a16:creationId xmlns:a16="http://schemas.microsoft.com/office/drawing/2014/main" id="{B8F592C3-FB30-C69C-B1E7-75C7F984B8B7}"/>
              </a:ext>
            </a:extLst>
          </p:cNvPr>
          <p:cNvSpPr>
            <a:spLocks noGrp="1"/>
          </p:cNvSpPr>
          <p:nvPr>
            <p:ph type="body" sz="quarter" idx="13"/>
          </p:nvPr>
        </p:nvSpPr>
        <p:spPr>
          <a:xfrm>
            <a:off x="1912801" y="2496895"/>
            <a:ext cx="8385777" cy="4050776"/>
          </a:xfrm>
        </p:spPr>
        <p:txBody>
          <a:bodyPr/>
          <a:lstStyle/>
          <a:p>
            <a:pPr algn="ctr">
              <a:lnSpc>
                <a:spcPct val="115000"/>
              </a:lnSpc>
              <a:spcAft>
                <a:spcPts val="1000"/>
              </a:spcAft>
            </a:pPr>
            <a:r>
              <a:rPr lang="en-US" sz="1600" i="1" dirty="0">
                <a:ea typeface="Aptos" panose="020B0004020202020204" pitchFamily="34" charset="0"/>
                <a:cs typeface="Aptos" panose="020B0004020202020204" pitchFamily="34" charset="0"/>
              </a:rPr>
              <a:t>When an </a:t>
            </a:r>
            <a:r>
              <a:rPr lang="en-US" sz="1600" b="1" i="1" dirty="0">
                <a:ea typeface="Aptos" panose="020B0004020202020204" pitchFamily="34" charset="0"/>
                <a:cs typeface="Aptos" panose="020B0004020202020204" pitchFamily="34" charset="0"/>
              </a:rPr>
              <a:t>infant or toddler has a diagnosis, condition, exposure, or event, noted in their medical records </a:t>
            </a:r>
            <a:r>
              <a:rPr lang="en-US" sz="1600" i="1" dirty="0">
                <a:ea typeface="Aptos" panose="020B0004020202020204" pitchFamily="34" charset="0"/>
                <a:cs typeface="Aptos" panose="020B0004020202020204" pitchFamily="34" charset="0"/>
              </a:rPr>
              <a:t>which is </a:t>
            </a:r>
            <a:r>
              <a:rPr lang="en-US" sz="1600" i="1" u="sng" dirty="0">
                <a:ea typeface="Aptos" panose="020B0004020202020204" pitchFamily="34" charset="0"/>
                <a:cs typeface="Aptos" panose="020B0004020202020204" pitchFamily="34" charset="0"/>
              </a:rPr>
              <a:t>also found on</a:t>
            </a:r>
            <a:r>
              <a:rPr lang="en-US" sz="1600" i="1" dirty="0">
                <a:ea typeface="Aptos" panose="020B0004020202020204" pitchFamily="34" charset="0"/>
                <a:cs typeface="Aptos" panose="020B0004020202020204" pitchFamily="34" charset="0"/>
              </a:rPr>
              <a:t> </a:t>
            </a:r>
            <a:r>
              <a:rPr lang="en-US" sz="1600" b="1" i="1" dirty="0">
                <a:ea typeface="Aptos" panose="020B0004020202020204" pitchFamily="34" charset="0"/>
                <a:cs typeface="Aptos" panose="020B0004020202020204" pitchFamily="34" charset="0"/>
              </a:rPr>
              <a:t>Maine’s Established Conditions of Risk List 2024, </a:t>
            </a:r>
            <a:r>
              <a:rPr lang="en-US" sz="1600" b="1" i="1" u="sng" dirty="0">
                <a:ea typeface="Aptos" panose="020B0004020202020204" pitchFamily="34" charset="0"/>
                <a:cs typeface="Aptos" panose="020B0004020202020204" pitchFamily="34" charset="0"/>
              </a:rPr>
              <a:t>they are automatically eligible</a:t>
            </a:r>
            <a:r>
              <a:rPr lang="en-US" sz="1600" b="1" i="1" dirty="0">
                <a:ea typeface="Aptos" panose="020B0004020202020204" pitchFamily="34" charset="0"/>
                <a:cs typeface="Aptos" panose="020B0004020202020204" pitchFamily="34" charset="0"/>
              </a:rPr>
              <a:t>, along with their primary caregivers, for Early Intervention for ME support.</a:t>
            </a:r>
            <a:endParaRPr lang="en-US" sz="1800" b="1"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endParaRPr lang="en-US" dirty="0"/>
          </a:p>
        </p:txBody>
      </p:sp>
      <p:grpSp>
        <p:nvGrpSpPr>
          <p:cNvPr id="27" name="Group 26">
            <a:extLst>
              <a:ext uri="{FF2B5EF4-FFF2-40B4-BE49-F238E27FC236}">
                <a16:creationId xmlns:a16="http://schemas.microsoft.com/office/drawing/2014/main" id="{2E97A5E7-2D61-8EF7-55B6-DF0C4D74EE9C}"/>
              </a:ext>
            </a:extLst>
          </p:cNvPr>
          <p:cNvGrpSpPr/>
          <p:nvPr/>
        </p:nvGrpSpPr>
        <p:grpSpPr>
          <a:xfrm>
            <a:off x="1984673" y="3764192"/>
            <a:ext cx="8320257" cy="2418354"/>
            <a:chOff x="449093" y="2816529"/>
            <a:chExt cx="8320257" cy="2418354"/>
          </a:xfrm>
        </p:grpSpPr>
        <p:pic>
          <p:nvPicPr>
            <p:cNvPr id="11" name="Picture 10">
              <a:extLst>
                <a:ext uri="{FF2B5EF4-FFF2-40B4-BE49-F238E27FC236}">
                  <a16:creationId xmlns:a16="http://schemas.microsoft.com/office/drawing/2014/main" id="{82DEFBE6-4CE0-B364-AFF9-B39606718C41}"/>
                </a:ext>
              </a:extLst>
            </p:cNvPr>
            <p:cNvPicPr>
              <a:picLocks noChangeAspect="1"/>
            </p:cNvPicPr>
            <p:nvPr/>
          </p:nvPicPr>
          <p:blipFill>
            <a:blip r:embed="rId3"/>
            <a:stretch>
              <a:fillRect/>
            </a:stretch>
          </p:blipFill>
          <p:spPr>
            <a:xfrm>
              <a:off x="2411274" y="2892856"/>
              <a:ext cx="1972233" cy="2342027"/>
            </a:xfrm>
            <a:prstGeom prst="rect">
              <a:avLst/>
            </a:prstGeom>
          </p:spPr>
        </p:pic>
        <p:pic>
          <p:nvPicPr>
            <p:cNvPr id="15" name="Picture 14">
              <a:extLst>
                <a:ext uri="{FF2B5EF4-FFF2-40B4-BE49-F238E27FC236}">
                  <a16:creationId xmlns:a16="http://schemas.microsoft.com/office/drawing/2014/main" id="{EFD345CD-B5F1-C654-557E-F6D08BEECBA3}"/>
                </a:ext>
              </a:extLst>
            </p:cNvPr>
            <p:cNvPicPr>
              <a:picLocks noChangeAspect="1"/>
            </p:cNvPicPr>
            <p:nvPr/>
          </p:nvPicPr>
          <p:blipFill>
            <a:blip r:embed="rId4"/>
            <a:stretch>
              <a:fillRect/>
            </a:stretch>
          </p:blipFill>
          <p:spPr>
            <a:xfrm>
              <a:off x="480843" y="2954642"/>
              <a:ext cx="1490807" cy="1456457"/>
            </a:xfrm>
            <a:prstGeom prst="rect">
              <a:avLst/>
            </a:prstGeom>
          </p:spPr>
        </p:pic>
        <p:pic>
          <p:nvPicPr>
            <p:cNvPr id="19" name="Picture 18">
              <a:extLst>
                <a:ext uri="{FF2B5EF4-FFF2-40B4-BE49-F238E27FC236}">
                  <a16:creationId xmlns:a16="http://schemas.microsoft.com/office/drawing/2014/main" id="{B17A5E02-543D-63C2-B5DD-3DFDDF07FED0}"/>
                </a:ext>
              </a:extLst>
            </p:cNvPr>
            <p:cNvPicPr>
              <a:picLocks noChangeAspect="1"/>
            </p:cNvPicPr>
            <p:nvPr/>
          </p:nvPicPr>
          <p:blipFill>
            <a:blip r:embed="rId5"/>
            <a:stretch>
              <a:fillRect/>
            </a:stretch>
          </p:blipFill>
          <p:spPr>
            <a:xfrm>
              <a:off x="4537543" y="2954642"/>
              <a:ext cx="2133600" cy="1557373"/>
            </a:xfrm>
            <a:prstGeom prst="rect">
              <a:avLst/>
            </a:prstGeom>
          </p:spPr>
        </p:pic>
        <p:pic>
          <p:nvPicPr>
            <p:cNvPr id="21" name="Picture 20">
              <a:extLst>
                <a:ext uri="{FF2B5EF4-FFF2-40B4-BE49-F238E27FC236}">
                  <a16:creationId xmlns:a16="http://schemas.microsoft.com/office/drawing/2014/main" id="{1BF0759B-B284-6AAD-6E72-5B55EE568E75}"/>
                </a:ext>
              </a:extLst>
            </p:cNvPr>
            <p:cNvPicPr>
              <a:picLocks noChangeAspect="1"/>
            </p:cNvPicPr>
            <p:nvPr/>
          </p:nvPicPr>
          <p:blipFill>
            <a:blip r:embed="rId6"/>
            <a:stretch>
              <a:fillRect/>
            </a:stretch>
          </p:blipFill>
          <p:spPr>
            <a:xfrm>
              <a:off x="6797117" y="2816529"/>
              <a:ext cx="1972233" cy="1224941"/>
            </a:xfrm>
            <a:prstGeom prst="rect">
              <a:avLst/>
            </a:prstGeom>
          </p:spPr>
        </p:pic>
        <p:pic>
          <p:nvPicPr>
            <p:cNvPr id="17" name="Picture 16">
              <a:extLst>
                <a:ext uri="{FF2B5EF4-FFF2-40B4-BE49-F238E27FC236}">
                  <a16:creationId xmlns:a16="http://schemas.microsoft.com/office/drawing/2014/main" id="{EE1D403F-57E7-31C6-C4C3-06C43989560D}"/>
                </a:ext>
              </a:extLst>
            </p:cNvPr>
            <p:cNvPicPr>
              <a:picLocks noChangeAspect="1"/>
            </p:cNvPicPr>
            <p:nvPr/>
          </p:nvPicPr>
          <p:blipFill>
            <a:blip r:embed="rId7"/>
            <a:stretch>
              <a:fillRect/>
            </a:stretch>
          </p:blipFill>
          <p:spPr>
            <a:xfrm>
              <a:off x="449093" y="3295335"/>
              <a:ext cx="1808146" cy="1607241"/>
            </a:xfrm>
            <a:prstGeom prst="rect">
              <a:avLst/>
            </a:prstGeom>
          </p:spPr>
        </p:pic>
        <p:sp>
          <p:nvSpPr>
            <p:cNvPr id="22" name="Rectangle 21">
              <a:extLst>
                <a:ext uri="{FF2B5EF4-FFF2-40B4-BE49-F238E27FC236}">
                  <a16:creationId xmlns:a16="http://schemas.microsoft.com/office/drawing/2014/main" id="{03CA6CCA-6265-2B3E-CE88-A55FEBBDC0C1}"/>
                </a:ext>
              </a:extLst>
            </p:cNvPr>
            <p:cNvSpPr/>
            <p:nvPr/>
          </p:nvSpPr>
          <p:spPr>
            <a:xfrm>
              <a:off x="1651281" y="3301870"/>
              <a:ext cx="618658" cy="76200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a:endParaRPr>
            </a:p>
          </p:txBody>
        </p:sp>
        <p:sp>
          <p:nvSpPr>
            <p:cNvPr id="23" name="Rectangle 22">
              <a:extLst>
                <a:ext uri="{FF2B5EF4-FFF2-40B4-BE49-F238E27FC236}">
                  <a16:creationId xmlns:a16="http://schemas.microsoft.com/office/drawing/2014/main" id="{601B2B02-911C-C38F-2B5F-2847069C7468}"/>
                </a:ext>
              </a:extLst>
            </p:cNvPr>
            <p:cNvSpPr/>
            <p:nvPr/>
          </p:nvSpPr>
          <p:spPr>
            <a:xfrm>
              <a:off x="1712494" y="4161732"/>
              <a:ext cx="618658" cy="33007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a:endParaRPr>
            </a:p>
          </p:txBody>
        </p:sp>
        <p:sp>
          <p:nvSpPr>
            <p:cNvPr id="24" name="Rectangle 23">
              <a:extLst>
                <a:ext uri="{FF2B5EF4-FFF2-40B4-BE49-F238E27FC236}">
                  <a16:creationId xmlns:a16="http://schemas.microsoft.com/office/drawing/2014/main" id="{BAAC786E-739B-09DD-DC37-3B6CC1DD6B94}"/>
                </a:ext>
              </a:extLst>
            </p:cNvPr>
            <p:cNvSpPr/>
            <p:nvPr/>
          </p:nvSpPr>
          <p:spPr>
            <a:xfrm>
              <a:off x="474492" y="3200400"/>
              <a:ext cx="820907" cy="33007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a:endParaRPr>
            </a:p>
          </p:txBody>
        </p:sp>
        <p:sp>
          <p:nvSpPr>
            <p:cNvPr id="25" name="Rectangle 24">
              <a:extLst>
                <a:ext uri="{FF2B5EF4-FFF2-40B4-BE49-F238E27FC236}">
                  <a16:creationId xmlns:a16="http://schemas.microsoft.com/office/drawing/2014/main" id="{2A665C12-9348-375D-1AE6-758E6159E30A}"/>
                </a:ext>
              </a:extLst>
            </p:cNvPr>
            <p:cNvSpPr/>
            <p:nvPr/>
          </p:nvSpPr>
          <p:spPr>
            <a:xfrm>
              <a:off x="6841235" y="3945767"/>
              <a:ext cx="1921763" cy="76200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a:endParaRPr>
            </a:p>
          </p:txBody>
        </p:sp>
      </p:grpSp>
      <p:pic>
        <p:nvPicPr>
          <p:cNvPr id="26" name="Picture 25">
            <a:extLst>
              <a:ext uri="{FF2B5EF4-FFF2-40B4-BE49-F238E27FC236}">
                <a16:creationId xmlns:a16="http://schemas.microsoft.com/office/drawing/2014/main" id="{E7CD09B6-E095-5217-C31C-1CD4032CD2F3}"/>
              </a:ext>
            </a:extLst>
          </p:cNvPr>
          <p:cNvPicPr>
            <a:picLocks noChangeAspect="1"/>
          </p:cNvPicPr>
          <p:nvPr/>
        </p:nvPicPr>
        <p:blipFill>
          <a:blip r:embed="rId8"/>
          <a:stretch>
            <a:fillRect/>
          </a:stretch>
        </p:blipFill>
        <p:spPr>
          <a:xfrm>
            <a:off x="1752601" y="195828"/>
            <a:ext cx="2132143" cy="1143000"/>
          </a:xfrm>
          <a:prstGeom prst="rect">
            <a:avLst/>
          </a:prstGeom>
        </p:spPr>
      </p:pic>
      <p:sp>
        <p:nvSpPr>
          <p:cNvPr id="2" name="TextBox 1">
            <a:extLst>
              <a:ext uri="{FF2B5EF4-FFF2-40B4-BE49-F238E27FC236}">
                <a16:creationId xmlns:a16="http://schemas.microsoft.com/office/drawing/2014/main" id="{17F600DB-F485-3B60-4A53-AEBAA167F4D2}"/>
              </a:ext>
            </a:extLst>
          </p:cNvPr>
          <p:cNvSpPr txBox="1"/>
          <p:nvPr/>
        </p:nvSpPr>
        <p:spPr>
          <a:xfrm>
            <a:off x="6841340" y="6213645"/>
            <a:ext cx="3505200" cy="507831"/>
          </a:xfrm>
          <a:prstGeom prst="rect">
            <a:avLst/>
          </a:prstGeom>
          <a:noFill/>
        </p:spPr>
        <p:txBody>
          <a:bodyPr wrap="square" rtlCol="0">
            <a:spAutoFit/>
          </a:bodyPr>
          <a:lstStyle/>
          <a:p>
            <a:r>
              <a:rPr lang="en-US" sz="900" dirty="0">
                <a:solidFill>
                  <a:prstClr val="black"/>
                </a:solidFill>
                <a:latin typeface="Calibri"/>
              </a:rPr>
              <a:t>Above is a snapshot of Established Conditions of Risk on the List related to this webinar; Maine’s most current </a:t>
            </a:r>
            <a:r>
              <a:rPr lang="en-US" sz="900" i="1" dirty="0">
                <a:solidFill>
                  <a:prstClr val="black"/>
                </a:solidFill>
                <a:latin typeface="Calibri"/>
              </a:rPr>
              <a:t>Established Conditions of Risk List </a:t>
            </a:r>
            <a:r>
              <a:rPr lang="en-US" sz="900" dirty="0">
                <a:solidFill>
                  <a:prstClr val="black"/>
                </a:solidFill>
                <a:latin typeface="Calibri"/>
              </a:rPr>
              <a:t>will be shared with all Webinar attendees.</a:t>
            </a:r>
          </a:p>
        </p:txBody>
      </p:sp>
    </p:spTree>
    <p:extLst>
      <p:ext uri="{BB962C8B-B14F-4D97-AF65-F5344CB8AC3E}">
        <p14:creationId xmlns:p14="http://schemas.microsoft.com/office/powerpoint/2010/main" val="19442376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8173892-51B1-CBB2-2F0C-14EA00994477}"/>
              </a:ext>
            </a:extLst>
          </p:cNvPr>
          <p:cNvSpPr>
            <a:spLocks noGrp="1"/>
          </p:cNvSpPr>
          <p:nvPr>
            <p:ph type="sldNum" sz="quarter" idx="11"/>
          </p:nvPr>
        </p:nvSpPr>
        <p:spPr/>
        <p:txBody>
          <a:bodyPr/>
          <a:lstStyle/>
          <a:p>
            <a:fld id="{9605C169-1894-6E48-8A02-870A8272BC19}" type="slidenum">
              <a:rPr lang="en-US">
                <a:solidFill>
                  <a:prstClr val="black">
                    <a:tint val="75000"/>
                  </a:prstClr>
                </a:solidFill>
                <a:latin typeface="Calibri"/>
              </a:rPr>
              <a:pPr/>
              <a:t>9</a:t>
            </a:fld>
            <a:endParaRPr lang="en-US">
              <a:solidFill>
                <a:prstClr val="black">
                  <a:tint val="75000"/>
                </a:prstClr>
              </a:solidFill>
              <a:latin typeface="Calibri"/>
            </a:endParaRPr>
          </a:p>
        </p:txBody>
      </p:sp>
      <p:sp>
        <p:nvSpPr>
          <p:cNvPr id="3" name="Text Placeholder 2">
            <a:extLst>
              <a:ext uri="{FF2B5EF4-FFF2-40B4-BE49-F238E27FC236}">
                <a16:creationId xmlns:a16="http://schemas.microsoft.com/office/drawing/2014/main" id="{FDFFAEB8-D05F-43BB-D24E-FE96650F8685}"/>
              </a:ext>
            </a:extLst>
          </p:cNvPr>
          <p:cNvSpPr>
            <a:spLocks noGrp="1"/>
          </p:cNvSpPr>
          <p:nvPr>
            <p:ph type="body" sz="quarter" idx="12"/>
          </p:nvPr>
        </p:nvSpPr>
        <p:spPr>
          <a:xfrm>
            <a:off x="1901223" y="437697"/>
            <a:ext cx="4353752" cy="850725"/>
          </a:xfrm>
        </p:spPr>
        <p:txBody>
          <a:bodyPr>
            <a:normAutofit fontScale="62500" lnSpcReduction="20000"/>
          </a:bodyPr>
          <a:lstStyle/>
          <a:p>
            <a:r>
              <a:rPr lang="en-US" sz="3100" b="1" u="sng" dirty="0"/>
              <a:t>How</a:t>
            </a:r>
            <a:r>
              <a:rPr lang="en-US" sz="3100" b="1" dirty="0"/>
              <a:t> </a:t>
            </a:r>
            <a:r>
              <a:rPr lang="en-US" sz="3100" dirty="0"/>
              <a:t>We Provide Programming </a:t>
            </a:r>
            <a:br>
              <a:rPr lang="en-US" sz="3100" dirty="0"/>
            </a:br>
            <a:r>
              <a:rPr lang="en-US" sz="3100" dirty="0"/>
              <a:t>and Services </a:t>
            </a:r>
            <a:br>
              <a:rPr lang="en-US" dirty="0"/>
            </a:br>
            <a:endParaRPr lang="en-US" dirty="0"/>
          </a:p>
        </p:txBody>
      </p:sp>
      <p:sp>
        <p:nvSpPr>
          <p:cNvPr id="4" name="Text Placeholder 3">
            <a:extLst>
              <a:ext uri="{FF2B5EF4-FFF2-40B4-BE49-F238E27FC236}">
                <a16:creationId xmlns:a16="http://schemas.microsoft.com/office/drawing/2014/main" id="{98623572-6368-D574-4882-B1A7C044998B}"/>
              </a:ext>
            </a:extLst>
          </p:cNvPr>
          <p:cNvSpPr>
            <a:spLocks noGrp="1"/>
          </p:cNvSpPr>
          <p:nvPr>
            <p:ph type="body" sz="quarter" idx="13"/>
          </p:nvPr>
        </p:nvSpPr>
        <p:spPr>
          <a:xfrm>
            <a:off x="1901224" y="2222061"/>
            <a:ext cx="7669045" cy="3347518"/>
          </a:xfrm>
        </p:spPr>
        <p:txBody>
          <a:bodyPr/>
          <a:lstStyle/>
          <a:p>
            <a:pPr marL="214313" indent="-214313">
              <a:buFont typeface="Arial" panose="020B0604020202020204" pitchFamily="34" charset="0"/>
              <a:buChar char="•"/>
            </a:pPr>
            <a:r>
              <a:rPr lang="en-US" sz="1650" dirty="0"/>
              <a:t>Early Intervention for ME programming is designed to be a partnership within an </a:t>
            </a:r>
            <a:r>
              <a:rPr lang="en-US" sz="1650" b="1" dirty="0"/>
              <a:t>individualized </a:t>
            </a:r>
            <a:r>
              <a:rPr lang="en-US" sz="1650" dirty="0"/>
              <a:t>framework, </a:t>
            </a:r>
            <a:r>
              <a:rPr lang="en-US" sz="1650" b="1" u="sng" dirty="0"/>
              <a:t>free</a:t>
            </a:r>
            <a:r>
              <a:rPr lang="en-US" sz="1650" u="sng" dirty="0"/>
              <a:t> and </a:t>
            </a:r>
            <a:r>
              <a:rPr lang="en-US" sz="1650" b="1" u="sng" dirty="0"/>
              <a:t>voluntary</a:t>
            </a:r>
            <a:r>
              <a:rPr lang="en-US" sz="1650" b="1" dirty="0"/>
              <a:t>,</a:t>
            </a:r>
            <a:r>
              <a:rPr lang="en-US" sz="1650" dirty="0"/>
              <a:t> for all Maine families.</a:t>
            </a:r>
            <a:endParaRPr lang="en-US" sz="1650" b="1" dirty="0"/>
          </a:p>
          <a:p>
            <a:pPr marL="214313" indent="-214313">
              <a:buFont typeface="Arial" panose="020B0604020202020204" pitchFamily="34" charset="0"/>
              <a:buChar char="•"/>
            </a:pPr>
            <a:r>
              <a:rPr lang="en-US" sz="1650" dirty="0"/>
              <a:t>After being determined eligible, </a:t>
            </a:r>
            <a:r>
              <a:rPr lang="en-US" sz="1650" b="1" dirty="0"/>
              <a:t>families identify what they would like support </a:t>
            </a:r>
            <a:br>
              <a:rPr lang="en-US" sz="1650" b="1" dirty="0"/>
            </a:br>
            <a:r>
              <a:rPr lang="en-US" sz="1650" b="1" dirty="0"/>
              <a:t>with </a:t>
            </a:r>
            <a:r>
              <a:rPr lang="en-US" sz="1650" dirty="0"/>
              <a:t>and </a:t>
            </a:r>
            <a:r>
              <a:rPr lang="en-US" sz="1650" b="1" dirty="0"/>
              <a:t>how often </a:t>
            </a:r>
            <a:r>
              <a:rPr lang="en-US" sz="1650" dirty="0"/>
              <a:t>they would like visits to occur. </a:t>
            </a:r>
          </a:p>
          <a:p>
            <a:pPr marL="214313" indent="-214313">
              <a:buFont typeface="Arial" panose="020B0604020202020204" pitchFamily="34" charset="0"/>
              <a:buChar char="•"/>
            </a:pPr>
            <a:r>
              <a:rPr lang="en-US" sz="1650" b="1" dirty="0"/>
              <a:t>One lead early intervention provider, supported by </a:t>
            </a:r>
            <a:r>
              <a:rPr lang="en-US" sz="1650" b="1" u="sng" dirty="0"/>
              <a:t>a team </a:t>
            </a:r>
            <a:r>
              <a:rPr lang="en-US" sz="1650" b="1" dirty="0"/>
              <a:t>of other professionals</a:t>
            </a:r>
            <a:r>
              <a:rPr lang="en-US" sz="1650" dirty="0"/>
              <a:t>, works with the family to help them help the child.</a:t>
            </a:r>
          </a:p>
          <a:p>
            <a:pPr marL="214313" indent="-214313">
              <a:buFont typeface="Arial" panose="020B0604020202020204" pitchFamily="34" charset="0"/>
              <a:buChar char="•"/>
            </a:pPr>
            <a:r>
              <a:rPr lang="en-US" sz="1650" dirty="0"/>
              <a:t>We also </a:t>
            </a:r>
            <a:r>
              <a:rPr lang="en-US" sz="1650" b="1" dirty="0"/>
              <a:t>connect families with additional outside resources and services as needed our focus always supporting </a:t>
            </a:r>
            <a:r>
              <a:rPr lang="en-US" sz="1650" dirty="0"/>
              <a:t>the individualized needs of the child, family and other caregivers.</a:t>
            </a:r>
          </a:p>
          <a:p>
            <a:endParaRPr lang="en-US" dirty="0"/>
          </a:p>
        </p:txBody>
      </p:sp>
      <p:pic>
        <p:nvPicPr>
          <p:cNvPr id="6" name="Picture 5">
            <a:extLst>
              <a:ext uri="{FF2B5EF4-FFF2-40B4-BE49-F238E27FC236}">
                <a16:creationId xmlns:a16="http://schemas.microsoft.com/office/drawing/2014/main" id="{52124485-5D50-0E9B-4A45-FB8930D86842}"/>
              </a:ext>
            </a:extLst>
          </p:cNvPr>
          <p:cNvPicPr>
            <a:picLocks noChangeAspect="1"/>
          </p:cNvPicPr>
          <p:nvPr/>
        </p:nvPicPr>
        <p:blipFill>
          <a:blip r:embed="rId2"/>
          <a:stretch>
            <a:fillRect/>
          </a:stretch>
        </p:blipFill>
        <p:spPr>
          <a:xfrm>
            <a:off x="5029929" y="5578475"/>
            <a:ext cx="2132143" cy="1143000"/>
          </a:xfrm>
          <a:prstGeom prst="rect">
            <a:avLst/>
          </a:prstGeom>
        </p:spPr>
      </p:pic>
    </p:spTree>
    <p:extLst>
      <p:ext uri="{BB962C8B-B14F-4D97-AF65-F5344CB8AC3E}">
        <p14:creationId xmlns:p14="http://schemas.microsoft.com/office/powerpoint/2010/main" val="7754803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C972379C1217649A024DD896C263D9D" ma:contentTypeVersion="17" ma:contentTypeDescription="Create a new document." ma:contentTypeScope="" ma:versionID="b3d2d6c5e44b1c7586f14fe70d54a81f">
  <xsd:schema xmlns:xsd="http://www.w3.org/2001/XMLSchema" xmlns:xs="http://www.w3.org/2001/XMLSchema" xmlns:p="http://schemas.microsoft.com/office/2006/metadata/properties" xmlns:ns2="be843ae6-996a-4a1b-9bb5-75d435ef9eb3" xmlns:ns3="d1780f8d-2e7b-465e-9e62-1bbf58b2b8e6" targetNamespace="http://schemas.microsoft.com/office/2006/metadata/properties" ma:root="true" ma:fieldsID="9a7413efd6537010ba35f5cde4e93088" ns2:_="" ns3:_="">
    <xsd:import namespace="be843ae6-996a-4a1b-9bb5-75d435ef9eb3"/>
    <xsd:import namespace="d1780f8d-2e7b-465e-9e62-1bbf58b2b8e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e843ae6-996a-4a1b-9bb5-75d435ef9eb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c9c650ed-6de9-4464-9db8-aeb2218dfff2" ma:termSetId="09814cd3-568e-fe90-9814-8d621ff8fb84" ma:anchorId="fba54fb3-c3e1-fe81-a776-ca4b69148c4d" ma:open="true" ma:isKeyword="false">
      <xsd:complexType>
        <xsd:sequence>
          <xsd:element ref="pc:Terms" minOccurs="0" maxOccurs="1"/>
        </xsd:sequence>
      </xsd:complexType>
    </xsd:element>
    <xsd:element name="MediaServiceOCR" ma:index="22" nillable="true" ma:displayName="Extracted Text" ma:internalName="MediaServiceOCR" ma:readOnly="true">
      <xsd:simpleType>
        <xsd:restriction base="dms:Note">
          <xsd:maxLength value="255"/>
        </xsd:restriction>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1780f8d-2e7b-465e-9e62-1bbf58b2b8e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a921fa84-2545-4a3f-9f03-6ca350788f14}" ma:internalName="TaxCatchAll" ma:showField="CatchAllData" ma:web="d1780f8d-2e7b-465e-9e62-1bbf58b2b8e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e843ae6-996a-4a1b-9bb5-75d435ef9eb3">
      <Terms xmlns="http://schemas.microsoft.com/office/infopath/2007/PartnerControls"/>
    </lcf76f155ced4ddcb4097134ff3c332f>
    <TaxCatchAll xmlns="d1780f8d-2e7b-465e-9e62-1bbf58b2b8e6" xsi:nil="true"/>
  </documentManagement>
</p:properties>
</file>

<file path=customXml/itemProps1.xml><?xml version="1.0" encoding="utf-8"?>
<ds:datastoreItem xmlns:ds="http://schemas.openxmlformats.org/officeDocument/2006/customXml" ds:itemID="{7EF17214-3DE1-4DFA-8623-A93F089F99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e843ae6-996a-4a1b-9bb5-75d435ef9eb3"/>
    <ds:schemaRef ds:uri="d1780f8d-2e7b-465e-9e62-1bbf58b2b8e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1D17AD9-D237-4489-B0CC-30FEC40FCBC0}">
  <ds:schemaRefs>
    <ds:schemaRef ds:uri="http://schemas.microsoft.com/sharepoint/v3/contenttype/forms"/>
  </ds:schemaRefs>
</ds:datastoreItem>
</file>

<file path=customXml/itemProps3.xml><?xml version="1.0" encoding="utf-8"?>
<ds:datastoreItem xmlns:ds="http://schemas.openxmlformats.org/officeDocument/2006/customXml" ds:itemID="{7FA39B95-3D40-47F6-B72F-F50B05887535}">
  <ds:schemaRefs>
    <ds:schemaRef ds:uri="http://schemas.microsoft.com/office/2006/metadata/properties"/>
    <ds:schemaRef ds:uri="http://schemas.microsoft.com/office/infopath/2007/PartnerControls"/>
    <ds:schemaRef ds:uri="be843ae6-996a-4a1b-9bb5-75d435ef9eb3"/>
    <ds:schemaRef ds:uri="d1780f8d-2e7b-465e-9e62-1bbf58b2b8e6"/>
  </ds:schemaRefs>
</ds:datastoreItem>
</file>

<file path=docProps/app.xml><?xml version="1.0" encoding="utf-8"?>
<Properties xmlns="http://schemas.openxmlformats.org/officeDocument/2006/extended-properties" xmlns:vt="http://schemas.openxmlformats.org/officeDocument/2006/docPropsVTypes">
  <TotalTime>1239</TotalTime>
  <Words>1955</Words>
  <Application>Microsoft Office PowerPoint</Application>
  <PresentationFormat>Widescreen</PresentationFormat>
  <Paragraphs>140</Paragraphs>
  <Slides>14</Slides>
  <Notes>10</Notes>
  <HiddenSlides>0</HiddenSlides>
  <MMClips>0</MMClips>
  <ScaleCrop>false</ScaleCrop>
  <HeadingPairs>
    <vt:vector size="6" baseType="variant">
      <vt:variant>
        <vt:lpstr>Fonts Used</vt:lpstr>
      </vt:variant>
      <vt:variant>
        <vt:i4>13</vt:i4>
      </vt:variant>
      <vt:variant>
        <vt:lpstr>Theme</vt:lpstr>
      </vt:variant>
      <vt:variant>
        <vt:i4>2</vt:i4>
      </vt:variant>
      <vt:variant>
        <vt:lpstr>Slide Titles</vt:lpstr>
      </vt:variant>
      <vt:variant>
        <vt:i4>14</vt:i4>
      </vt:variant>
    </vt:vector>
  </HeadingPairs>
  <TitlesOfParts>
    <vt:vector size="29" baseType="lpstr">
      <vt:lpstr>Aptos</vt:lpstr>
      <vt:lpstr>Aptos Display</vt:lpstr>
      <vt:lpstr>Arial</vt:lpstr>
      <vt:lpstr>Calibri</vt:lpstr>
      <vt:lpstr>Google Sans</vt:lpstr>
      <vt:lpstr>Helvetica Neue</vt:lpstr>
      <vt:lpstr>Inter var</vt:lpstr>
      <vt:lpstr>Maine Light</vt:lpstr>
      <vt:lpstr>Ridley Grotesk Bold</vt:lpstr>
      <vt:lpstr>Ridley Grotesk Medium</vt:lpstr>
      <vt:lpstr>Ridley Grotesk SemiBold</vt:lpstr>
      <vt:lpstr>Roboto</vt:lpstr>
      <vt:lpstr>Segoe UI</vt:lpstr>
      <vt:lpstr>Office Theme</vt:lpstr>
      <vt:lpstr>1_Office Theme</vt:lpstr>
      <vt:lpstr>  Understanding FASD in Maine:  Diagnosis, Support, and Early Intervention    </vt:lpstr>
      <vt:lpstr>         1. Maine Specific FASD Statistics  Madonna Mooney, B.S. Ed  Co-founder FASDMaine.org 2. Diagnosis and Support  Lynn Cole, MSN, CPNP-PC  Director of Clinical Services   Division of Developmental and Behavioral    Pediatrics at the University of Rochester Medical Center 3. Early Intervention  Dara Fruchter  Strategic Initiatives and Special Projects Manager  Early Intervention for ME, Birth to Three, (Part C) 4. Q&amp;A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Thank you for attending the Webinar and  completing the Data Survey!   Save the Date  Next Webinar: January 23, 2024 @ 7:30-8:30AM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Pediatric Psychiatry in the  Primary Care Setting ECHO®</dc:title>
  <dc:creator>Sherri Billings</dc:creator>
  <cp:lastModifiedBy>Sherri Billings</cp:lastModifiedBy>
  <cp:revision>3</cp:revision>
  <dcterms:created xsi:type="dcterms:W3CDTF">2024-02-28T14:48:51Z</dcterms:created>
  <dcterms:modified xsi:type="dcterms:W3CDTF">2024-11-19T21:33:59Z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0x0101007C972379C1217649A024DD896C263D9D</vt:lpwstr>
  </property>
</Properties>
</file>