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58" r:id="rId6"/>
    <p:sldId id="365" r:id="rId7"/>
    <p:sldId id="671" r:id="rId8"/>
    <p:sldId id="672" r:id="rId9"/>
    <p:sldId id="673" r:id="rId10"/>
    <p:sldId id="667" r:id="rId11"/>
    <p:sldId id="341" r:id="rId12"/>
    <p:sldId id="358" r:id="rId13"/>
    <p:sldId id="342" r:id="rId14"/>
    <p:sldId id="380" r:id="rId15"/>
    <p:sldId id="359" r:id="rId16"/>
    <p:sldId id="385" r:id="rId17"/>
    <p:sldId id="386"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937B2-A8F4-4CBD-A565-5AC18360AD2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DC48591-CC26-45D0-A859-C11B2C3D84DE}">
      <dgm:prSet/>
      <dgm:spPr/>
      <dgm:t>
        <a:bodyPr/>
        <a:lstStyle/>
        <a:p>
          <a:r>
            <a:rPr lang="en-US"/>
            <a:t>School-based mental health services can reduce barriers for students to access needed services, thus helping them stay in school and learn. </a:t>
          </a:r>
        </a:p>
      </dgm:t>
    </dgm:pt>
    <dgm:pt modelId="{DCF34C50-7B0E-40A1-813D-723B5C54BEA1}" type="parTrans" cxnId="{B9EB50E3-A6B1-4CD7-9201-0798F686384C}">
      <dgm:prSet/>
      <dgm:spPr/>
      <dgm:t>
        <a:bodyPr/>
        <a:lstStyle/>
        <a:p>
          <a:endParaRPr lang="en-US"/>
        </a:p>
      </dgm:t>
    </dgm:pt>
    <dgm:pt modelId="{ED86F7FF-8BD2-48F4-BD49-213C4968EB1C}" type="sibTrans" cxnId="{B9EB50E3-A6B1-4CD7-9201-0798F686384C}">
      <dgm:prSet/>
      <dgm:spPr/>
      <dgm:t>
        <a:bodyPr/>
        <a:lstStyle/>
        <a:p>
          <a:endParaRPr lang="en-US"/>
        </a:p>
      </dgm:t>
    </dgm:pt>
    <dgm:pt modelId="{E2C7BAB1-E150-42D9-970B-979D3DBC0640}">
      <dgm:prSet/>
      <dgm:spPr/>
      <dgm:t>
        <a:bodyPr/>
        <a:lstStyle/>
        <a:p>
          <a:r>
            <a:rPr lang="en-US"/>
            <a:t>To increase access, interventions must be focused on mental health awareness; the rationale for appropriate screening for students with behavioral health needs and reducing the stigma of seeking help.</a:t>
          </a:r>
        </a:p>
      </dgm:t>
    </dgm:pt>
    <dgm:pt modelId="{1EB583B8-15E0-45D7-A8D1-4B0C8EB0936A}" type="parTrans" cxnId="{AA17C1F7-BCD5-4B01-8102-F54AFB3B8D57}">
      <dgm:prSet/>
      <dgm:spPr/>
      <dgm:t>
        <a:bodyPr/>
        <a:lstStyle/>
        <a:p>
          <a:endParaRPr lang="en-US"/>
        </a:p>
      </dgm:t>
    </dgm:pt>
    <dgm:pt modelId="{2AD7588F-135C-456F-9619-D0B9AEB26174}" type="sibTrans" cxnId="{AA17C1F7-BCD5-4B01-8102-F54AFB3B8D57}">
      <dgm:prSet/>
      <dgm:spPr/>
      <dgm:t>
        <a:bodyPr/>
        <a:lstStyle/>
        <a:p>
          <a:endParaRPr lang="en-US"/>
        </a:p>
      </dgm:t>
    </dgm:pt>
    <dgm:pt modelId="{904496B2-C173-488A-886F-6164AF5E4B9F}">
      <dgm:prSet/>
      <dgm:spPr/>
      <dgm:t>
        <a:bodyPr/>
        <a:lstStyle/>
        <a:p>
          <a:r>
            <a:rPr lang="en-US"/>
            <a:t>Minimizing stigma can lead not only to an increased willingness to access behavioral health services but also a reduction in adverse outcomes from issues like social isolation and bullying.    </a:t>
          </a:r>
        </a:p>
      </dgm:t>
    </dgm:pt>
    <dgm:pt modelId="{54143D3A-67DB-4E42-A810-24121F69DB5A}" type="parTrans" cxnId="{5A5728E1-36E6-4DB8-B4C5-A5A9D0F69C1C}">
      <dgm:prSet/>
      <dgm:spPr/>
      <dgm:t>
        <a:bodyPr/>
        <a:lstStyle/>
        <a:p>
          <a:endParaRPr lang="en-US"/>
        </a:p>
      </dgm:t>
    </dgm:pt>
    <dgm:pt modelId="{4AF150B2-4805-47FB-A4AC-D21C11DBAB5B}" type="sibTrans" cxnId="{5A5728E1-36E6-4DB8-B4C5-A5A9D0F69C1C}">
      <dgm:prSet/>
      <dgm:spPr/>
      <dgm:t>
        <a:bodyPr/>
        <a:lstStyle/>
        <a:p>
          <a:endParaRPr lang="en-US"/>
        </a:p>
      </dgm:t>
    </dgm:pt>
    <dgm:pt modelId="{89015E2E-88FD-45BE-BB20-939B17E6611A}">
      <dgm:prSet/>
      <dgm:spPr/>
      <dgm:t>
        <a:bodyPr/>
        <a:lstStyle/>
        <a:p>
          <a:r>
            <a:rPr lang="en-US"/>
            <a:t> </a:t>
          </a:r>
        </a:p>
      </dgm:t>
    </dgm:pt>
    <dgm:pt modelId="{8E5DE544-121F-45F4-A14F-337EF12A7CC9}" type="parTrans" cxnId="{000C356E-4679-4B41-9189-30AB5BC71A60}">
      <dgm:prSet/>
      <dgm:spPr/>
      <dgm:t>
        <a:bodyPr/>
        <a:lstStyle/>
        <a:p>
          <a:endParaRPr lang="en-US"/>
        </a:p>
      </dgm:t>
    </dgm:pt>
    <dgm:pt modelId="{5AB8D982-2B12-4E77-BD05-17F232798D60}" type="sibTrans" cxnId="{000C356E-4679-4B41-9189-30AB5BC71A60}">
      <dgm:prSet/>
      <dgm:spPr/>
      <dgm:t>
        <a:bodyPr/>
        <a:lstStyle/>
        <a:p>
          <a:endParaRPr lang="en-US"/>
        </a:p>
      </dgm:t>
    </dgm:pt>
    <dgm:pt modelId="{AFD1093E-222C-4EB3-AD7E-BDC0B29364A8}" type="pres">
      <dgm:prSet presAssocID="{F56937B2-A8F4-4CBD-A565-5AC18360AD2D}" presName="vert0" presStyleCnt="0">
        <dgm:presLayoutVars>
          <dgm:dir/>
          <dgm:animOne val="branch"/>
          <dgm:animLvl val="lvl"/>
        </dgm:presLayoutVars>
      </dgm:prSet>
      <dgm:spPr/>
    </dgm:pt>
    <dgm:pt modelId="{F5E82CE6-3B4C-465F-ACBC-9F44BE15244F}" type="pres">
      <dgm:prSet presAssocID="{ADC48591-CC26-45D0-A859-C11B2C3D84DE}" presName="thickLine" presStyleLbl="alignNode1" presStyleIdx="0" presStyleCnt="4"/>
      <dgm:spPr/>
    </dgm:pt>
    <dgm:pt modelId="{9E0C8717-EA73-4F41-B239-DE3ACEE47C2D}" type="pres">
      <dgm:prSet presAssocID="{ADC48591-CC26-45D0-A859-C11B2C3D84DE}" presName="horz1" presStyleCnt="0"/>
      <dgm:spPr/>
    </dgm:pt>
    <dgm:pt modelId="{C9068493-7B7E-4249-A707-8ABA84C7AF3C}" type="pres">
      <dgm:prSet presAssocID="{ADC48591-CC26-45D0-A859-C11B2C3D84DE}" presName="tx1" presStyleLbl="revTx" presStyleIdx="0" presStyleCnt="4"/>
      <dgm:spPr/>
    </dgm:pt>
    <dgm:pt modelId="{B137D842-078C-4190-95D1-0DCCDAB5EC5C}" type="pres">
      <dgm:prSet presAssocID="{ADC48591-CC26-45D0-A859-C11B2C3D84DE}" presName="vert1" presStyleCnt="0"/>
      <dgm:spPr/>
    </dgm:pt>
    <dgm:pt modelId="{9F24A4AE-5C3B-4ABD-9064-5C2090A57337}" type="pres">
      <dgm:prSet presAssocID="{E2C7BAB1-E150-42D9-970B-979D3DBC0640}" presName="thickLine" presStyleLbl="alignNode1" presStyleIdx="1" presStyleCnt="4"/>
      <dgm:spPr/>
    </dgm:pt>
    <dgm:pt modelId="{C005AC45-05AD-43DC-B57C-C41F3E360CF8}" type="pres">
      <dgm:prSet presAssocID="{E2C7BAB1-E150-42D9-970B-979D3DBC0640}" presName="horz1" presStyleCnt="0"/>
      <dgm:spPr/>
    </dgm:pt>
    <dgm:pt modelId="{4A02DC48-D4AC-4A6E-8815-D397F9B338CA}" type="pres">
      <dgm:prSet presAssocID="{E2C7BAB1-E150-42D9-970B-979D3DBC0640}" presName="tx1" presStyleLbl="revTx" presStyleIdx="1" presStyleCnt="4"/>
      <dgm:spPr/>
    </dgm:pt>
    <dgm:pt modelId="{9B1DC048-027F-4F58-AB1D-6E59AEF2E392}" type="pres">
      <dgm:prSet presAssocID="{E2C7BAB1-E150-42D9-970B-979D3DBC0640}" presName="vert1" presStyleCnt="0"/>
      <dgm:spPr/>
    </dgm:pt>
    <dgm:pt modelId="{3186ADFD-3477-414C-B27A-756EA47DDCFD}" type="pres">
      <dgm:prSet presAssocID="{904496B2-C173-488A-886F-6164AF5E4B9F}" presName="thickLine" presStyleLbl="alignNode1" presStyleIdx="2" presStyleCnt="4"/>
      <dgm:spPr/>
    </dgm:pt>
    <dgm:pt modelId="{9CA2EFA0-669A-4D8B-9DC7-691308429C2E}" type="pres">
      <dgm:prSet presAssocID="{904496B2-C173-488A-886F-6164AF5E4B9F}" presName="horz1" presStyleCnt="0"/>
      <dgm:spPr/>
    </dgm:pt>
    <dgm:pt modelId="{1F83110C-4F21-44B6-9354-BB10F3BE56D4}" type="pres">
      <dgm:prSet presAssocID="{904496B2-C173-488A-886F-6164AF5E4B9F}" presName="tx1" presStyleLbl="revTx" presStyleIdx="2" presStyleCnt="4"/>
      <dgm:spPr/>
    </dgm:pt>
    <dgm:pt modelId="{07724172-B4AE-49C1-ADBD-FFD9B8E24525}" type="pres">
      <dgm:prSet presAssocID="{904496B2-C173-488A-886F-6164AF5E4B9F}" presName="vert1" presStyleCnt="0"/>
      <dgm:spPr/>
    </dgm:pt>
    <dgm:pt modelId="{1A33E2ED-2E9B-47AA-B54F-8348018469A0}" type="pres">
      <dgm:prSet presAssocID="{89015E2E-88FD-45BE-BB20-939B17E6611A}" presName="thickLine" presStyleLbl="alignNode1" presStyleIdx="3" presStyleCnt="4"/>
      <dgm:spPr/>
    </dgm:pt>
    <dgm:pt modelId="{3EE932FC-58D4-4397-B727-3A9A1F194FC2}" type="pres">
      <dgm:prSet presAssocID="{89015E2E-88FD-45BE-BB20-939B17E6611A}" presName="horz1" presStyleCnt="0"/>
      <dgm:spPr/>
    </dgm:pt>
    <dgm:pt modelId="{18B6BD35-B3B2-459C-8BE5-5A8D83248703}" type="pres">
      <dgm:prSet presAssocID="{89015E2E-88FD-45BE-BB20-939B17E6611A}" presName="tx1" presStyleLbl="revTx" presStyleIdx="3" presStyleCnt="4"/>
      <dgm:spPr/>
    </dgm:pt>
    <dgm:pt modelId="{98961FAC-4981-4F5B-9461-51C9B909CCCC}" type="pres">
      <dgm:prSet presAssocID="{89015E2E-88FD-45BE-BB20-939B17E6611A}" presName="vert1" presStyleCnt="0"/>
      <dgm:spPr/>
    </dgm:pt>
  </dgm:ptLst>
  <dgm:cxnLst>
    <dgm:cxn modelId="{81E52006-C342-4775-8FE0-E5BF9009DC02}" type="presOf" srcId="{89015E2E-88FD-45BE-BB20-939B17E6611A}" destId="{18B6BD35-B3B2-459C-8BE5-5A8D83248703}" srcOrd="0" destOrd="0" presId="urn:microsoft.com/office/officeart/2008/layout/LinedList"/>
    <dgm:cxn modelId="{0A46CC26-ABC1-4BCF-9F92-9D79C2796ADC}" type="presOf" srcId="{904496B2-C173-488A-886F-6164AF5E4B9F}" destId="{1F83110C-4F21-44B6-9354-BB10F3BE56D4}" srcOrd="0" destOrd="0" presId="urn:microsoft.com/office/officeart/2008/layout/LinedList"/>
    <dgm:cxn modelId="{F7E4D12D-E7B5-4066-B071-A1B208657AD0}" type="presOf" srcId="{F56937B2-A8F4-4CBD-A565-5AC18360AD2D}" destId="{AFD1093E-222C-4EB3-AD7E-BDC0B29364A8}" srcOrd="0" destOrd="0" presId="urn:microsoft.com/office/officeart/2008/layout/LinedList"/>
    <dgm:cxn modelId="{000C356E-4679-4B41-9189-30AB5BC71A60}" srcId="{F56937B2-A8F4-4CBD-A565-5AC18360AD2D}" destId="{89015E2E-88FD-45BE-BB20-939B17E6611A}" srcOrd="3" destOrd="0" parTransId="{8E5DE544-121F-45F4-A14F-337EF12A7CC9}" sibTransId="{5AB8D982-2B12-4E77-BD05-17F232798D60}"/>
    <dgm:cxn modelId="{699F4B76-6F79-47D3-8CE3-06892C6F0B47}" type="presOf" srcId="{E2C7BAB1-E150-42D9-970B-979D3DBC0640}" destId="{4A02DC48-D4AC-4A6E-8815-D397F9B338CA}" srcOrd="0" destOrd="0" presId="urn:microsoft.com/office/officeart/2008/layout/LinedList"/>
    <dgm:cxn modelId="{6CD4669F-69B6-486E-99CD-1EA2CE033F74}" type="presOf" srcId="{ADC48591-CC26-45D0-A859-C11B2C3D84DE}" destId="{C9068493-7B7E-4249-A707-8ABA84C7AF3C}" srcOrd="0" destOrd="0" presId="urn:microsoft.com/office/officeart/2008/layout/LinedList"/>
    <dgm:cxn modelId="{5A5728E1-36E6-4DB8-B4C5-A5A9D0F69C1C}" srcId="{F56937B2-A8F4-4CBD-A565-5AC18360AD2D}" destId="{904496B2-C173-488A-886F-6164AF5E4B9F}" srcOrd="2" destOrd="0" parTransId="{54143D3A-67DB-4E42-A810-24121F69DB5A}" sibTransId="{4AF150B2-4805-47FB-A4AC-D21C11DBAB5B}"/>
    <dgm:cxn modelId="{B9EB50E3-A6B1-4CD7-9201-0798F686384C}" srcId="{F56937B2-A8F4-4CBD-A565-5AC18360AD2D}" destId="{ADC48591-CC26-45D0-A859-C11B2C3D84DE}" srcOrd="0" destOrd="0" parTransId="{DCF34C50-7B0E-40A1-813D-723B5C54BEA1}" sibTransId="{ED86F7FF-8BD2-48F4-BD49-213C4968EB1C}"/>
    <dgm:cxn modelId="{AA17C1F7-BCD5-4B01-8102-F54AFB3B8D57}" srcId="{F56937B2-A8F4-4CBD-A565-5AC18360AD2D}" destId="{E2C7BAB1-E150-42D9-970B-979D3DBC0640}" srcOrd="1" destOrd="0" parTransId="{1EB583B8-15E0-45D7-A8D1-4B0C8EB0936A}" sibTransId="{2AD7588F-135C-456F-9619-D0B9AEB26174}"/>
    <dgm:cxn modelId="{931DB2BE-0750-4587-BA4A-739A54E36FC9}" type="presParOf" srcId="{AFD1093E-222C-4EB3-AD7E-BDC0B29364A8}" destId="{F5E82CE6-3B4C-465F-ACBC-9F44BE15244F}" srcOrd="0" destOrd="0" presId="urn:microsoft.com/office/officeart/2008/layout/LinedList"/>
    <dgm:cxn modelId="{1B6AF746-91B1-4862-BE58-D11DAA5AA67D}" type="presParOf" srcId="{AFD1093E-222C-4EB3-AD7E-BDC0B29364A8}" destId="{9E0C8717-EA73-4F41-B239-DE3ACEE47C2D}" srcOrd="1" destOrd="0" presId="urn:microsoft.com/office/officeart/2008/layout/LinedList"/>
    <dgm:cxn modelId="{5F045A46-2B10-4748-83AF-5AF1AF91C9F2}" type="presParOf" srcId="{9E0C8717-EA73-4F41-B239-DE3ACEE47C2D}" destId="{C9068493-7B7E-4249-A707-8ABA84C7AF3C}" srcOrd="0" destOrd="0" presId="urn:microsoft.com/office/officeart/2008/layout/LinedList"/>
    <dgm:cxn modelId="{98E75977-594F-4E59-AD69-2D8A3DE525C3}" type="presParOf" srcId="{9E0C8717-EA73-4F41-B239-DE3ACEE47C2D}" destId="{B137D842-078C-4190-95D1-0DCCDAB5EC5C}" srcOrd="1" destOrd="0" presId="urn:microsoft.com/office/officeart/2008/layout/LinedList"/>
    <dgm:cxn modelId="{5BD8E65B-C06E-427F-A57F-8FF1D0754EC8}" type="presParOf" srcId="{AFD1093E-222C-4EB3-AD7E-BDC0B29364A8}" destId="{9F24A4AE-5C3B-4ABD-9064-5C2090A57337}" srcOrd="2" destOrd="0" presId="urn:microsoft.com/office/officeart/2008/layout/LinedList"/>
    <dgm:cxn modelId="{C0E28932-6E65-4E70-925B-B85B44E9C2A5}" type="presParOf" srcId="{AFD1093E-222C-4EB3-AD7E-BDC0B29364A8}" destId="{C005AC45-05AD-43DC-B57C-C41F3E360CF8}" srcOrd="3" destOrd="0" presId="urn:microsoft.com/office/officeart/2008/layout/LinedList"/>
    <dgm:cxn modelId="{82E2DFF6-4D88-4F2D-8BE8-3FC855FCCA4C}" type="presParOf" srcId="{C005AC45-05AD-43DC-B57C-C41F3E360CF8}" destId="{4A02DC48-D4AC-4A6E-8815-D397F9B338CA}" srcOrd="0" destOrd="0" presId="urn:microsoft.com/office/officeart/2008/layout/LinedList"/>
    <dgm:cxn modelId="{10FAAFF0-99B3-40F3-B466-63934C7565B2}" type="presParOf" srcId="{C005AC45-05AD-43DC-B57C-C41F3E360CF8}" destId="{9B1DC048-027F-4F58-AB1D-6E59AEF2E392}" srcOrd="1" destOrd="0" presId="urn:microsoft.com/office/officeart/2008/layout/LinedList"/>
    <dgm:cxn modelId="{BAE42982-2C30-4F71-A1C5-854407D9F395}" type="presParOf" srcId="{AFD1093E-222C-4EB3-AD7E-BDC0B29364A8}" destId="{3186ADFD-3477-414C-B27A-756EA47DDCFD}" srcOrd="4" destOrd="0" presId="urn:microsoft.com/office/officeart/2008/layout/LinedList"/>
    <dgm:cxn modelId="{09702576-BAFC-4ABC-8669-532B524908C9}" type="presParOf" srcId="{AFD1093E-222C-4EB3-AD7E-BDC0B29364A8}" destId="{9CA2EFA0-669A-4D8B-9DC7-691308429C2E}" srcOrd="5" destOrd="0" presId="urn:microsoft.com/office/officeart/2008/layout/LinedList"/>
    <dgm:cxn modelId="{2E43575A-816D-49B5-9DC0-19025518A598}" type="presParOf" srcId="{9CA2EFA0-669A-4D8B-9DC7-691308429C2E}" destId="{1F83110C-4F21-44B6-9354-BB10F3BE56D4}" srcOrd="0" destOrd="0" presId="urn:microsoft.com/office/officeart/2008/layout/LinedList"/>
    <dgm:cxn modelId="{CA5E1F85-959C-4425-B011-54968A0B7DB5}" type="presParOf" srcId="{9CA2EFA0-669A-4D8B-9DC7-691308429C2E}" destId="{07724172-B4AE-49C1-ADBD-FFD9B8E24525}" srcOrd="1" destOrd="0" presId="urn:microsoft.com/office/officeart/2008/layout/LinedList"/>
    <dgm:cxn modelId="{CB08A077-5A8D-4C82-98A6-40533720AC5E}" type="presParOf" srcId="{AFD1093E-222C-4EB3-AD7E-BDC0B29364A8}" destId="{1A33E2ED-2E9B-47AA-B54F-8348018469A0}" srcOrd="6" destOrd="0" presId="urn:microsoft.com/office/officeart/2008/layout/LinedList"/>
    <dgm:cxn modelId="{6B6D4ABD-1DE9-4482-93F8-1F22FC303181}" type="presParOf" srcId="{AFD1093E-222C-4EB3-AD7E-BDC0B29364A8}" destId="{3EE932FC-58D4-4397-B727-3A9A1F194FC2}" srcOrd="7" destOrd="0" presId="urn:microsoft.com/office/officeart/2008/layout/LinedList"/>
    <dgm:cxn modelId="{38F9C878-F04F-4F6C-9A8A-029F09CB98B3}" type="presParOf" srcId="{3EE932FC-58D4-4397-B727-3A9A1F194FC2}" destId="{18B6BD35-B3B2-459C-8BE5-5A8D83248703}" srcOrd="0" destOrd="0" presId="urn:microsoft.com/office/officeart/2008/layout/LinedList"/>
    <dgm:cxn modelId="{FE5E1AF5-77AC-4A23-A591-8F9592BD1C77}" type="presParOf" srcId="{3EE932FC-58D4-4397-B727-3A9A1F194FC2}" destId="{98961FAC-4981-4F5B-9461-51C9B909CC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82CE6-3B4C-465F-ACBC-9F44BE15244F}">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68493-7B7E-4249-A707-8ABA84C7AF3C}">
      <dsp:nvSpPr>
        <dsp:cNvPr id="0" name=""/>
        <dsp:cNvSpPr/>
      </dsp:nvSpPr>
      <dsp:spPr>
        <a:xfrm>
          <a:off x="0" y="0"/>
          <a:ext cx="10515600" cy="92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School-based mental health services can reduce barriers for students to access needed services, thus helping them stay in school and learn. </a:t>
          </a:r>
        </a:p>
      </dsp:txBody>
      <dsp:txXfrm>
        <a:off x="0" y="0"/>
        <a:ext cx="10515600" cy="923364"/>
      </dsp:txXfrm>
    </dsp:sp>
    <dsp:sp modelId="{9F24A4AE-5C3B-4ABD-9064-5C2090A57337}">
      <dsp:nvSpPr>
        <dsp:cNvPr id="0" name=""/>
        <dsp:cNvSpPr/>
      </dsp:nvSpPr>
      <dsp:spPr>
        <a:xfrm>
          <a:off x="0" y="923364"/>
          <a:ext cx="10515600" cy="0"/>
        </a:xfrm>
        <a:prstGeom prst="line">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2DC48-D4AC-4A6E-8815-D397F9B338CA}">
      <dsp:nvSpPr>
        <dsp:cNvPr id="0" name=""/>
        <dsp:cNvSpPr/>
      </dsp:nvSpPr>
      <dsp:spPr>
        <a:xfrm>
          <a:off x="0" y="923364"/>
          <a:ext cx="10515600" cy="92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To increase access, interventions must be focused on mental health awareness; the rationale for appropriate screening for students with behavioral health needs and reducing the stigma of seeking help.</a:t>
          </a:r>
        </a:p>
      </dsp:txBody>
      <dsp:txXfrm>
        <a:off x="0" y="923364"/>
        <a:ext cx="10515600" cy="923364"/>
      </dsp:txXfrm>
    </dsp:sp>
    <dsp:sp modelId="{3186ADFD-3477-414C-B27A-756EA47DDCFD}">
      <dsp:nvSpPr>
        <dsp:cNvPr id="0" name=""/>
        <dsp:cNvSpPr/>
      </dsp:nvSpPr>
      <dsp:spPr>
        <a:xfrm>
          <a:off x="0" y="1846729"/>
          <a:ext cx="10515600" cy="0"/>
        </a:xfrm>
        <a:prstGeom prst="line">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3110C-4F21-44B6-9354-BB10F3BE56D4}">
      <dsp:nvSpPr>
        <dsp:cNvPr id="0" name=""/>
        <dsp:cNvSpPr/>
      </dsp:nvSpPr>
      <dsp:spPr>
        <a:xfrm>
          <a:off x="0" y="1846729"/>
          <a:ext cx="10515600" cy="92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Minimizing stigma can lead not only to an increased willingness to access behavioral health services but also a reduction in adverse outcomes from issues like social isolation and bullying.    </a:t>
          </a:r>
        </a:p>
      </dsp:txBody>
      <dsp:txXfrm>
        <a:off x="0" y="1846729"/>
        <a:ext cx="10515600" cy="923364"/>
      </dsp:txXfrm>
    </dsp:sp>
    <dsp:sp modelId="{1A33E2ED-2E9B-47AA-B54F-8348018469A0}">
      <dsp:nvSpPr>
        <dsp:cNvPr id="0" name=""/>
        <dsp:cNvSpPr/>
      </dsp:nvSpPr>
      <dsp:spPr>
        <a:xfrm>
          <a:off x="0" y="2770094"/>
          <a:ext cx="10515600"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6BD35-B3B2-459C-8BE5-5A8D83248703}">
      <dsp:nvSpPr>
        <dsp:cNvPr id="0" name=""/>
        <dsp:cNvSpPr/>
      </dsp:nvSpPr>
      <dsp:spPr>
        <a:xfrm>
          <a:off x="0" y="2770094"/>
          <a:ext cx="10515600" cy="92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 </a:t>
          </a:r>
        </a:p>
      </dsp:txBody>
      <dsp:txXfrm>
        <a:off x="0" y="2770094"/>
        <a:ext cx="10515600" cy="9233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3B8BC-9701-474C-B2F7-7B922A9150D6}"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D6F74-C19B-4E1A-A569-6972FFDA25AA}" type="slidenum">
              <a:rPr lang="en-US" smtClean="0"/>
              <a:t>‹#›</a:t>
            </a:fld>
            <a:endParaRPr lang="en-US"/>
          </a:p>
        </p:txBody>
      </p:sp>
    </p:spTree>
    <p:extLst>
      <p:ext uri="{BB962C8B-B14F-4D97-AF65-F5344CB8AC3E}">
        <p14:creationId xmlns:p14="http://schemas.microsoft.com/office/powerpoint/2010/main" val="3564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35845-4943-465F-B6A8-002854139822}" type="slidenum">
              <a:rPr lang="en-US" smtClean="0"/>
              <a:pPr>
                <a:defRPr/>
              </a:pPr>
              <a:t>3</a:t>
            </a:fld>
            <a:endParaRPr lang="en-US" dirty="0"/>
          </a:p>
        </p:txBody>
      </p:sp>
    </p:spTree>
    <p:extLst>
      <p:ext uri="{BB962C8B-B14F-4D97-AF65-F5344CB8AC3E}">
        <p14:creationId xmlns:p14="http://schemas.microsoft.com/office/powerpoint/2010/main" val="143837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F35845-4943-465F-B6A8-002854139822}" type="slidenum">
              <a:rPr lang="en-US" smtClean="0"/>
              <a:pPr>
                <a:defRPr/>
              </a:pPr>
              <a:t>8</a:t>
            </a:fld>
            <a:endParaRPr lang="en-US" dirty="0"/>
          </a:p>
        </p:txBody>
      </p:sp>
    </p:spTree>
    <p:extLst>
      <p:ext uri="{BB962C8B-B14F-4D97-AF65-F5344CB8AC3E}">
        <p14:creationId xmlns:p14="http://schemas.microsoft.com/office/powerpoint/2010/main" val="159144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F35845-4943-465F-B6A8-002854139822}" type="slidenum">
              <a:rPr lang="en-US" smtClean="0"/>
              <a:pPr>
                <a:defRPr/>
              </a:pPr>
              <a:t>9</a:t>
            </a:fld>
            <a:endParaRPr lang="en-US" dirty="0"/>
          </a:p>
        </p:txBody>
      </p:sp>
    </p:spTree>
    <p:extLst>
      <p:ext uri="{BB962C8B-B14F-4D97-AF65-F5344CB8AC3E}">
        <p14:creationId xmlns:p14="http://schemas.microsoft.com/office/powerpoint/2010/main" val="326035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35845-4943-465F-B6A8-002854139822}" type="slidenum">
              <a:rPr lang="en-US" smtClean="0"/>
              <a:pPr>
                <a:defRPr/>
              </a:pPr>
              <a:t>10</a:t>
            </a:fld>
            <a:endParaRPr lang="en-US" dirty="0"/>
          </a:p>
        </p:txBody>
      </p:sp>
    </p:spTree>
    <p:extLst>
      <p:ext uri="{BB962C8B-B14F-4D97-AF65-F5344CB8AC3E}">
        <p14:creationId xmlns:p14="http://schemas.microsoft.com/office/powerpoint/2010/main" val="325645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General wellness</a:t>
            </a:r>
            <a:r>
              <a:rPr lang="en-US" dirty="0"/>
              <a:t>: Encouraging and incentivizing activities like yoga, meditation, and exercise </a:t>
            </a:r>
          </a:p>
          <a:p>
            <a:pPr marL="0" indent="0">
              <a:buNone/>
            </a:pPr>
            <a:r>
              <a:rPr lang="en-US" b="1" dirty="0"/>
              <a:t>Organizational</a:t>
            </a:r>
            <a:r>
              <a:rPr lang="en-US" dirty="0"/>
              <a:t>: Fostering a culture that allows clinicians to seek support; keeping caseloads manageable; and providing sufficient mental health benefits.</a:t>
            </a:r>
          </a:p>
          <a:p>
            <a:pPr marL="0" indent="0">
              <a:buNone/>
            </a:pPr>
            <a:r>
              <a:rPr lang="en-US" b="1" dirty="0"/>
              <a:t>Education</a:t>
            </a:r>
            <a:r>
              <a:rPr lang="en-US" dirty="0"/>
              <a:t>: Providing targeted trainings that create awareness of chronic emotional stress and the importance of self-care; and</a:t>
            </a:r>
          </a:p>
          <a:p>
            <a:pPr marL="0" indent="0">
              <a:buNone/>
            </a:pPr>
            <a:r>
              <a:rPr lang="en-US" b="1" dirty="0"/>
              <a:t>Supervision</a:t>
            </a:r>
            <a:r>
              <a:rPr lang="en-US" dirty="0"/>
              <a:t>: Facilitating staff wellness through management </a:t>
            </a:r>
          </a:p>
          <a:p>
            <a:pPr marL="0" indent="0">
              <a:buNone/>
            </a:pPr>
            <a:endParaRPr lang="en-US" dirty="0"/>
          </a:p>
          <a:p>
            <a:r>
              <a:rPr lang="en-US" sz="1200" dirty="0"/>
              <a:t>Health professionals who hold stigmatizing beliefs often lack adequate education, training and support structures in working with this patient group.</a:t>
            </a:r>
          </a:p>
          <a:p>
            <a:r>
              <a:rPr lang="en-US" sz="1200" dirty="0"/>
              <a:t>Chronic emotional stress can also affect entire health care organizations. </a:t>
            </a:r>
          </a:p>
          <a:p>
            <a:r>
              <a:rPr lang="en-US" sz="1200" dirty="0"/>
              <a:t>Chronic emotional stress often leads to </a:t>
            </a:r>
            <a:r>
              <a:rPr lang="en-US" sz="1200" b="1" dirty="0"/>
              <a:t>staff turnover</a:t>
            </a:r>
            <a:r>
              <a:rPr lang="en-US" sz="1200" dirty="0"/>
              <a:t>, which can create a negative feedback loop that intensifies similar feelings in remaining employees. </a:t>
            </a:r>
          </a:p>
          <a:p>
            <a:r>
              <a:rPr lang="en-US" sz="1200" dirty="0"/>
              <a:t>Recruiting and training new employees can significantly drive up </a:t>
            </a:r>
            <a:r>
              <a:rPr lang="en-US" sz="1200" b="1" dirty="0"/>
              <a:t>operating costs</a:t>
            </a:r>
            <a:r>
              <a:rPr lang="en-US" sz="1200" dirty="0"/>
              <a:t>, leaving </a:t>
            </a:r>
            <a:r>
              <a:rPr lang="en-US" sz="1200" b="1" dirty="0"/>
              <a:t>fewer resources </a:t>
            </a:r>
            <a:r>
              <a:rPr lang="en-US" sz="1200" dirty="0"/>
              <a:t>for mission-related activities such as patient care, staff training, and program development.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FF35845-4943-465F-B6A8-002854139822}" type="slidenum">
              <a:rPr lang="en-US" smtClean="0"/>
              <a:pPr>
                <a:defRPr/>
              </a:pPr>
              <a:t>11</a:t>
            </a:fld>
            <a:endParaRPr lang="en-US" dirty="0"/>
          </a:p>
        </p:txBody>
      </p:sp>
    </p:spTree>
    <p:extLst>
      <p:ext uri="{BB962C8B-B14F-4D97-AF65-F5344CB8AC3E}">
        <p14:creationId xmlns:p14="http://schemas.microsoft.com/office/powerpoint/2010/main" val="273201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35845-4943-465F-B6A8-002854139822}" type="slidenum">
              <a:rPr lang="en-US" smtClean="0"/>
              <a:pPr>
                <a:defRPr/>
              </a:pPr>
              <a:t>12</a:t>
            </a:fld>
            <a:endParaRPr lang="en-US" dirty="0"/>
          </a:p>
        </p:txBody>
      </p:sp>
    </p:spTree>
    <p:extLst>
      <p:ext uri="{BB962C8B-B14F-4D97-AF65-F5344CB8AC3E}">
        <p14:creationId xmlns:p14="http://schemas.microsoft.com/office/powerpoint/2010/main" val="395892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F35845-4943-465F-B6A8-002854139822}" type="slidenum">
              <a:rPr lang="en-US" smtClean="0"/>
              <a:pPr>
                <a:defRPr/>
              </a:pPr>
              <a:t>13</a:t>
            </a:fld>
            <a:endParaRPr lang="en-US" dirty="0"/>
          </a:p>
        </p:txBody>
      </p:sp>
    </p:spTree>
    <p:extLst>
      <p:ext uri="{BB962C8B-B14F-4D97-AF65-F5344CB8AC3E}">
        <p14:creationId xmlns:p14="http://schemas.microsoft.com/office/powerpoint/2010/main" val="425704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F35845-4943-465F-B6A8-002854139822}" type="slidenum">
              <a:rPr lang="en-US" smtClean="0"/>
              <a:pPr>
                <a:defRPr/>
              </a:pPr>
              <a:t>14</a:t>
            </a:fld>
            <a:endParaRPr lang="en-US" dirty="0"/>
          </a:p>
        </p:txBody>
      </p:sp>
    </p:spTree>
    <p:extLst>
      <p:ext uri="{BB962C8B-B14F-4D97-AF65-F5344CB8AC3E}">
        <p14:creationId xmlns:p14="http://schemas.microsoft.com/office/powerpoint/2010/main" val="363467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35845-4943-465F-B6A8-002854139822}" type="slidenum">
              <a:rPr lang="en-US" smtClean="0"/>
              <a:pPr>
                <a:defRPr/>
              </a:pPr>
              <a:t>15</a:t>
            </a:fld>
            <a:endParaRPr lang="en-US" dirty="0"/>
          </a:p>
        </p:txBody>
      </p:sp>
    </p:spTree>
    <p:extLst>
      <p:ext uri="{BB962C8B-B14F-4D97-AF65-F5344CB8AC3E}">
        <p14:creationId xmlns:p14="http://schemas.microsoft.com/office/powerpoint/2010/main" val="180214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452586-A0F5-44B2-A01F-F1E0884112B0}"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418895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52586-A0F5-44B2-A01F-F1E0884112B0}"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248890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52586-A0F5-44B2-A01F-F1E0884112B0}"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29009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52586-A0F5-44B2-A01F-F1E0884112B0}"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43899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452586-A0F5-44B2-A01F-F1E0884112B0}"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131014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52586-A0F5-44B2-A01F-F1E0884112B0}"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142119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452586-A0F5-44B2-A01F-F1E0884112B0}"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109734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452586-A0F5-44B2-A01F-F1E0884112B0}"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390101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52586-A0F5-44B2-A01F-F1E0884112B0}"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51187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52586-A0F5-44B2-A01F-F1E0884112B0}"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329036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52586-A0F5-44B2-A01F-F1E0884112B0}"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E01ED-385A-4491-9CF0-D1D351CABA71}" type="slidenum">
              <a:rPr lang="en-US" smtClean="0"/>
              <a:t>‹#›</a:t>
            </a:fld>
            <a:endParaRPr lang="en-US"/>
          </a:p>
        </p:txBody>
      </p:sp>
    </p:spTree>
    <p:extLst>
      <p:ext uri="{BB962C8B-B14F-4D97-AF65-F5344CB8AC3E}">
        <p14:creationId xmlns:p14="http://schemas.microsoft.com/office/powerpoint/2010/main" val="126098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52586-A0F5-44B2-A01F-F1E0884112B0}" type="datetimeFigureOut">
              <a:rPr lang="en-US" smtClean="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E01ED-385A-4491-9CF0-D1D351CABA71}" type="slidenum">
              <a:rPr lang="en-US" smtClean="0"/>
              <a:t>‹#›</a:t>
            </a:fld>
            <a:endParaRPr lang="en-US"/>
          </a:p>
        </p:txBody>
      </p:sp>
    </p:spTree>
    <p:extLst>
      <p:ext uri="{BB962C8B-B14F-4D97-AF65-F5344CB8AC3E}">
        <p14:creationId xmlns:p14="http://schemas.microsoft.com/office/powerpoint/2010/main" val="675567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passionfatigue.org/pages/pathtowellnes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thenationalcouncil.org/BH365/2016/05/18/4-ways-make-patients-traumatic-histories-feel-safe-primary-ca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93" y="753337"/>
            <a:ext cx="11092873" cy="958342"/>
          </a:xfrm>
        </p:spPr>
        <p:txBody>
          <a:bodyPr>
            <a:normAutofit/>
          </a:bodyPr>
          <a:lstStyle/>
          <a:p>
            <a:r>
              <a:rPr lang="en-US" b="1" dirty="0">
                <a:solidFill>
                  <a:schemeClr val="accent5">
                    <a:lumMod val="75000"/>
                  </a:schemeClr>
                </a:solidFill>
                <a:latin typeface="+mn-lt"/>
              </a:rPr>
              <a:t>Presentation: Whole Treatment / Whole Teams</a:t>
            </a:r>
          </a:p>
        </p:txBody>
      </p:sp>
      <p:sp>
        <p:nvSpPr>
          <p:cNvPr id="9" name="Rectangle 8"/>
          <p:cNvSpPr/>
          <p:nvPr/>
        </p:nvSpPr>
        <p:spPr>
          <a:xfrm>
            <a:off x="0" y="6316824"/>
            <a:ext cx="12192000" cy="54117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       </a:t>
            </a:r>
            <a:r>
              <a:rPr lang="en-US" sz="1400" i="1" dirty="0">
                <a:latin typeface="Inter var"/>
              </a:rPr>
              <a:t>The planners and speaker for this presentation have no relevant financial relationships to disclose.</a:t>
            </a:r>
            <a:endParaRPr lang="en-US" sz="1400" i="1" dirty="0"/>
          </a:p>
        </p:txBody>
      </p:sp>
      <p:grpSp>
        <p:nvGrpSpPr>
          <p:cNvPr id="14" name="Group 13"/>
          <p:cNvGrpSpPr/>
          <p:nvPr/>
        </p:nvGrpSpPr>
        <p:grpSpPr>
          <a:xfrm>
            <a:off x="8857673" y="6304394"/>
            <a:ext cx="3334327" cy="600394"/>
            <a:chOff x="8972349" y="6301485"/>
            <a:chExt cx="3219651" cy="603303"/>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5844" y="6301485"/>
              <a:ext cx="1126156" cy="55651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349" y="6313976"/>
              <a:ext cx="2093495" cy="590812"/>
            </a:xfrm>
            <a:prstGeom prst="rect">
              <a:avLst/>
            </a:prstGeom>
          </p:spPr>
        </p:pic>
      </p:grpSp>
      <p:sp>
        <p:nvSpPr>
          <p:cNvPr id="7" name="TextBox 6"/>
          <p:cNvSpPr txBox="1"/>
          <p:nvPr/>
        </p:nvSpPr>
        <p:spPr>
          <a:xfrm>
            <a:off x="681084" y="4512493"/>
            <a:ext cx="2511243" cy="923330"/>
          </a:xfrm>
          <a:prstGeom prst="rect">
            <a:avLst/>
          </a:prstGeom>
          <a:noFill/>
        </p:spPr>
        <p:txBody>
          <a:bodyPr wrap="square" rtlCol="0">
            <a:spAutoFit/>
          </a:bodyPr>
          <a:lstStyle/>
          <a:p>
            <a:pPr algn="ctr"/>
            <a:r>
              <a:rPr lang="en-US" b="1" i="1" dirty="0"/>
              <a:t>Jesse Higgins, PMHNP </a:t>
            </a:r>
            <a:endParaRPr lang="en-US" dirty="0"/>
          </a:p>
          <a:p>
            <a:pPr algn="ctr"/>
            <a:r>
              <a:rPr lang="en-US" i="1" dirty="0"/>
              <a:t> </a:t>
            </a:r>
            <a:endParaRPr lang="en-US" dirty="0"/>
          </a:p>
          <a:p>
            <a:pPr algn="ctr"/>
            <a:endParaRPr lang="en-US" dirty="0"/>
          </a:p>
        </p:txBody>
      </p:sp>
      <p:sp>
        <p:nvSpPr>
          <p:cNvPr id="8" name="TextBox 7"/>
          <p:cNvSpPr txBox="1"/>
          <p:nvPr/>
        </p:nvSpPr>
        <p:spPr>
          <a:xfrm>
            <a:off x="3323848" y="1877734"/>
            <a:ext cx="8285018" cy="3970318"/>
          </a:xfrm>
          <a:prstGeom prst="rect">
            <a:avLst/>
          </a:prstGeom>
          <a:noFill/>
        </p:spPr>
        <p:txBody>
          <a:bodyPr wrap="square" rtlCol="0">
            <a:spAutoFit/>
          </a:bodyPr>
          <a:lstStyle/>
          <a:p>
            <a:r>
              <a:rPr lang="en-US" i="1" dirty="0"/>
              <a:t>Jesse Higgins, currently the Director of Integrated Behavioral Health at Northern Light Acadia Hospital in Bangor, Maine, practiced consultative psychiatry in a family medicine practice at Eastern Maine Medical Center since 2011. </a:t>
            </a:r>
            <a:endParaRPr lang="en-US" dirty="0"/>
          </a:p>
          <a:p>
            <a:r>
              <a:rPr lang="en-US" i="1" dirty="0"/>
              <a:t>  </a:t>
            </a:r>
            <a:endParaRPr lang="en-US" dirty="0"/>
          </a:p>
          <a:p>
            <a:r>
              <a:rPr lang="en-US" i="1" dirty="0"/>
              <a:t>Jesse developed and directs a program of integration that leverages licensed clinical social workers and psychiatric mental health nurse practitioners on-site and via telehealth in outpatient medical practices throughout the state of Maine. The mission of this program is to improve access to behavioral health expertise for outpatient medical practice patients, families, providers, and staff. </a:t>
            </a:r>
            <a:endParaRPr lang="en-US" dirty="0"/>
          </a:p>
          <a:p>
            <a:endParaRPr lang="en-US" dirty="0"/>
          </a:p>
          <a:p>
            <a:r>
              <a:rPr lang="en-US" i="1" dirty="0"/>
              <a:t>Jesse is a national speaker on topics that include integrated behavioral health, shared decision making, and strengthening medical practices as a trauma-informed access point for patients presenting with mental illness and substance use disorders. </a:t>
            </a:r>
            <a:endParaRPr lang="en-US" dirty="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81" y="2213362"/>
            <a:ext cx="2109248" cy="2148308"/>
          </a:xfrm>
          <a:prstGeom prst="rect">
            <a:avLst/>
          </a:prstGeom>
        </p:spPr>
      </p:pic>
    </p:spTree>
    <p:extLst>
      <p:ext uri="{BB962C8B-B14F-4D97-AF65-F5344CB8AC3E}">
        <p14:creationId xmlns:p14="http://schemas.microsoft.com/office/powerpoint/2010/main" val="275204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US" sz="4100" dirty="0">
                <a:solidFill>
                  <a:srgbClr val="FFFFFF"/>
                </a:solidFill>
              </a:rPr>
              <a:t>Practical tips for all team members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8610600" y="6356350"/>
            <a:ext cx="2743200" cy="365125"/>
          </a:xfrm>
        </p:spPr>
        <p:txBody>
          <a:bodyPr>
            <a:normAutofit/>
          </a:bodyPr>
          <a:lstStyle/>
          <a:p>
            <a:pPr>
              <a:spcAft>
                <a:spcPts val="600"/>
              </a:spcAft>
              <a:defRPr/>
            </a:pPr>
            <a:fld id="{8BA4AA97-CE1D-4673-B55C-A9A5CF75F99F}" type="slidenum">
              <a:rPr lang="en-US">
                <a:solidFill>
                  <a:srgbClr val="FFFFFF"/>
                </a:solidFill>
              </a:rPr>
              <a:pPr>
                <a:spcAft>
                  <a:spcPts val="600"/>
                </a:spcAft>
                <a:defRPr/>
              </a:pPr>
              <a:t>10</a:t>
            </a:fld>
            <a:endParaRPr lang="en-US">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5713801"/>
              </p:ext>
            </p:extLst>
          </p:nvPr>
        </p:nvGraphicFramePr>
        <p:xfrm>
          <a:off x="838200" y="1835896"/>
          <a:ext cx="10515600" cy="4281370"/>
        </p:xfrm>
        <a:graphic>
          <a:graphicData uri="http://schemas.openxmlformats.org/drawingml/2006/table">
            <a:tbl>
              <a:tblPr firstRow="1" firstCol="1" bandRow="1">
                <a:tableStyleId>{F2DE63D5-997A-4646-A377-4702673A728D}</a:tableStyleId>
              </a:tblPr>
              <a:tblGrid>
                <a:gridCol w="4406199">
                  <a:extLst>
                    <a:ext uri="{9D8B030D-6E8A-4147-A177-3AD203B41FA5}">
                      <a16:colId xmlns:a16="http://schemas.microsoft.com/office/drawing/2014/main" val="20000"/>
                    </a:ext>
                  </a:extLst>
                </a:gridCol>
                <a:gridCol w="6109401">
                  <a:extLst>
                    <a:ext uri="{9D8B030D-6E8A-4147-A177-3AD203B41FA5}">
                      <a16:colId xmlns:a16="http://schemas.microsoft.com/office/drawing/2014/main" val="20001"/>
                    </a:ext>
                  </a:extLst>
                </a:gridCol>
              </a:tblGrid>
              <a:tr h="461253">
                <a:tc>
                  <a:txBody>
                    <a:bodyPr/>
                    <a:lstStyle/>
                    <a:p>
                      <a:pPr marL="0" marR="0" algn="ctr">
                        <a:lnSpc>
                          <a:spcPct val="115000"/>
                        </a:lnSpc>
                        <a:spcBef>
                          <a:spcPts val="1660"/>
                        </a:spcBef>
                        <a:spcAft>
                          <a:spcPts val="1660"/>
                        </a:spcAft>
                      </a:pPr>
                      <a:r>
                        <a:rPr lang="en-US" sz="2200" u="sng">
                          <a:effectLst/>
                        </a:rPr>
                        <a:t>How do I?</a:t>
                      </a:r>
                      <a:endParaRPr lang="en-US" sz="2200" u="sng">
                        <a:solidFill>
                          <a:schemeClr val="tx1"/>
                        </a:solidFill>
                        <a:effectLst/>
                        <a:latin typeface="Calibri"/>
                        <a:ea typeface="Calibri"/>
                        <a:cs typeface="Times New Roman"/>
                      </a:endParaRPr>
                    </a:p>
                  </a:txBody>
                  <a:tcPr marL="33040" marR="33040" marT="33040" marB="33040"/>
                </a:tc>
                <a:tc>
                  <a:txBody>
                    <a:bodyPr/>
                    <a:lstStyle/>
                    <a:p>
                      <a:pPr marL="0" marR="0" algn="ctr">
                        <a:lnSpc>
                          <a:spcPct val="115000"/>
                        </a:lnSpc>
                        <a:spcBef>
                          <a:spcPts val="1660"/>
                        </a:spcBef>
                        <a:spcAft>
                          <a:spcPts val="1660"/>
                        </a:spcAft>
                      </a:pPr>
                      <a:r>
                        <a:rPr lang="en-US" sz="2200" u="sng">
                          <a:effectLst/>
                        </a:rPr>
                        <a:t>Communication Skills  </a:t>
                      </a:r>
                      <a:endParaRPr lang="en-US" sz="2200" u="sng">
                        <a:solidFill>
                          <a:schemeClr val="tx1"/>
                        </a:solidFill>
                        <a:effectLst/>
                        <a:latin typeface="Calibri"/>
                        <a:ea typeface="Calibri"/>
                        <a:cs typeface="Times New Roman"/>
                      </a:endParaRPr>
                    </a:p>
                  </a:txBody>
                  <a:tcPr marL="33040" marR="33040" marT="33040" marB="33040"/>
                </a:tc>
                <a:extLst>
                  <a:ext uri="{0D108BD9-81ED-4DB2-BD59-A6C34878D82A}">
                    <a16:rowId xmlns:a16="http://schemas.microsoft.com/office/drawing/2014/main" val="10000"/>
                  </a:ext>
                </a:extLst>
              </a:tr>
              <a:tr h="1386374">
                <a:tc>
                  <a:txBody>
                    <a:bodyPr/>
                    <a:lstStyle/>
                    <a:p>
                      <a:pPr marL="0" marR="0">
                        <a:lnSpc>
                          <a:spcPct val="115000"/>
                        </a:lnSpc>
                        <a:spcBef>
                          <a:spcPts val="1660"/>
                        </a:spcBef>
                        <a:spcAft>
                          <a:spcPts val="1660"/>
                        </a:spcAft>
                      </a:pPr>
                      <a:r>
                        <a:rPr lang="en-US" sz="2200">
                          <a:effectLst/>
                        </a:rPr>
                        <a:t>Greet patients</a:t>
                      </a:r>
                      <a:endParaRPr lang="en-US" sz="2200" b="1">
                        <a:solidFill>
                          <a:schemeClr val="tx1"/>
                        </a:solidFill>
                        <a:effectLst/>
                        <a:latin typeface="Calibri"/>
                        <a:ea typeface="Calibri"/>
                        <a:cs typeface="Times New Roman"/>
                      </a:endParaRPr>
                    </a:p>
                  </a:txBody>
                  <a:tcPr marL="33040" marR="33040" marT="33040" marB="33040"/>
                </a:tc>
                <a:tc>
                  <a:txBody>
                    <a:bodyPr/>
                    <a:lstStyle/>
                    <a:p>
                      <a:pPr marL="342900" marR="0" lvl="0" indent="-342900">
                        <a:lnSpc>
                          <a:spcPct val="115000"/>
                        </a:lnSpc>
                        <a:spcBef>
                          <a:spcPts val="600"/>
                        </a:spcBef>
                        <a:spcAft>
                          <a:spcPts val="600"/>
                        </a:spcAft>
                        <a:buFont typeface="Symbol"/>
                        <a:buChar char=""/>
                      </a:pPr>
                      <a:r>
                        <a:rPr lang="en-US" sz="2200">
                          <a:effectLst/>
                        </a:rPr>
                        <a:t>Use patient/family names.</a:t>
                      </a:r>
                    </a:p>
                    <a:p>
                      <a:pPr marL="342900" marR="0" lvl="0" indent="-342900">
                        <a:lnSpc>
                          <a:spcPct val="115000"/>
                        </a:lnSpc>
                        <a:spcBef>
                          <a:spcPts val="600"/>
                        </a:spcBef>
                        <a:spcAft>
                          <a:spcPts val="600"/>
                        </a:spcAft>
                        <a:buFont typeface="Symbol"/>
                        <a:buChar char=""/>
                      </a:pPr>
                      <a:r>
                        <a:rPr lang="en-US" sz="2200">
                          <a:effectLst/>
                        </a:rPr>
                        <a:t>Use appropriate body language (for example, eye contact and open, welcoming expression)</a:t>
                      </a:r>
                      <a:endParaRPr lang="en-US" sz="2200" b="1">
                        <a:solidFill>
                          <a:schemeClr val="tx1"/>
                        </a:solidFill>
                        <a:effectLst/>
                        <a:latin typeface="Calibri"/>
                        <a:ea typeface="Calibri"/>
                        <a:cs typeface="Times New Roman"/>
                      </a:endParaRPr>
                    </a:p>
                  </a:txBody>
                  <a:tcPr marL="33040" marR="33040" marT="33040" marB="33040"/>
                </a:tc>
                <a:extLst>
                  <a:ext uri="{0D108BD9-81ED-4DB2-BD59-A6C34878D82A}">
                    <a16:rowId xmlns:a16="http://schemas.microsoft.com/office/drawing/2014/main" val="10001"/>
                  </a:ext>
                </a:extLst>
              </a:tr>
              <a:tr h="841214">
                <a:tc>
                  <a:txBody>
                    <a:bodyPr/>
                    <a:lstStyle/>
                    <a:p>
                      <a:pPr marL="0" marR="0">
                        <a:lnSpc>
                          <a:spcPct val="115000"/>
                        </a:lnSpc>
                        <a:spcBef>
                          <a:spcPts val="1660"/>
                        </a:spcBef>
                        <a:spcAft>
                          <a:spcPts val="1660"/>
                        </a:spcAft>
                      </a:pPr>
                      <a:r>
                        <a:rPr lang="en-US" sz="2200" dirty="0">
                          <a:effectLst/>
                        </a:rPr>
                        <a:t>Orient patients to the visit</a:t>
                      </a:r>
                      <a:endParaRPr lang="en-US" sz="2200" b="1" dirty="0">
                        <a:solidFill>
                          <a:schemeClr val="tx1"/>
                        </a:solidFill>
                        <a:effectLst/>
                        <a:latin typeface="Calibri"/>
                        <a:ea typeface="Calibri"/>
                        <a:cs typeface="Times New Roman"/>
                      </a:endParaRPr>
                    </a:p>
                  </a:txBody>
                  <a:tcPr marL="33040" marR="33040" marT="33040" marB="33040"/>
                </a:tc>
                <a:tc>
                  <a:txBody>
                    <a:bodyPr/>
                    <a:lstStyle/>
                    <a:p>
                      <a:pPr marL="342900" marR="0" lvl="0" indent="-342900">
                        <a:lnSpc>
                          <a:spcPct val="115000"/>
                        </a:lnSpc>
                        <a:spcBef>
                          <a:spcPts val="600"/>
                        </a:spcBef>
                        <a:spcAft>
                          <a:spcPts val="600"/>
                        </a:spcAft>
                        <a:buFont typeface="Symbol"/>
                        <a:buChar char=""/>
                      </a:pPr>
                      <a:r>
                        <a:rPr lang="en-US" sz="2200">
                          <a:effectLst/>
                        </a:rPr>
                        <a:t>Explaining your role, the anticipated time frame and next steps in visit.</a:t>
                      </a:r>
                      <a:endParaRPr lang="en-US" sz="2200" b="1">
                        <a:solidFill>
                          <a:schemeClr val="tx1"/>
                        </a:solidFill>
                        <a:effectLst/>
                        <a:latin typeface="Calibri"/>
                        <a:ea typeface="Calibri"/>
                        <a:cs typeface="Times New Roman"/>
                      </a:endParaRPr>
                    </a:p>
                  </a:txBody>
                  <a:tcPr marL="33040" marR="33040" marT="33040" marB="33040"/>
                </a:tc>
                <a:extLst>
                  <a:ext uri="{0D108BD9-81ED-4DB2-BD59-A6C34878D82A}">
                    <a16:rowId xmlns:a16="http://schemas.microsoft.com/office/drawing/2014/main" val="10002"/>
                  </a:ext>
                </a:extLst>
              </a:tr>
              <a:tr h="1592529">
                <a:tc>
                  <a:txBody>
                    <a:bodyPr/>
                    <a:lstStyle/>
                    <a:p>
                      <a:pPr marL="0" marR="0">
                        <a:lnSpc>
                          <a:spcPct val="115000"/>
                        </a:lnSpc>
                        <a:spcBef>
                          <a:spcPts val="1660"/>
                        </a:spcBef>
                        <a:spcAft>
                          <a:spcPts val="1660"/>
                        </a:spcAft>
                      </a:pPr>
                      <a:r>
                        <a:rPr lang="en-US" sz="2200">
                          <a:effectLst/>
                        </a:rPr>
                        <a:t>Identify patients’ and family members’ concerns  </a:t>
                      </a:r>
                      <a:endParaRPr lang="en-US" sz="2200" b="1">
                        <a:solidFill>
                          <a:schemeClr val="tx1"/>
                        </a:solidFill>
                        <a:effectLst/>
                        <a:latin typeface="Calibri"/>
                        <a:ea typeface="Calibri"/>
                        <a:cs typeface="Times New Roman"/>
                      </a:endParaRPr>
                    </a:p>
                  </a:txBody>
                  <a:tcPr marL="33040" marR="33040" marT="33040" marB="33040"/>
                </a:tc>
                <a:tc>
                  <a:txBody>
                    <a:bodyPr/>
                    <a:lstStyle/>
                    <a:p>
                      <a:pPr marL="342900" marR="0" lvl="0" indent="-342900">
                        <a:lnSpc>
                          <a:spcPct val="100000"/>
                        </a:lnSpc>
                        <a:spcBef>
                          <a:spcPts val="600"/>
                        </a:spcBef>
                        <a:spcAft>
                          <a:spcPts val="600"/>
                        </a:spcAft>
                        <a:buFont typeface="Symbol"/>
                        <a:buChar char=""/>
                      </a:pPr>
                      <a:r>
                        <a:rPr lang="en-US" sz="2200" dirty="0">
                          <a:effectLst/>
                        </a:rPr>
                        <a:t>Ask open-ended questions – be curious.</a:t>
                      </a:r>
                    </a:p>
                    <a:p>
                      <a:pPr marL="342900" marR="0" lvl="0" indent="-342900">
                        <a:lnSpc>
                          <a:spcPct val="100000"/>
                        </a:lnSpc>
                        <a:spcBef>
                          <a:spcPts val="600"/>
                        </a:spcBef>
                        <a:spcAft>
                          <a:spcPts val="600"/>
                        </a:spcAft>
                        <a:buFont typeface="Symbol"/>
                        <a:buChar char=""/>
                      </a:pPr>
                      <a:r>
                        <a:rPr lang="en-US" sz="2200" dirty="0">
                          <a:effectLst/>
                        </a:rPr>
                        <a:t>“Anything else?”</a:t>
                      </a:r>
                      <a:endParaRPr lang="en-US" sz="2200" b="1" dirty="0">
                        <a:solidFill>
                          <a:schemeClr val="tx1"/>
                        </a:solidFill>
                        <a:effectLst/>
                        <a:latin typeface="Calibri"/>
                        <a:ea typeface="Calibri"/>
                        <a:cs typeface="Times New Roman"/>
                      </a:endParaRPr>
                    </a:p>
                  </a:txBody>
                  <a:tcPr marL="33040" marR="33040" marT="33040" marB="330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035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en-US" dirty="0"/>
              <a:t>What can the organization do?</a:t>
            </a:r>
          </a:p>
        </p:txBody>
      </p:sp>
      <p:sp>
        <p:nvSpPr>
          <p:cNvPr id="5130" name="Freeform: Shape 512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a:normAutofit/>
          </a:bodyPr>
          <a:lstStyle/>
          <a:p>
            <a:r>
              <a:rPr lang="en-US" b="0" i="0" dirty="0">
                <a:effectLst/>
              </a:rPr>
              <a:t>To </a:t>
            </a:r>
            <a:r>
              <a:rPr lang="en-US" dirty="0"/>
              <a:t>alter </a:t>
            </a:r>
            <a:r>
              <a:rPr lang="en-US" b="0" i="0" dirty="0">
                <a:effectLst/>
              </a:rPr>
              <a:t>stigma at a structural level:</a:t>
            </a:r>
          </a:p>
          <a:p>
            <a:pPr lvl="1"/>
            <a:r>
              <a:rPr lang="en-US" dirty="0"/>
              <a:t>Provide </a:t>
            </a:r>
            <a:r>
              <a:rPr lang="en-US" b="0" i="0" dirty="0">
                <a:effectLst/>
              </a:rPr>
              <a:t>contact-based training and education programs targeting all staff.</a:t>
            </a:r>
          </a:p>
          <a:p>
            <a:pPr lvl="1"/>
            <a:r>
              <a:rPr lang="en-US" dirty="0"/>
              <a:t>Encourage and incentivize wellness. </a:t>
            </a:r>
          </a:p>
          <a:p>
            <a:pPr lvl="1"/>
            <a:r>
              <a:rPr lang="en-US" dirty="0"/>
              <a:t>Foster a supportive culture.</a:t>
            </a:r>
          </a:p>
          <a:p>
            <a:pPr lvl="1"/>
            <a:r>
              <a:rPr lang="en-US" dirty="0"/>
              <a:t>Provide targeted trainings. </a:t>
            </a:r>
          </a:p>
          <a:p>
            <a:pPr lvl="1"/>
            <a:r>
              <a:rPr lang="en-US" dirty="0"/>
              <a:t>Promote reflective, trauma informed supervision.  </a:t>
            </a:r>
          </a:p>
        </p:txBody>
      </p:sp>
      <p:sp>
        <p:nvSpPr>
          <p:cNvPr id="5132" name="Oval 513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7184" y="1959192"/>
            <a:ext cx="3781051" cy="22956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34" name="Freeform: Shape 513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6" name="Straight Connector 513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8" name="Freeform: Shape 513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40" name="Freeform: Shape 513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p:cNvSpPr>
            <a:spLocks noGrp="1"/>
          </p:cNvSpPr>
          <p:nvPr>
            <p:ph type="sldNum" sz="quarter" idx="10"/>
          </p:nvPr>
        </p:nvSpPr>
        <p:spPr>
          <a:xfrm>
            <a:off x="10030244" y="6356350"/>
            <a:ext cx="1323555" cy="365125"/>
          </a:xfrm>
        </p:spPr>
        <p:txBody>
          <a:bodyPr>
            <a:normAutofit/>
          </a:bodyPr>
          <a:lstStyle/>
          <a:p>
            <a:pPr>
              <a:spcAft>
                <a:spcPts val="600"/>
              </a:spcAft>
              <a:defRPr/>
            </a:pPr>
            <a:fld id="{8BA4AA97-CE1D-4673-B55C-A9A5CF75F99F}" type="slidenum">
              <a:rPr lang="en-US" smtClean="0"/>
              <a:pPr>
                <a:spcAft>
                  <a:spcPts val="600"/>
                </a:spcAft>
                <a:defRPr/>
              </a:pPr>
              <a:t>11</a:t>
            </a:fld>
            <a:endParaRPr lang="en-US"/>
          </a:p>
        </p:txBody>
      </p:sp>
      <p:sp>
        <p:nvSpPr>
          <p:cNvPr id="5142" name="Freeform: Shape 514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0845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5" name="Rectangle 310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a:t>What can individuals do?</a:t>
            </a:r>
          </a:p>
        </p:txBody>
      </p:sp>
      <p:sp>
        <p:nvSpPr>
          <p:cNvPr id="310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US" sz="2200"/>
              <a:t>Enhance your awareness with education.</a:t>
            </a:r>
          </a:p>
          <a:p>
            <a:r>
              <a:rPr lang="en-US" sz="2200"/>
              <a:t>Practice daily rituals of self-care.</a:t>
            </a:r>
          </a:p>
          <a:p>
            <a:r>
              <a:rPr lang="en-US" sz="2200"/>
              <a:t>Exchange information and feelings with people who can validate you.</a:t>
            </a:r>
          </a:p>
          <a:p>
            <a:r>
              <a:rPr lang="en-US" sz="2200"/>
              <a:t>Clarify your personal boundaries.</a:t>
            </a:r>
          </a:p>
          <a:p>
            <a:r>
              <a:rPr lang="en-US" sz="2200"/>
              <a:t>Express your needs verbally – process, don’t vent.</a:t>
            </a:r>
          </a:p>
          <a:p>
            <a:r>
              <a:rPr lang="en-US" sz="2200"/>
              <a:t>Take positive action to change your environment.</a:t>
            </a:r>
          </a:p>
          <a:p>
            <a:pPr marL="0" indent="0">
              <a:buNone/>
            </a:pPr>
            <a:endParaRPr lang="en-US" sz="2200"/>
          </a:p>
          <a:p>
            <a:pPr marL="0" indent="0">
              <a:buNone/>
            </a:pPr>
            <a:r>
              <a:rPr lang="en-US" sz="2200"/>
              <a:t>(Compassion Fatigue Awareness Project, 2017)</a:t>
            </a:r>
          </a:p>
          <a:p>
            <a:pPr marL="0" indent="0">
              <a:buNone/>
            </a:pPr>
            <a:endParaRPr lang="en-US" sz="2200"/>
          </a:p>
        </p:txBody>
      </p:sp>
      <p:pic>
        <p:nvPicPr>
          <p:cNvPr id="5" name="Picture 4">
            <a:extLst>
              <a:ext uri="{FF2B5EF4-FFF2-40B4-BE49-F238E27FC236}">
                <a16:creationId xmlns:a16="http://schemas.microsoft.com/office/drawing/2014/main" id="{57260A55-2D36-4A21-AACB-1C0C2E42E0E7}"/>
              </a:ext>
            </a:extLst>
          </p:cNvPr>
          <p:cNvPicPr>
            <a:picLocks noChangeAspect="1"/>
          </p:cNvPicPr>
          <p:nvPr/>
        </p:nvPicPr>
        <p:blipFill rotWithShape="1">
          <a:blip r:embed="rId3"/>
          <a:srcRect l="14641" r="21143" b="2"/>
          <a:stretch/>
        </p:blipFill>
        <p:spPr>
          <a:xfrm>
            <a:off x="7675658" y="2093976"/>
            <a:ext cx="3941064" cy="4096512"/>
          </a:xfrm>
          <a:prstGeom prst="rect">
            <a:avLst/>
          </a:prstGeom>
        </p:spPr>
      </p:pic>
      <p:sp>
        <p:nvSpPr>
          <p:cNvPr id="4" name="Slide Number Placeholder 3"/>
          <p:cNvSpPr>
            <a:spLocks noGrp="1"/>
          </p:cNvSpPr>
          <p:nvPr>
            <p:ph type="sldNum" sz="quarter" idx="10"/>
          </p:nvPr>
        </p:nvSpPr>
        <p:spPr>
          <a:xfrm>
            <a:off x="8610600" y="6356350"/>
            <a:ext cx="2743200" cy="365125"/>
          </a:xfrm>
        </p:spPr>
        <p:txBody>
          <a:bodyPr>
            <a:normAutofit/>
          </a:bodyPr>
          <a:lstStyle/>
          <a:p>
            <a:pPr>
              <a:spcAft>
                <a:spcPts val="600"/>
              </a:spcAft>
              <a:defRPr/>
            </a:pPr>
            <a:fld id="{8BA4AA97-CE1D-4673-B55C-A9A5CF75F99F}" type="slidenum">
              <a:rPr lang="en-US" smtClean="0"/>
              <a:pPr>
                <a:spcAft>
                  <a:spcPts val="600"/>
                </a:spcAft>
                <a:defRPr/>
              </a:pPr>
              <a:t>12</a:t>
            </a:fld>
            <a:endParaRPr lang="en-US"/>
          </a:p>
        </p:txBody>
      </p:sp>
    </p:spTree>
    <p:extLst>
      <p:ext uri="{BB962C8B-B14F-4D97-AF65-F5344CB8AC3E}">
        <p14:creationId xmlns:p14="http://schemas.microsoft.com/office/powerpoint/2010/main" val="264538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Being present, authentic and engaged can be exhausting.</a:t>
            </a:r>
          </a:p>
        </p:txBody>
      </p:sp>
      <p:sp>
        <p:nvSpPr>
          <p:cNvPr id="4" name="Slide Number Placeholder 3"/>
          <p:cNvSpPr>
            <a:spLocks noGrp="1"/>
          </p:cNvSpPr>
          <p:nvPr>
            <p:ph type="sldNum" sz="quarter" idx="10"/>
          </p:nvPr>
        </p:nvSpPr>
        <p:spPr/>
        <p:txBody>
          <a:bodyPr/>
          <a:lstStyle/>
          <a:p>
            <a:pPr>
              <a:defRPr/>
            </a:pPr>
            <a:fld id="{8BA4AA97-CE1D-4673-B55C-A9A5CF75F99F}" type="slidenum">
              <a:rPr lang="en-US" smtClean="0"/>
              <a:pPr>
                <a:defRPr/>
              </a:pPr>
              <a:t>13</a:t>
            </a:fld>
            <a:endParaRPr lang="en-US" dirty="0"/>
          </a:p>
        </p:txBody>
      </p:sp>
      <p:pic>
        <p:nvPicPr>
          <p:cNvPr id="2053" name="Picture 5" descr="https://ci6.googleusercontent.com/proxy/smEeTe5e_PrG4rGzalyRMLvtUg2Pq7ZCoBZSyCenTxxIGpZSDpu3Eve--jGHyrsOX5cGLPMuB7o9MGpHalNCSA4EPcazhjGWTiC2dNOJha1E5QGJHN2K_w=s0-d-e1-ft#http://static.tinyletter.com/AZJunk/img/beam/2465789/6ATT00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431" y="1743791"/>
            <a:ext cx="6314798" cy="469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13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support – no one can do it alone!</a:t>
            </a:r>
          </a:p>
        </p:txBody>
      </p:sp>
      <p:sp>
        <p:nvSpPr>
          <p:cNvPr id="4" name="Slide Number Placeholder 3"/>
          <p:cNvSpPr>
            <a:spLocks noGrp="1"/>
          </p:cNvSpPr>
          <p:nvPr>
            <p:ph type="sldNum" sz="quarter" idx="10"/>
          </p:nvPr>
        </p:nvSpPr>
        <p:spPr/>
        <p:txBody>
          <a:bodyPr/>
          <a:lstStyle/>
          <a:p>
            <a:pPr>
              <a:defRPr/>
            </a:pPr>
            <a:fld id="{8BA4AA97-CE1D-4673-B55C-A9A5CF75F99F}" type="slidenum">
              <a:rPr lang="en-US" smtClean="0"/>
              <a:pPr>
                <a:defRPr/>
              </a:pPr>
              <a:t>14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24" y="1738875"/>
            <a:ext cx="7265166" cy="4403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95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References</a:t>
            </a:r>
          </a:p>
        </p:txBody>
      </p:sp>
      <p:sp>
        <p:nvSpPr>
          <p:cNvPr id="36867" name="Content Placeholder 2"/>
          <p:cNvSpPr>
            <a:spLocks noGrp="1"/>
          </p:cNvSpPr>
          <p:nvPr>
            <p:ph idx="1"/>
          </p:nvPr>
        </p:nvSpPr>
        <p:spPr>
          <a:xfrm>
            <a:off x="484095" y="1376980"/>
            <a:ext cx="11223812" cy="5344496"/>
          </a:xfrm>
        </p:spPr>
        <p:txBody>
          <a:bodyPr>
            <a:normAutofit fontScale="77500" lnSpcReduction="20000"/>
          </a:bodyPr>
          <a:lstStyle/>
          <a:p>
            <a:r>
              <a:rPr lang="en-US" sz="1500" dirty="0">
                <a:latin typeface="+mj-lt"/>
              </a:rPr>
              <a:t>Beers, N., &amp; Joshi, S. V. (2020). Increasing access to mental health services through reduction of stigma. Pediatrics.</a:t>
            </a:r>
          </a:p>
          <a:p>
            <a:r>
              <a:rPr lang="en-US" sz="1500" dirty="0">
                <a:latin typeface="+mj-lt"/>
              </a:rPr>
              <a:t>Brooks, A. (2015). 10 terrific tips for new nurses dealing with difficult patients.Rasmussen College. Retrieved from http://www.rasmussen.edu/degrees/nursing/blog/tips-for-new-nurses-dealing-with-difficult-patients/</a:t>
            </a:r>
          </a:p>
          <a:p>
            <a:r>
              <a:rPr lang="en-US" sz="1500" dirty="0">
                <a:latin typeface="+mj-lt"/>
              </a:rPr>
              <a:t>Brown, J. D., Wissow, L. S., Cook, B. L., Longway, S., Caffery, E., &amp; Pefaure, C. (2013). Mental Health Communications Skills Training for Medical Assistants in Pediatric Primary Care. The Journal of Behavioral Health Services &amp; Research, 40(1), 20–35. </a:t>
            </a:r>
          </a:p>
          <a:p>
            <a:r>
              <a:rPr lang="en-US" sz="1500" dirty="0">
                <a:latin typeface="+mj-lt"/>
              </a:rPr>
              <a:t>Compassion awareness project. (2017) . Retrieved from </a:t>
            </a:r>
            <a:r>
              <a:rPr lang="en-US" sz="1500" dirty="0">
                <a:latin typeface="+mj-lt"/>
                <a:hlinkClick r:id="rId3"/>
              </a:rPr>
              <a:t>http://www.compassionfatigue.org/pages/pathtowellness.html</a:t>
            </a:r>
            <a:endParaRPr lang="en-US" sz="1500" dirty="0">
              <a:latin typeface="+mj-lt"/>
            </a:endParaRPr>
          </a:p>
          <a:p>
            <a:r>
              <a:rPr lang="en-US" sz="1500" dirty="0">
                <a:latin typeface="+mj-lt"/>
              </a:rPr>
              <a:t>Durand, M. A., Carpenter, L., Dolan, H., Bravo, P., Mann, M., Bunn, F., &amp; Elwyn, G. (2014). Do interventions designed to support shared decision-making reduce health inequalities? A systematic review and meta-analysis. PloS one, 9(4), e94670.</a:t>
            </a:r>
          </a:p>
          <a:p>
            <a:r>
              <a:rPr lang="en-US" altLang="en-US" sz="1500" dirty="0">
                <a:latin typeface="+mj-lt"/>
              </a:rPr>
              <a:t>Frosch, D. L., May, S. G., Rendle, K. A., Tietbohl, C., &amp; Elwyn, G. (2012). Authoritarian physicians and patients’ fear of being labeled ‘difficult’among key obstacles to shared decision making. Health Affairs, 31(5), 1030-1038.</a:t>
            </a:r>
          </a:p>
          <a:p>
            <a:r>
              <a:rPr lang="en-US" altLang="en-US" sz="1500" dirty="0">
                <a:latin typeface="+mj-lt"/>
              </a:rPr>
              <a:t>Halpern, J. (2003). What is clinical empathy? Journal of General Internal Medicine, 18, 670-674.</a:t>
            </a:r>
          </a:p>
          <a:p>
            <a:r>
              <a:rPr lang="en-US" altLang="en-US" sz="1500" dirty="0">
                <a:latin typeface="+mj-lt"/>
              </a:rPr>
              <a:t>Kelley, J. M., Kraft-Todd, G., </a:t>
            </a:r>
            <a:r>
              <a:rPr lang="en-US" altLang="en-US" sz="1500" dirty="0" err="1">
                <a:latin typeface="+mj-lt"/>
              </a:rPr>
              <a:t>Schapira</a:t>
            </a:r>
            <a:r>
              <a:rPr lang="en-US" altLang="en-US" sz="1500" dirty="0">
                <a:latin typeface="+mj-lt"/>
              </a:rPr>
              <a:t>, L., </a:t>
            </a:r>
            <a:r>
              <a:rPr lang="en-US" altLang="en-US" sz="1500" dirty="0" err="1">
                <a:latin typeface="+mj-lt"/>
              </a:rPr>
              <a:t>Kossowsky</a:t>
            </a:r>
            <a:r>
              <a:rPr lang="en-US" altLang="en-US" sz="1500" dirty="0">
                <a:latin typeface="+mj-lt"/>
              </a:rPr>
              <a:t>, J., &amp; </a:t>
            </a:r>
            <a:r>
              <a:rPr lang="en-US" altLang="en-US" sz="1500" dirty="0" err="1">
                <a:latin typeface="+mj-lt"/>
              </a:rPr>
              <a:t>Riess</a:t>
            </a:r>
            <a:r>
              <a:rPr lang="en-US" altLang="en-US" sz="1500" dirty="0">
                <a:latin typeface="+mj-lt"/>
              </a:rPr>
              <a:t>, H. (2014). The influence of the patient-clinician relationship on healthcare outcomes: a systematic review and meta-analysis of randomized controlled trials. </a:t>
            </a:r>
            <a:r>
              <a:rPr lang="en-US" altLang="en-US" sz="1500" dirty="0" err="1">
                <a:latin typeface="+mj-lt"/>
              </a:rPr>
              <a:t>PloS</a:t>
            </a:r>
            <a:r>
              <a:rPr lang="en-US" altLang="en-US" sz="1500" dirty="0">
                <a:latin typeface="+mj-lt"/>
              </a:rPr>
              <a:t> one, 9(4), e94207.</a:t>
            </a:r>
          </a:p>
          <a:p>
            <a:r>
              <a:rPr lang="en-US" altLang="en-US" sz="1500" dirty="0">
                <a:latin typeface="+mj-lt"/>
              </a:rPr>
              <a:t>Livingston, J. D., Milne, T., Fang, M. L., &amp; Amari, E. (2012). The effectiveness of interventions for reducing stigma related to substance use disorders: a systematic review. Addiction, 107(1), 39-50.</a:t>
            </a:r>
          </a:p>
          <a:p>
            <a:r>
              <a:rPr lang="en-US" altLang="en-US" sz="1500" dirty="0" err="1">
                <a:latin typeface="+mj-lt"/>
              </a:rPr>
              <a:t>Menschner</a:t>
            </a:r>
            <a:r>
              <a:rPr lang="en-US" altLang="en-US" sz="1500" dirty="0">
                <a:latin typeface="+mj-lt"/>
              </a:rPr>
              <a:t>, C. &amp; Maul, A. (2016). Strategies for encouraging staff wellness in trauma-informed organizations. Center for Health Care Strategies, Inc. Retrieved from https://www.chcs.org/media/ATC-Staff-Wellness-121316_FINAL.pdf</a:t>
            </a:r>
          </a:p>
          <a:p>
            <a:r>
              <a:rPr lang="en-US" altLang="en-US" sz="1500" dirty="0">
                <a:latin typeface="+mj-lt"/>
              </a:rPr>
              <a:t>National Council for Behavioral Health. (2017). 4 Ways to Make Patients with Traumatic Histories Feel Safe in Primary Care. Retrieved from </a:t>
            </a:r>
            <a:r>
              <a:rPr lang="en-US" altLang="en-US" sz="1500" dirty="0">
                <a:latin typeface="+mj-lt"/>
                <a:hlinkClick r:id="rId4"/>
              </a:rPr>
              <a:t>https://www.thenationalcouncil.org/BH365/2016/05/18/4-ways-make-patients-traumatic-histories-feel-safe-primary-care/</a:t>
            </a:r>
            <a:endParaRPr lang="en-US" altLang="en-US" sz="1500" dirty="0">
              <a:latin typeface="+mj-lt"/>
            </a:endParaRPr>
          </a:p>
          <a:p>
            <a:r>
              <a:rPr lang="en-US" sz="1500" b="0" i="0" dirty="0" err="1">
                <a:solidFill>
                  <a:srgbClr val="222222"/>
                </a:solidFill>
                <a:effectLst/>
                <a:latin typeface="+mj-lt"/>
              </a:rPr>
              <a:t>Polaha</a:t>
            </a:r>
            <a:r>
              <a:rPr lang="en-US" sz="1500" b="0" i="0" dirty="0">
                <a:solidFill>
                  <a:srgbClr val="222222"/>
                </a:solidFill>
                <a:effectLst/>
                <a:latin typeface="+mj-lt"/>
              </a:rPr>
              <a:t>, J., Williams, S. L., </a:t>
            </a:r>
            <a:r>
              <a:rPr lang="en-US" sz="1500" b="0" i="0" dirty="0" err="1">
                <a:solidFill>
                  <a:srgbClr val="222222"/>
                </a:solidFill>
                <a:effectLst/>
                <a:latin typeface="+mj-lt"/>
              </a:rPr>
              <a:t>Heflinger</a:t>
            </a:r>
            <a:r>
              <a:rPr lang="en-US" sz="1500" b="0" i="0" dirty="0">
                <a:solidFill>
                  <a:srgbClr val="222222"/>
                </a:solidFill>
                <a:effectLst/>
                <a:latin typeface="+mj-lt"/>
              </a:rPr>
              <a:t>, C. A., &amp; </a:t>
            </a:r>
            <a:r>
              <a:rPr lang="en-US" sz="1500" b="0" i="0" dirty="0" err="1">
                <a:solidFill>
                  <a:srgbClr val="222222"/>
                </a:solidFill>
                <a:effectLst/>
                <a:latin typeface="+mj-lt"/>
              </a:rPr>
              <a:t>Studts</a:t>
            </a:r>
            <a:r>
              <a:rPr lang="en-US" sz="1500" b="0" i="0" dirty="0">
                <a:solidFill>
                  <a:srgbClr val="222222"/>
                </a:solidFill>
                <a:effectLst/>
                <a:latin typeface="+mj-lt"/>
              </a:rPr>
              <a:t>, C. R. (2015). The perceived stigma of mental health services among rural parents of children with psychosocial concerns. </a:t>
            </a:r>
            <a:r>
              <a:rPr lang="en-US" sz="1500" b="0" i="1" dirty="0">
                <a:solidFill>
                  <a:srgbClr val="222222"/>
                </a:solidFill>
                <a:effectLst/>
                <a:latin typeface="+mj-lt"/>
              </a:rPr>
              <a:t>Journal of pediatric psychology</a:t>
            </a:r>
            <a:r>
              <a:rPr lang="en-US" sz="1500" b="0" i="0" dirty="0">
                <a:solidFill>
                  <a:srgbClr val="222222"/>
                </a:solidFill>
                <a:effectLst/>
                <a:latin typeface="+mj-lt"/>
              </a:rPr>
              <a:t>, </a:t>
            </a:r>
            <a:r>
              <a:rPr lang="en-US" sz="1500" b="0" i="1" dirty="0">
                <a:solidFill>
                  <a:srgbClr val="222222"/>
                </a:solidFill>
                <a:effectLst/>
                <a:latin typeface="+mj-lt"/>
              </a:rPr>
              <a:t>40</a:t>
            </a:r>
            <a:r>
              <a:rPr lang="en-US" sz="1500" b="0" i="0" dirty="0">
                <a:solidFill>
                  <a:srgbClr val="222222"/>
                </a:solidFill>
                <a:effectLst/>
                <a:latin typeface="+mj-lt"/>
              </a:rPr>
              <a:t>(10), 1095-1104.</a:t>
            </a:r>
            <a:endParaRPr lang="en-US" altLang="en-US" sz="1500" dirty="0">
              <a:latin typeface="+mj-lt"/>
            </a:endParaRPr>
          </a:p>
          <a:p>
            <a:r>
              <a:rPr lang="en-US" altLang="en-US" sz="1500" dirty="0">
                <a:latin typeface="+mj-lt"/>
              </a:rPr>
              <a:t>Stone, E. , Kennedy-Hendricks, A., Barry, C., Marcus, A. </a:t>
            </a:r>
            <a:r>
              <a:rPr lang="en-US" altLang="en-US" sz="1500" dirty="0" err="1">
                <a:latin typeface="+mj-lt"/>
              </a:rPr>
              <a:t>Bachhuber</a:t>
            </a:r>
            <a:r>
              <a:rPr lang="en-US" altLang="en-US" sz="1500" dirty="0">
                <a:latin typeface="+mj-lt"/>
              </a:rPr>
              <a:t>, and McGinty, E.  (2021). The role of stigma in U.S. primary care physicians’ treatment of opioid use disorder, Drug and Alcohol Dependence, Volume 221.</a:t>
            </a:r>
          </a:p>
          <a:p>
            <a:r>
              <a:rPr lang="en-US" altLang="en-US" sz="1500" dirty="0">
                <a:latin typeface="+mj-lt"/>
              </a:rPr>
              <a:t>Van </a:t>
            </a:r>
            <a:r>
              <a:rPr lang="en-US" altLang="en-US" sz="1500" dirty="0" err="1">
                <a:latin typeface="+mj-lt"/>
              </a:rPr>
              <a:t>Boekel</a:t>
            </a:r>
            <a:r>
              <a:rPr lang="en-US" altLang="en-US" sz="1500" dirty="0">
                <a:latin typeface="+mj-lt"/>
              </a:rPr>
              <a:t>, L. C., Brouwers, E. P., Van </a:t>
            </a:r>
            <a:r>
              <a:rPr lang="en-US" altLang="en-US" sz="1500" dirty="0" err="1">
                <a:latin typeface="+mj-lt"/>
              </a:rPr>
              <a:t>Weeghel</a:t>
            </a:r>
            <a:r>
              <a:rPr lang="en-US" altLang="en-US" sz="1500" dirty="0">
                <a:latin typeface="+mj-lt"/>
              </a:rPr>
              <a:t>, J., &amp; </a:t>
            </a:r>
            <a:r>
              <a:rPr lang="en-US" altLang="en-US" sz="1500" dirty="0" err="1">
                <a:latin typeface="+mj-lt"/>
              </a:rPr>
              <a:t>Garretsen</a:t>
            </a:r>
            <a:r>
              <a:rPr lang="en-US" altLang="en-US" sz="1500" dirty="0">
                <a:latin typeface="+mj-lt"/>
              </a:rPr>
              <a:t>, H. F. (2013). Stigma among health professionals towards patients with substance use disorders and its consequences for healthcare delivery: systematic review. Drug and alcohol dependence, 131(1-2), 23-35.</a:t>
            </a:r>
          </a:p>
          <a:p>
            <a:r>
              <a:rPr lang="en-US" altLang="en-US" sz="1500" dirty="0" err="1">
                <a:latin typeface="+mj-lt"/>
              </a:rPr>
              <a:t>Wakeman</a:t>
            </a:r>
            <a:r>
              <a:rPr lang="en-US" altLang="en-US" sz="1500" dirty="0">
                <a:latin typeface="+mj-lt"/>
              </a:rPr>
              <a:t>, S. E., &amp; Rich, J. D. (2018). Barriers to medications for addiction treatment: How stigma kills. Substance use &amp; misuse, 53(2), 330-333</a:t>
            </a:r>
            <a:r>
              <a:rPr lang="en-US" altLang="en-US" sz="1400" dirty="0">
                <a:latin typeface="+mj-lt"/>
              </a:rPr>
              <a:t>.</a:t>
            </a:r>
          </a:p>
          <a:p>
            <a:endParaRPr lang="en-US" altLang="en-US" sz="1400" dirty="0">
              <a:latin typeface="Arial Narrow" panose="020B0606020202030204" pitchFamily="34" charset="0"/>
            </a:endParaRPr>
          </a:p>
          <a:p>
            <a:endParaRPr lang="en-US" altLang="en-US" sz="1400" dirty="0">
              <a:latin typeface="Arial Narrow" panose="020B0606020202030204" pitchFamily="34" charset="0"/>
            </a:endParaRPr>
          </a:p>
          <a:p>
            <a:endParaRPr lang="en-US" altLang="en-US" sz="1200" dirty="0"/>
          </a:p>
          <a:p>
            <a:endParaRPr lang="en-US" altLang="en-US" sz="1600" dirty="0"/>
          </a:p>
          <a:p>
            <a:pPr marL="0" indent="0">
              <a:buNone/>
            </a:pPr>
            <a:endParaRPr lang="en-US" altLang="en-US" sz="1600" dirty="0"/>
          </a:p>
        </p:txBody>
      </p:sp>
      <p:sp>
        <p:nvSpPr>
          <p:cNvPr id="2" name="Slide Number Placeholder 1"/>
          <p:cNvSpPr>
            <a:spLocks noGrp="1"/>
          </p:cNvSpPr>
          <p:nvPr>
            <p:ph type="sldNum" sz="quarter" idx="10"/>
          </p:nvPr>
        </p:nvSpPr>
        <p:spPr/>
        <p:txBody>
          <a:bodyPr/>
          <a:lstStyle/>
          <a:p>
            <a:pPr>
              <a:defRPr/>
            </a:pPr>
            <a:fld id="{8BA4AA97-CE1D-4673-B55C-A9A5CF75F99F}" type="slidenum">
              <a:rPr lang="en-US" smtClean="0"/>
              <a:pPr>
                <a:defRPr/>
              </a:pPr>
              <a:t>15</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Objectives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i="1"/>
              <a:t>Provide education about how stigma in pediatric settings impacts patients and families impacted by mental illness and substance use disorders.  </a:t>
            </a:r>
            <a:endParaRPr lang="en-US" sz="2200"/>
          </a:p>
          <a:p>
            <a:r>
              <a:rPr lang="en-US" sz="2200" i="1"/>
              <a:t>Emphasize the importance of providing education and support to clinical and non-clinical personnel.  </a:t>
            </a:r>
            <a:endParaRPr lang="en-US" sz="2200"/>
          </a:p>
          <a:p>
            <a:r>
              <a:rPr lang="en-US" sz="2200" i="1"/>
              <a:t>Provide practical skills to navigate difficult conversations with families and team members.  </a:t>
            </a:r>
            <a:endParaRPr lang="en-US" sz="2200"/>
          </a:p>
        </p:txBody>
      </p:sp>
    </p:spTree>
    <p:extLst>
      <p:ext uri="{BB962C8B-B14F-4D97-AF65-F5344CB8AC3E}">
        <p14:creationId xmlns:p14="http://schemas.microsoft.com/office/powerpoint/2010/main" val="253837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Differential in treatment settings</a:t>
            </a:r>
          </a:p>
        </p:txBody>
      </p:sp>
      <p:sp>
        <p:nvSpPr>
          <p:cNvPr id="3" name="Content Placeholder 2"/>
          <p:cNvSpPr>
            <a:spLocks noGrp="1"/>
          </p:cNvSpPr>
          <p:nvPr>
            <p:ph idx="1"/>
          </p:nvPr>
        </p:nvSpPr>
        <p:spPr>
          <a:xfrm>
            <a:off x="940279" y="1657351"/>
            <a:ext cx="9278834" cy="3554413"/>
          </a:xfrm>
        </p:spPr>
        <p:txBody>
          <a:bodyPr/>
          <a:lstStyle/>
          <a:p>
            <a:pPr marL="0" indent="0">
              <a:buNone/>
            </a:pPr>
            <a:r>
              <a:rPr lang="en-US" sz="2600" dirty="0"/>
              <a:t>All people are vulnerable to the power differential between provider and patient, but some people are at greater risk of feeling disempowered and having poor health outcomes:</a:t>
            </a:r>
          </a:p>
          <a:p>
            <a:pPr marL="742950" lvl="1" indent="-285750"/>
            <a:r>
              <a:rPr lang="en-US" sz="2600" dirty="0"/>
              <a:t>Low literacy level (80 million Americans)</a:t>
            </a:r>
          </a:p>
          <a:p>
            <a:pPr marL="742950" lvl="1" indent="-285750"/>
            <a:r>
              <a:rPr lang="en-US" sz="2600" dirty="0"/>
              <a:t>Lower self-efficacy</a:t>
            </a:r>
          </a:p>
          <a:p>
            <a:pPr marL="742950" lvl="1" indent="-285750"/>
            <a:r>
              <a:rPr lang="en-US" sz="2600" dirty="0"/>
              <a:t>Higher burden of disease</a:t>
            </a:r>
          </a:p>
          <a:p>
            <a:pPr marL="742950" lvl="1" indent="-285750"/>
            <a:r>
              <a:rPr lang="en-US" sz="2600" dirty="0"/>
              <a:t>Substance use disorders</a:t>
            </a:r>
          </a:p>
          <a:p>
            <a:endParaRPr lang="en-US" dirty="0"/>
          </a:p>
        </p:txBody>
      </p:sp>
      <p:sp>
        <p:nvSpPr>
          <p:cNvPr id="6" name="Slide Number Placeholder 5"/>
          <p:cNvSpPr>
            <a:spLocks noGrp="1"/>
          </p:cNvSpPr>
          <p:nvPr>
            <p:ph type="sldNum" sz="quarter" idx="10"/>
          </p:nvPr>
        </p:nvSpPr>
        <p:spPr/>
        <p:txBody>
          <a:bodyPr/>
          <a:lstStyle/>
          <a:p>
            <a:pPr>
              <a:defRPr/>
            </a:pPr>
            <a:fld id="{8BA4AA97-CE1D-4673-B55C-A9A5CF75F99F}" type="slidenum">
              <a:rPr lang="en-US" smtClean="0"/>
              <a:pPr>
                <a:defRPr/>
              </a:pPr>
              <a:t>3</a:t>
            </a:fld>
            <a:endParaRPr lang="en-US" dirty="0"/>
          </a:p>
        </p:txBody>
      </p:sp>
      <p:sp>
        <p:nvSpPr>
          <p:cNvPr id="5" name="TextBox 4"/>
          <p:cNvSpPr txBox="1"/>
          <p:nvPr/>
        </p:nvSpPr>
        <p:spPr>
          <a:xfrm>
            <a:off x="1415408" y="5476280"/>
            <a:ext cx="3591098" cy="307777"/>
          </a:xfrm>
          <a:prstGeom prst="rect">
            <a:avLst/>
          </a:prstGeom>
          <a:noFill/>
        </p:spPr>
        <p:txBody>
          <a:bodyPr wrap="square" rtlCol="0">
            <a:spAutoFit/>
          </a:bodyPr>
          <a:lstStyle/>
          <a:p>
            <a:r>
              <a:rPr lang="en-US" sz="1400" dirty="0"/>
              <a:t>(van Boekel, et al., Frosch et al., 2012)</a:t>
            </a:r>
          </a:p>
        </p:txBody>
      </p:sp>
      <p:pic>
        <p:nvPicPr>
          <p:cNvPr id="8" name="Picture 7">
            <a:extLst>
              <a:ext uri="{FF2B5EF4-FFF2-40B4-BE49-F238E27FC236}">
                <a16:creationId xmlns:a16="http://schemas.microsoft.com/office/drawing/2014/main" id="{CF42D4DD-541E-4BA5-AF26-02EEE541B096}"/>
              </a:ext>
            </a:extLst>
          </p:cNvPr>
          <p:cNvPicPr>
            <a:picLocks noChangeAspect="1"/>
          </p:cNvPicPr>
          <p:nvPr/>
        </p:nvPicPr>
        <p:blipFill>
          <a:blip r:embed="rId3"/>
          <a:stretch>
            <a:fillRect/>
          </a:stretch>
        </p:blipFill>
        <p:spPr>
          <a:xfrm>
            <a:off x="6708350" y="3378042"/>
            <a:ext cx="3612842" cy="2406015"/>
          </a:xfrm>
          <a:prstGeom prst="rect">
            <a:avLst/>
          </a:prstGeom>
        </p:spPr>
      </p:pic>
    </p:spTree>
    <p:extLst>
      <p:ext uri="{BB962C8B-B14F-4D97-AF65-F5344CB8AC3E}">
        <p14:creationId xmlns:p14="http://schemas.microsoft.com/office/powerpoint/2010/main" val="200721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F9089-618B-45A3-82AA-90081665C250}"/>
              </a:ext>
            </a:extLst>
          </p:cNvPr>
          <p:cNvSpPr>
            <a:spLocks noGrp="1"/>
          </p:cNvSpPr>
          <p:nvPr>
            <p:ph type="title"/>
          </p:nvPr>
        </p:nvSpPr>
        <p:spPr>
          <a:xfrm>
            <a:off x="838200" y="365125"/>
            <a:ext cx="10515600" cy="1325563"/>
          </a:xfrm>
        </p:spPr>
        <p:txBody>
          <a:bodyPr>
            <a:normAutofit/>
          </a:bodyPr>
          <a:lstStyle/>
          <a:p>
            <a:r>
              <a:rPr lang="en-US" sz="4200"/>
              <a:t>Substance use disorder, stigma and healthcare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0E8157-36D9-4BCF-B4C4-662F01EB1F6C}"/>
              </a:ext>
            </a:extLst>
          </p:cNvPr>
          <p:cNvSpPr>
            <a:spLocks noGrp="1"/>
          </p:cNvSpPr>
          <p:nvPr>
            <p:ph idx="1"/>
          </p:nvPr>
        </p:nvSpPr>
        <p:spPr>
          <a:xfrm>
            <a:off x="838200" y="1929384"/>
            <a:ext cx="10515600" cy="4251960"/>
          </a:xfrm>
        </p:spPr>
        <p:txBody>
          <a:bodyPr>
            <a:normAutofit/>
          </a:bodyPr>
          <a:lstStyle/>
          <a:p>
            <a:r>
              <a:rPr lang="en-US" sz="2200"/>
              <a:t>In a literature review of 28 studies, </a:t>
            </a:r>
            <a:r>
              <a:rPr lang="en-US" sz="2200" b="0" i="0">
                <a:effectLst/>
              </a:rPr>
              <a:t>people working in the field of healthcare generally had a negative attitude towards patients with substance use disorders.</a:t>
            </a:r>
          </a:p>
          <a:p>
            <a:r>
              <a:rPr lang="en-US" sz="2200" b="0" i="0">
                <a:effectLst/>
              </a:rPr>
              <a:t>Perceived violence, manipulation, and poor motivation as impeding factors in the healthcare delivery for these patients. </a:t>
            </a:r>
          </a:p>
          <a:p>
            <a:r>
              <a:rPr lang="en-US" sz="2200" b="0" i="0">
                <a:effectLst/>
              </a:rPr>
              <a:t>Negative attitudes of health professionals diminished patients’ feelings of empowerment and subsequent treatment outcomes. </a:t>
            </a:r>
          </a:p>
          <a:p>
            <a:r>
              <a:rPr lang="en-US" sz="2200" b="0" i="0">
                <a:effectLst/>
              </a:rPr>
              <a:t>Health professionals with these beliefs were less involved and held a more task-oriented approach in the delivery of healthcare, resulting in less personal engagement and diminished empathy.</a:t>
            </a:r>
          </a:p>
          <a:p>
            <a:pPr marL="0" indent="0">
              <a:buNone/>
            </a:pPr>
            <a:r>
              <a:rPr lang="en-US" sz="2200"/>
              <a:t> </a:t>
            </a:r>
          </a:p>
          <a:p>
            <a:pPr marL="0" indent="0">
              <a:buNone/>
            </a:pPr>
            <a:r>
              <a:rPr lang="en-US" sz="2200"/>
              <a:t>(Van Boekel et al.; Wakeman, et. Al.)</a:t>
            </a:r>
          </a:p>
        </p:txBody>
      </p:sp>
    </p:spTree>
    <p:extLst>
      <p:ext uri="{BB962C8B-B14F-4D97-AF65-F5344CB8AC3E}">
        <p14:creationId xmlns:p14="http://schemas.microsoft.com/office/powerpoint/2010/main" val="286548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A4C02-C04E-428B-8BE8-CC10FC84BE06}"/>
              </a:ext>
            </a:extLst>
          </p:cNvPr>
          <p:cNvSpPr>
            <a:spLocks noGrp="1"/>
          </p:cNvSpPr>
          <p:nvPr>
            <p:ph type="title"/>
          </p:nvPr>
        </p:nvSpPr>
        <p:spPr>
          <a:xfrm>
            <a:off x="838201" y="365125"/>
            <a:ext cx="5251316" cy="1807305"/>
          </a:xfrm>
        </p:spPr>
        <p:txBody>
          <a:bodyPr>
            <a:normAutofit/>
          </a:bodyPr>
          <a:lstStyle/>
          <a:p>
            <a:r>
              <a:rPr lang="en-US" sz="4100"/>
              <a:t>Impact of guardian-perceived stigma and service locations</a:t>
            </a:r>
          </a:p>
        </p:txBody>
      </p:sp>
      <p:sp>
        <p:nvSpPr>
          <p:cNvPr id="3" name="Content Placeholder 2">
            <a:extLst>
              <a:ext uri="{FF2B5EF4-FFF2-40B4-BE49-F238E27FC236}">
                <a16:creationId xmlns:a16="http://schemas.microsoft.com/office/drawing/2014/main" id="{5853DC80-881B-491B-8F3E-F4CB0DCCECED}"/>
              </a:ext>
            </a:extLst>
          </p:cNvPr>
          <p:cNvSpPr>
            <a:spLocks noGrp="1"/>
          </p:cNvSpPr>
          <p:nvPr>
            <p:ph idx="1"/>
          </p:nvPr>
        </p:nvSpPr>
        <p:spPr>
          <a:xfrm>
            <a:off x="838200" y="2333297"/>
            <a:ext cx="4619621" cy="3843666"/>
          </a:xfrm>
        </p:spPr>
        <p:txBody>
          <a:bodyPr>
            <a:normAutofit/>
          </a:bodyPr>
          <a:lstStyle/>
          <a:p>
            <a:pPr marL="0" indent="0">
              <a:buNone/>
            </a:pPr>
            <a:r>
              <a:rPr lang="en-US" sz="2000" b="0" i="0">
                <a:effectLst/>
                <a:latin typeface="+mj-lt"/>
              </a:rPr>
              <a:t>Guardians’ perceived stigma about their child’s mental health issues is linked to decreased willingness to seek services at a mental/behavioral health center and at their child’s school. </a:t>
            </a:r>
          </a:p>
          <a:p>
            <a:pPr marL="0" indent="0">
              <a:buNone/>
            </a:pPr>
            <a:r>
              <a:rPr lang="en-US" sz="2000">
                <a:latin typeface="+mj-lt"/>
              </a:rPr>
              <a:t>Perceived </a:t>
            </a:r>
            <a:r>
              <a:rPr lang="en-US" sz="2000" b="0" i="0">
                <a:effectLst/>
                <a:latin typeface="+mj-lt"/>
              </a:rPr>
              <a:t>stigma was not associated with willingness to seek services in a private practice, primary care, church, or by telehealth. </a:t>
            </a:r>
          </a:p>
          <a:p>
            <a:pPr marL="0" indent="0">
              <a:buNone/>
            </a:pPr>
            <a:endParaRPr lang="en-US" sz="2000">
              <a:latin typeface="+mj-lt"/>
            </a:endParaRPr>
          </a:p>
          <a:p>
            <a:pPr marL="0" indent="0">
              <a:buNone/>
            </a:pPr>
            <a:r>
              <a:rPr lang="en-US" sz="2000">
                <a:latin typeface="+mj-lt"/>
              </a:rPr>
              <a:t>(Polaha et al., 2015)</a:t>
            </a:r>
          </a:p>
        </p:txBody>
      </p:sp>
      <p:pic>
        <p:nvPicPr>
          <p:cNvPr id="4" name="Picture 3">
            <a:extLst>
              <a:ext uri="{FF2B5EF4-FFF2-40B4-BE49-F238E27FC236}">
                <a16:creationId xmlns:a16="http://schemas.microsoft.com/office/drawing/2014/main" id="{80F7F880-9E3F-4632-B6C7-1CC2A52CCC0B}"/>
              </a:ext>
            </a:extLst>
          </p:cNvPr>
          <p:cNvPicPr>
            <a:picLocks noChangeAspect="1"/>
          </p:cNvPicPr>
          <p:nvPr/>
        </p:nvPicPr>
        <p:blipFill rotWithShape="1">
          <a:blip r:embed="rId2"/>
          <a:srcRect l="17580" r="3068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3044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3DE53-816D-4451-95A1-0C1D05101E30}"/>
              </a:ext>
            </a:extLst>
          </p:cNvPr>
          <p:cNvSpPr>
            <a:spLocks noGrp="1"/>
          </p:cNvSpPr>
          <p:nvPr>
            <p:ph type="title"/>
          </p:nvPr>
        </p:nvSpPr>
        <p:spPr>
          <a:xfrm>
            <a:off x="838200" y="557188"/>
            <a:ext cx="10515600" cy="1133499"/>
          </a:xfrm>
        </p:spPr>
        <p:txBody>
          <a:bodyPr>
            <a:normAutofit/>
          </a:bodyPr>
          <a:lstStyle/>
          <a:p>
            <a:pPr algn="ctr"/>
            <a:r>
              <a:rPr lang="en-US" sz="3600"/>
              <a:t>Stigma reduction is critical in school-based settings</a:t>
            </a:r>
            <a:endParaRPr lang="en-US" sz="3600" dirty="0"/>
          </a:p>
        </p:txBody>
      </p:sp>
      <p:graphicFrame>
        <p:nvGraphicFramePr>
          <p:cNvPr id="30" name="Content Placeholder 2">
            <a:extLst>
              <a:ext uri="{FF2B5EF4-FFF2-40B4-BE49-F238E27FC236}">
                <a16:creationId xmlns:a16="http://schemas.microsoft.com/office/drawing/2014/main" id="{DC5A07F1-2AAC-751E-2D96-7F3A3FBCFF26}"/>
              </a:ext>
            </a:extLst>
          </p:cNvPr>
          <p:cNvGraphicFramePr>
            <a:graphicFrameLocks noGrp="1"/>
          </p:cNvGraphicFramePr>
          <p:nvPr>
            <p:ph idx="1"/>
            <p:extLst>
              <p:ext uri="{D42A27DB-BD31-4B8C-83A1-F6EECF244321}">
                <p14:modId xmlns:p14="http://schemas.microsoft.com/office/powerpoint/2010/main" val="2000908609"/>
              </p:ext>
            </p:extLst>
          </p:nvPr>
        </p:nvGraphicFramePr>
        <p:xfrm>
          <a:off x="838200" y="1828800"/>
          <a:ext cx="10515600" cy="3693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EEF5411-4909-4F03-968B-758D2D766C98}"/>
              </a:ext>
            </a:extLst>
          </p:cNvPr>
          <p:cNvSpPr txBox="1"/>
          <p:nvPr/>
        </p:nvSpPr>
        <p:spPr>
          <a:xfrm>
            <a:off x="8032376" y="5405718"/>
            <a:ext cx="1927412" cy="369332"/>
          </a:xfrm>
          <a:prstGeom prst="rect">
            <a:avLst/>
          </a:prstGeom>
          <a:noFill/>
        </p:spPr>
        <p:txBody>
          <a:bodyPr wrap="square" rtlCol="0">
            <a:spAutoFit/>
          </a:bodyPr>
          <a:lstStyle/>
          <a:p>
            <a:r>
              <a:rPr lang="en-US" dirty="0"/>
              <a:t>(Beers, 2020)</a:t>
            </a:r>
          </a:p>
        </p:txBody>
      </p:sp>
      <p:pic>
        <p:nvPicPr>
          <p:cNvPr id="6" name="Picture 5">
            <a:extLst>
              <a:ext uri="{FF2B5EF4-FFF2-40B4-BE49-F238E27FC236}">
                <a16:creationId xmlns:a16="http://schemas.microsoft.com/office/drawing/2014/main" id="{1424D839-2329-48B8-9BED-FDB2DFD909DC}"/>
              </a:ext>
            </a:extLst>
          </p:cNvPr>
          <p:cNvPicPr>
            <a:picLocks noChangeAspect="1"/>
          </p:cNvPicPr>
          <p:nvPr/>
        </p:nvPicPr>
        <p:blipFill>
          <a:blip r:embed="rId7"/>
          <a:stretch>
            <a:fillRect/>
          </a:stretch>
        </p:blipFill>
        <p:spPr>
          <a:xfrm>
            <a:off x="4452904" y="4745598"/>
            <a:ext cx="2744321" cy="1829547"/>
          </a:xfrm>
          <a:prstGeom prst="rect">
            <a:avLst/>
          </a:prstGeom>
        </p:spPr>
      </p:pic>
    </p:spTree>
    <p:extLst>
      <p:ext uri="{BB962C8B-B14F-4D97-AF65-F5344CB8AC3E}">
        <p14:creationId xmlns:p14="http://schemas.microsoft.com/office/powerpoint/2010/main" val="409997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46BE595-8CF2-44B9-A6DB-ED76FCB30052}"/>
              </a:ext>
            </a:extLst>
          </p:cNvPr>
          <p:cNvSpPr>
            <a:spLocks noGrp="1"/>
          </p:cNvSpPr>
          <p:nvPr>
            <p:ph type="title"/>
          </p:nvPr>
        </p:nvSpPr>
        <p:spPr>
          <a:xfrm>
            <a:off x="572493" y="238539"/>
            <a:ext cx="11018520" cy="1434415"/>
          </a:xfrm>
        </p:spPr>
        <p:txBody>
          <a:bodyPr anchor="b">
            <a:normAutofit/>
          </a:bodyPr>
          <a:lstStyle/>
          <a:p>
            <a:r>
              <a:rPr lang="en-US" sz="5400"/>
              <a:t>What impact does this have?</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B101736-F3D7-45E8-ABF9-83D4CD5BAC86}"/>
              </a:ext>
            </a:extLst>
          </p:cNvPr>
          <p:cNvSpPr>
            <a:spLocks noGrp="1"/>
          </p:cNvSpPr>
          <p:nvPr>
            <p:ph idx="1"/>
          </p:nvPr>
        </p:nvSpPr>
        <p:spPr>
          <a:xfrm>
            <a:off x="572493" y="2071316"/>
            <a:ext cx="6713552" cy="4119172"/>
          </a:xfrm>
        </p:spPr>
        <p:txBody>
          <a:bodyPr anchor="t">
            <a:normAutofit/>
          </a:bodyPr>
          <a:lstStyle/>
          <a:p>
            <a:pPr rtl="0"/>
            <a:r>
              <a:rPr lang="en-US" sz="2200" b="0" i="0" dirty="0">
                <a:effectLst/>
              </a:rPr>
              <a:t>Stigma contributes to a host of adverse outcomes, including:</a:t>
            </a:r>
          </a:p>
          <a:p>
            <a:pPr lvl="1"/>
            <a:r>
              <a:rPr lang="en-US" sz="2200" b="0" i="0" dirty="0">
                <a:effectLst/>
              </a:rPr>
              <a:t>Poor mental and physical health  </a:t>
            </a:r>
          </a:p>
          <a:p>
            <a:pPr lvl="1"/>
            <a:r>
              <a:rPr lang="en-US" sz="2200" dirty="0"/>
              <a:t>I</a:t>
            </a:r>
            <a:r>
              <a:rPr lang="en-US" sz="2200" b="0" i="0" dirty="0">
                <a:effectLst/>
              </a:rPr>
              <a:t>ncreased involvement in risky behavior </a:t>
            </a:r>
          </a:p>
          <a:p>
            <a:pPr lvl="1"/>
            <a:r>
              <a:rPr lang="en-US" sz="2200" dirty="0"/>
              <a:t>Decreased access to mental and physical health care and substance use services</a:t>
            </a:r>
          </a:p>
          <a:p>
            <a:pPr lvl="1"/>
            <a:r>
              <a:rPr lang="en-US" sz="2200" b="0" i="0" dirty="0">
                <a:effectLst/>
              </a:rPr>
              <a:t>Delayed treatment due to hiding potentially stigmatizing condition  </a:t>
            </a:r>
          </a:p>
          <a:p>
            <a:pPr marL="0" indent="0" rtl="0">
              <a:buNone/>
            </a:pPr>
            <a:r>
              <a:rPr lang="en-US" sz="2200" b="0" i="0" dirty="0">
                <a:effectLst/>
              </a:rPr>
              <a:t>				</a:t>
            </a:r>
          </a:p>
          <a:p>
            <a:pPr marL="0" indent="0" rtl="0">
              <a:buNone/>
            </a:pPr>
            <a:endParaRPr lang="en-US" sz="2200" dirty="0"/>
          </a:p>
          <a:p>
            <a:pPr marL="0" indent="0" rtl="0">
              <a:buNone/>
            </a:pPr>
            <a:r>
              <a:rPr lang="en-US" sz="2200" b="0" i="0" dirty="0">
                <a:effectLst/>
              </a:rPr>
              <a:t>(Livingston, et al. 2012)</a:t>
            </a:r>
          </a:p>
          <a:p>
            <a:pPr marL="0" indent="0">
              <a:buNone/>
            </a:pPr>
            <a:endParaRPr lang="en-US" sz="2200" dirty="0"/>
          </a:p>
        </p:txBody>
      </p:sp>
      <p:pic>
        <p:nvPicPr>
          <p:cNvPr id="4" name="Picture 3">
            <a:extLst>
              <a:ext uri="{FF2B5EF4-FFF2-40B4-BE49-F238E27FC236}">
                <a16:creationId xmlns:a16="http://schemas.microsoft.com/office/drawing/2014/main" id="{E4BA554C-A3E6-4332-9E6B-E75585475BF3}"/>
              </a:ext>
            </a:extLst>
          </p:cNvPr>
          <p:cNvPicPr>
            <a:picLocks noChangeAspect="1"/>
          </p:cNvPicPr>
          <p:nvPr/>
        </p:nvPicPr>
        <p:blipFill rotWithShape="1">
          <a:blip r:embed="rId2"/>
          <a:srcRect l="2108" r="1928" b="1"/>
          <a:stretch/>
        </p:blipFill>
        <p:spPr>
          <a:xfrm>
            <a:off x="7675658" y="2093976"/>
            <a:ext cx="3941064" cy="4096512"/>
          </a:xfrm>
          <a:prstGeom prst="rect">
            <a:avLst/>
          </a:prstGeom>
        </p:spPr>
      </p:pic>
    </p:spTree>
    <p:extLst>
      <p:ext uri="{BB962C8B-B14F-4D97-AF65-F5344CB8AC3E}">
        <p14:creationId xmlns:p14="http://schemas.microsoft.com/office/powerpoint/2010/main" val="237739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Trauma Informed Care</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p:cNvSpPr>
            <a:spLocks noGrp="1"/>
          </p:cNvSpPr>
          <p:nvPr>
            <p:ph idx="1"/>
          </p:nvPr>
        </p:nvSpPr>
        <p:spPr>
          <a:xfrm>
            <a:off x="4447308" y="591344"/>
            <a:ext cx="6906491" cy="5585619"/>
          </a:xfrm>
        </p:spPr>
        <p:txBody>
          <a:bodyPr anchor="ctr">
            <a:normAutofit/>
          </a:bodyPr>
          <a:lstStyle/>
          <a:p>
            <a:pPr marL="458788" indent="-457200">
              <a:buFont typeface="+mj-lt"/>
              <a:buAutoNum type="arabicPeriod"/>
            </a:pPr>
            <a:r>
              <a:rPr lang="en-US" b="1" dirty="0"/>
              <a:t>Set the tone</a:t>
            </a:r>
          </a:p>
          <a:p>
            <a:pPr marL="908050" lvl="1" indent="-457200"/>
            <a:r>
              <a:rPr lang="en-US" dirty="0"/>
              <a:t>Ask permission before touching/procedures</a:t>
            </a:r>
          </a:p>
          <a:p>
            <a:pPr marL="458788" indent="-457200">
              <a:buFont typeface="+mj-lt"/>
              <a:buAutoNum type="arabicPeriod"/>
            </a:pPr>
            <a:r>
              <a:rPr lang="en-US" b="1" dirty="0"/>
              <a:t>Take the time</a:t>
            </a:r>
          </a:p>
          <a:p>
            <a:pPr marL="914400" lvl="1" indent="-463550"/>
            <a:r>
              <a:rPr lang="en-US" dirty="0"/>
              <a:t>Let them know what’s happening and why</a:t>
            </a:r>
          </a:p>
          <a:p>
            <a:pPr marL="458788" indent="-457200">
              <a:buFont typeface="+mj-lt"/>
              <a:buAutoNum type="arabicPeriod"/>
            </a:pPr>
            <a:r>
              <a:rPr lang="en-US" b="1" dirty="0"/>
              <a:t>Be sensitive to change</a:t>
            </a:r>
          </a:p>
          <a:p>
            <a:pPr marL="908050" lvl="1" indent="-457200"/>
            <a:r>
              <a:rPr lang="en-US" dirty="0"/>
              <a:t>Provide explanation about policy/staffing changes</a:t>
            </a:r>
          </a:p>
          <a:p>
            <a:pPr marL="458788" indent="-457200">
              <a:buFont typeface="+mj-lt"/>
              <a:buAutoNum type="arabicPeriod"/>
            </a:pPr>
            <a:r>
              <a:rPr lang="en-US" b="1" dirty="0"/>
              <a:t>Engage and understand</a:t>
            </a:r>
          </a:p>
          <a:p>
            <a:pPr marL="858838" lvl="1" indent="-457200"/>
            <a:r>
              <a:rPr lang="en-US" dirty="0"/>
              <a:t>Ask what questions they have</a:t>
            </a:r>
          </a:p>
          <a:p>
            <a:pPr marL="858838" lvl="1" indent="-457200"/>
            <a:r>
              <a:rPr lang="en-US" dirty="0"/>
              <a:t>Make eye contact while you’re answering</a:t>
            </a:r>
          </a:p>
          <a:p>
            <a:pPr marL="400050" lvl="1" indent="0">
              <a:buNone/>
            </a:pPr>
            <a:r>
              <a:rPr lang="en-US"/>
              <a:t>(National Council, 2017)</a:t>
            </a:r>
          </a:p>
        </p:txBody>
      </p:sp>
      <p:sp>
        <p:nvSpPr>
          <p:cNvPr id="3" name="Slide Number Placeholder 2"/>
          <p:cNvSpPr>
            <a:spLocks noGrp="1"/>
          </p:cNvSpPr>
          <p:nvPr>
            <p:ph type="sldNum" sz="quarter" idx="10"/>
          </p:nvPr>
        </p:nvSpPr>
        <p:spPr>
          <a:xfrm>
            <a:off x="9541564" y="6356350"/>
            <a:ext cx="1812235" cy="365125"/>
          </a:xfrm>
        </p:spPr>
        <p:txBody>
          <a:bodyPr>
            <a:normAutofit/>
          </a:bodyPr>
          <a:lstStyle/>
          <a:p>
            <a:pPr>
              <a:spcAft>
                <a:spcPts val="600"/>
              </a:spcAft>
              <a:defRPr/>
            </a:pPr>
            <a:fld id="{8BA4AA97-CE1D-4673-B55C-A9A5CF75F99F}" type="slidenum">
              <a:rPr lang="en-US" smtClean="0"/>
              <a:pPr>
                <a:spcAft>
                  <a:spcPts val="600"/>
                </a:spcAft>
                <a:defRPr/>
              </a:pPr>
              <a:t>8</a:t>
            </a:fld>
            <a:endParaRPr lang="en-US"/>
          </a:p>
        </p:txBody>
      </p:sp>
    </p:spTree>
    <p:extLst>
      <p:ext uri="{BB962C8B-B14F-4D97-AF65-F5344CB8AC3E}">
        <p14:creationId xmlns:p14="http://schemas.microsoft.com/office/powerpoint/2010/main" val="161971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How do I engage with a patient or family when I feel challenged?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lvl="0"/>
            <a:r>
              <a:rPr lang="en-US" dirty="0"/>
              <a:t>Pay attention and consider an underlying cause</a:t>
            </a:r>
          </a:p>
          <a:p>
            <a:pPr lvl="0"/>
            <a:r>
              <a:rPr lang="en-US" dirty="0"/>
              <a:t>Know your own strengths and weaknesses</a:t>
            </a:r>
          </a:p>
          <a:p>
            <a:pPr lvl="0"/>
            <a:r>
              <a:rPr lang="en-US" dirty="0"/>
              <a:t>Remain calm, be genuine and professional</a:t>
            </a:r>
          </a:p>
          <a:p>
            <a:pPr lvl="0"/>
            <a:r>
              <a:rPr lang="en-US" dirty="0"/>
              <a:t>Connect with the patient as a unique person</a:t>
            </a:r>
          </a:p>
          <a:p>
            <a:pPr lvl="0"/>
            <a:r>
              <a:rPr lang="en-US" dirty="0"/>
              <a:t>Maintain clear boundaries and seek help if needed</a:t>
            </a:r>
          </a:p>
          <a:p>
            <a:pPr marL="0" indent="0">
              <a:buNone/>
            </a:pPr>
            <a:r>
              <a:rPr lang="en-US"/>
              <a:t>(Brooks, 2015)</a:t>
            </a:r>
          </a:p>
          <a:p>
            <a:endParaRPr lang="en-US" dirty="0"/>
          </a:p>
        </p:txBody>
      </p:sp>
      <p:sp>
        <p:nvSpPr>
          <p:cNvPr id="4" name="Slide Number Placeholder 3"/>
          <p:cNvSpPr>
            <a:spLocks noGrp="1"/>
          </p:cNvSpPr>
          <p:nvPr>
            <p:ph type="sldNum" sz="quarter" idx="10"/>
          </p:nvPr>
        </p:nvSpPr>
        <p:spPr>
          <a:xfrm>
            <a:off x="9541564" y="6356350"/>
            <a:ext cx="1812235" cy="365125"/>
          </a:xfrm>
        </p:spPr>
        <p:txBody>
          <a:bodyPr>
            <a:normAutofit/>
          </a:bodyPr>
          <a:lstStyle/>
          <a:p>
            <a:pPr>
              <a:spcAft>
                <a:spcPts val="600"/>
              </a:spcAft>
              <a:defRPr/>
            </a:pPr>
            <a:fld id="{8BA4AA97-CE1D-4673-B55C-A9A5CF75F99F}" type="slidenum">
              <a:rPr lang="en-US" smtClean="0"/>
              <a:pPr>
                <a:spcAft>
                  <a:spcPts val="600"/>
                </a:spcAft>
                <a:defRPr/>
              </a:pPr>
              <a:t>9</a:t>
            </a:fld>
            <a:endParaRPr lang="en-US"/>
          </a:p>
        </p:txBody>
      </p:sp>
    </p:spTree>
    <p:extLst>
      <p:ext uri="{BB962C8B-B14F-4D97-AF65-F5344CB8AC3E}">
        <p14:creationId xmlns:p14="http://schemas.microsoft.com/office/powerpoint/2010/main" val="3717379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843ae6-996a-4a1b-9bb5-75d435ef9eb3">
      <Terms xmlns="http://schemas.microsoft.com/office/infopath/2007/PartnerControls"/>
    </lcf76f155ced4ddcb4097134ff3c332f>
    <TaxCatchAll xmlns="d1780f8d-2e7b-465e-9e62-1bbf58b2b8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972379C1217649A024DD896C263D9D" ma:contentTypeVersion="15" ma:contentTypeDescription="Create a new document." ma:contentTypeScope="" ma:versionID="14e3abeee3fb40b539e86b5a1782353c">
  <xsd:schema xmlns:xsd="http://www.w3.org/2001/XMLSchema" xmlns:xs="http://www.w3.org/2001/XMLSchema" xmlns:p="http://schemas.microsoft.com/office/2006/metadata/properties" xmlns:ns2="be843ae6-996a-4a1b-9bb5-75d435ef9eb3" xmlns:ns3="d1780f8d-2e7b-465e-9e62-1bbf58b2b8e6" targetNamespace="http://schemas.microsoft.com/office/2006/metadata/properties" ma:root="true" ma:fieldsID="ddcd6d67f0c9b19d31c70b5920ca2632" ns2:_="" ns3:_="">
    <xsd:import namespace="be843ae6-996a-4a1b-9bb5-75d435ef9eb3"/>
    <xsd:import namespace="d1780f8d-2e7b-465e-9e62-1bbf58b2b8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43ae6-996a-4a1b-9bb5-75d435ef9e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9c650ed-6de9-4464-9db8-aeb2218dfff2"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780f8d-2e7b-465e-9e62-1bbf58b2b8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921fa84-2545-4a3f-9f03-6ca350788f14}" ma:internalName="TaxCatchAll" ma:showField="CatchAllData" ma:web="d1780f8d-2e7b-465e-9e62-1bbf58b2b8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7ED7F1-EC60-435B-B0D4-2AE8A4C015A0}">
  <ds:schemaRefs>
    <ds:schemaRef ds:uri="http://purl.org/dc/elements/1.1/"/>
    <ds:schemaRef ds:uri="http://schemas.microsoft.com/office/2006/metadata/properties"/>
    <ds:schemaRef ds:uri="d1780f8d-2e7b-465e-9e62-1bbf58b2b8e6"/>
    <ds:schemaRef ds:uri="http://purl.org/dc/terms/"/>
    <ds:schemaRef ds:uri="be843ae6-996a-4a1b-9bb5-75d435ef9eb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D24BCE7-028F-4DB0-9DED-AAB8B3F8F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843ae6-996a-4a1b-9bb5-75d435ef9eb3"/>
    <ds:schemaRef ds:uri="d1780f8d-2e7b-465e-9e62-1bbf58b2b8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74F797-9199-4A2E-B24E-9712E13CF5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1687</TotalTime>
  <Words>1751</Words>
  <Application>Microsoft Office PowerPoint</Application>
  <PresentationFormat>Widescreen</PresentationFormat>
  <Paragraphs>140</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Calibri Light</vt:lpstr>
      <vt:lpstr>Inter var</vt:lpstr>
      <vt:lpstr>Symbol</vt:lpstr>
      <vt:lpstr>Office Theme</vt:lpstr>
      <vt:lpstr>Presentation: Whole Treatment / Whole Teams</vt:lpstr>
      <vt:lpstr>Objectives</vt:lpstr>
      <vt:lpstr>The Power Differential in treatment settings</vt:lpstr>
      <vt:lpstr>Substance use disorder, stigma and healthcare</vt:lpstr>
      <vt:lpstr>Impact of guardian-perceived stigma and service locations</vt:lpstr>
      <vt:lpstr>Stigma reduction is critical in school-based settings</vt:lpstr>
      <vt:lpstr>What impact does this have?</vt:lpstr>
      <vt:lpstr>Trauma Informed Care</vt:lpstr>
      <vt:lpstr>How do I engage with a patient or family when I feel challenged?</vt:lpstr>
      <vt:lpstr>Practical tips for all team members</vt:lpstr>
      <vt:lpstr>What can the organization do?</vt:lpstr>
      <vt:lpstr>What can individuals do?</vt:lpstr>
      <vt:lpstr>Being present, authentic and engaged can be exhausting.</vt:lpstr>
      <vt:lpstr>Get support – no one can do it alone!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How to Formulate a Case for Consult       Dr. Amy Mayhew, MD MPH</dc:title>
  <dc:creator>Sherri Billings</dc:creator>
  <cp:lastModifiedBy>LaFlamme, Stacey</cp:lastModifiedBy>
  <cp:revision>18</cp:revision>
  <dcterms:created xsi:type="dcterms:W3CDTF">2022-05-05T18:55:24Z</dcterms:created>
  <dcterms:modified xsi:type="dcterms:W3CDTF">2023-01-13T19:07:27Z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0x0101007C972379C1217649A024DD896C263D9D</vt:lpwstr>
  </property>
  <property fmtid="{D5CDD505-2E9C-101B-9397-08002B2CF9AE}" pid="3" name="MediaServiceImageTags">
    <vt:lpwstr/>
  </property>
</Properties>
</file>