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8" r:id="rId3"/>
    <p:sldId id="310" r:id="rId4"/>
    <p:sldId id="309" r:id="rId5"/>
    <p:sldId id="311" r:id="rId6"/>
    <p:sldId id="312" r:id="rId7"/>
    <p:sldId id="313" r:id="rId8"/>
    <p:sldId id="31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urais, Melissa" userId="b40cf6bc-a45b-4af1-b310-8c2585c72a6e" providerId="ADAL" clId="{9504E0DA-54F6-4B9B-B3B6-DE6A61F375DD}"/>
    <pc:docChg chg="modSld">
      <pc:chgData name="Maurais, Melissa" userId="b40cf6bc-a45b-4af1-b310-8c2585c72a6e" providerId="ADAL" clId="{9504E0DA-54F6-4B9B-B3B6-DE6A61F375DD}" dt="2024-09-23T14:12:07.697" v="67" actId="1076"/>
      <pc:docMkLst>
        <pc:docMk/>
      </pc:docMkLst>
      <pc:sldChg chg="addSp modSp mod">
        <pc:chgData name="Maurais, Melissa" userId="b40cf6bc-a45b-4af1-b310-8c2585c72a6e" providerId="ADAL" clId="{9504E0DA-54F6-4B9B-B3B6-DE6A61F375DD}" dt="2024-09-23T14:12:07.697" v="67" actId="1076"/>
        <pc:sldMkLst>
          <pc:docMk/>
          <pc:sldMk cId="1715151854" sldId="257"/>
        </pc:sldMkLst>
        <pc:spChg chg="mod">
          <ac:chgData name="Maurais, Melissa" userId="b40cf6bc-a45b-4af1-b310-8c2585c72a6e" providerId="ADAL" clId="{9504E0DA-54F6-4B9B-B3B6-DE6A61F375DD}" dt="2024-09-23T14:08:18.682" v="10" actId="14100"/>
          <ac:spMkLst>
            <pc:docMk/>
            <pc:sldMk cId="1715151854" sldId="257"/>
            <ac:spMk id="2" creationId="{00000000-0000-0000-0000-000000000000}"/>
          </ac:spMkLst>
        </pc:spChg>
        <pc:spChg chg="mod">
          <ac:chgData name="Maurais, Melissa" userId="b40cf6bc-a45b-4af1-b310-8c2585c72a6e" providerId="ADAL" clId="{9504E0DA-54F6-4B9B-B3B6-DE6A61F375DD}" dt="2024-09-23T14:12:07.697" v="67" actId="1076"/>
          <ac:spMkLst>
            <pc:docMk/>
            <pc:sldMk cId="1715151854" sldId="257"/>
            <ac:spMk id="3" creationId="{00000000-0000-0000-0000-000000000000}"/>
          </ac:spMkLst>
        </pc:spChg>
        <pc:picChg chg="mod">
          <ac:chgData name="Maurais, Melissa" userId="b40cf6bc-a45b-4af1-b310-8c2585c72a6e" providerId="ADAL" clId="{9504E0DA-54F6-4B9B-B3B6-DE6A61F375DD}" dt="2024-09-23T14:08:41.557" v="13" actId="1076"/>
          <ac:picMkLst>
            <pc:docMk/>
            <pc:sldMk cId="1715151854" sldId="257"/>
            <ac:picMk id="6" creationId="{00000000-0000-0000-0000-000000000000}"/>
          </ac:picMkLst>
        </pc:picChg>
        <pc:picChg chg="add mod">
          <ac:chgData name="Maurais, Melissa" userId="b40cf6bc-a45b-4af1-b310-8c2585c72a6e" providerId="ADAL" clId="{9504E0DA-54F6-4B9B-B3B6-DE6A61F375DD}" dt="2024-09-23T14:11:59.471" v="66" actId="1076"/>
          <ac:picMkLst>
            <pc:docMk/>
            <pc:sldMk cId="1715151854" sldId="257"/>
            <ac:picMk id="1026" creationId="{D050DD40-0CC5-E3E6-B2CD-812F12DA0FF9}"/>
          </ac:picMkLst>
        </pc:picChg>
      </pc:sldChg>
      <pc:sldChg chg="modSp mod">
        <pc:chgData name="Maurais, Melissa" userId="b40cf6bc-a45b-4af1-b310-8c2585c72a6e" providerId="ADAL" clId="{9504E0DA-54F6-4B9B-B3B6-DE6A61F375DD}" dt="2024-09-23T14:07:08.020" v="7" actId="207"/>
        <pc:sldMkLst>
          <pc:docMk/>
          <pc:sldMk cId="1219007729" sldId="309"/>
        </pc:sldMkLst>
        <pc:spChg chg="mod">
          <ac:chgData name="Maurais, Melissa" userId="b40cf6bc-a45b-4af1-b310-8c2585c72a6e" providerId="ADAL" clId="{9504E0DA-54F6-4B9B-B3B6-DE6A61F375DD}" dt="2024-09-23T14:07:08.020" v="7" actId="207"/>
          <ac:spMkLst>
            <pc:docMk/>
            <pc:sldMk cId="1219007729" sldId="309"/>
            <ac:spMk id="3" creationId="{2B0B498F-F65B-59A3-B3C1-0855F8A9A8B3}"/>
          </ac:spMkLst>
        </pc:spChg>
      </pc:sldChg>
      <pc:sldChg chg="modSp mod">
        <pc:chgData name="Maurais, Melissa" userId="b40cf6bc-a45b-4af1-b310-8c2585c72a6e" providerId="ADAL" clId="{9504E0DA-54F6-4B9B-B3B6-DE6A61F375DD}" dt="2024-09-23T14:07:39.337" v="9" actId="207"/>
        <pc:sldMkLst>
          <pc:docMk/>
          <pc:sldMk cId="1659100497" sldId="310"/>
        </pc:sldMkLst>
        <pc:spChg chg="mod">
          <ac:chgData name="Maurais, Melissa" userId="b40cf6bc-a45b-4af1-b310-8c2585c72a6e" providerId="ADAL" clId="{9504E0DA-54F6-4B9B-B3B6-DE6A61F375DD}" dt="2024-09-23T14:07:39.337" v="9" actId="207"/>
          <ac:spMkLst>
            <pc:docMk/>
            <pc:sldMk cId="1659100497" sldId="310"/>
            <ac:spMk id="3" creationId="{CEAF39D5-6CDD-5D1C-6216-EAD483D0DE86}"/>
          </ac:spMkLst>
        </pc:spChg>
      </pc:sldChg>
    </pc:docChg>
  </pc:docChgLst>
  <pc:docChgLst>
    <pc:chgData name="Maurais, Melissa" userId="b40cf6bc-a45b-4af1-b310-8c2585c72a6e" providerId="ADAL" clId="{58B987AB-E6E3-4623-B05E-8A8FAAEDE1A6}"/>
    <pc:docChg chg="undo custSel addSld modSld sldOrd">
      <pc:chgData name="Maurais, Melissa" userId="b40cf6bc-a45b-4af1-b310-8c2585c72a6e" providerId="ADAL" clId="{58B987AB-E6E3-4623-B05E-8A8FAAEDE1A6}" dt="2024-11-06T13:37:29.022" v="377"/>
      <pc:docMkLst>
        <pc:docMk/>
      </pc:docMkLst>
      <pc:sldChg chg="modSp mod">
        <pc:chgData name="Maurais, Melissa" userId="b40cf6bc-a45b-4af1-b310-8c2585c72a6e" providerId="ADAL" clId="{58B987AB-E6E3-4623-B05E-8A8FAAEDE1A6}" dt="2024-11-01T16:44:57.173" v="375" actId="20577"/>
        <pc:sldMkLst>
          <pc:docMk/>
          <pc:sldMk cId="1715151854" sldId="257"/>
        </pc:sldMkLst>
        <pc:spChg chg="mod">
          <ac:chgData name="Maurais, Melissa" userId="b40cf6bc-a45b-4af1-b310-8c2585c72a6e" providerId="ADAL" clId="{58B987AB-E6E3-4623-B05E-8A8FAAEDE1A6}" dt="2024-11-01T16:44:44.563" v="369" actId="20577"/>
          <ac:spMkLst>
            <pc:docMk/>
            <pc:sldMk cId="1715151854" sldId="257"/>
            <ac:spMk id="2" creationId="{00000000-0000-0000-0000-000000000000}"/>
          </ac:spMkLst>
        </pc:spChg>
        <pc:spChg chg="mod">
          <ac:chgData name="Maurais, Melissa" userId="b40cf6bc-a45b-4af1-b310-8c2585c72a6e" providerId="ADAL" clId="{58B987AB-E6E3-4623-B05E-8A8FAAEDE1A6}" dt="2024-11-01T16:44:57.173" v="375" actId="20577"/>
          <ac:spMkLst>
            <pc:docMk/>
            <pc:sldMk cId="1715151854" sldId="257"/>
            <ac:spMk id="3" creationId="{00000000-0000-0000-0000-000000000000}"/>
          </ac:spMkLst>
        </pc:spChg>
      </pc:sldChg>
      <pc:sldChg chg="modSp mod">
        <pc:chgData name="Maurais, Melissa" userId="b40cf6bc-a45b-4af1-b310-8c2585c72a6e" providerId="ADAL" clId="{58B987AB-E6E3-4623-B05E-8A8FAAEDE1A6}" dt="2024-11-01T16:31:49.300" v="79" actId="12"/>
        <pc:sldMkLst>
          <pc:docMk/>
          <pc:sldMk cId="1219007729" sldId="309"/>
        </pc:sldMkLst>
        <pc:spChg chg="mod">
          <ac:chgData name="Maurais, Melissa" userId="b40cf6bc-a45b-4af1-b310-8c2585c72a6e" providerId="ADAL" clId="{58B987AB-E6E3-4623-B05E-8A8FAAEDE1A6}" dt="2024-11-01T16:31:49.300" v="79" actId="12"/>
          <ac:spMkLst>
            <pc:docMk/>
            <pc:sldMk cId="1219007729" sldId="309"/>
            <ac:spMk id="3" creationId="{2B0B498F-F65B-59A3-B3C1-0855F8A9A8B3}"/>
          </ac:spMkLst>
        </pc:spChg>
      </pc:sldChg>
      <pc:sldChg chg="ord">
        <pc:chgData name="Maurais, Melissa" userId="b40cf6bc-a45b-4af1-b310-8c2585c72a6e" providerId="ADAL" clId="{58B987AB-E6E3-4623-B05E-8A8FAAEDE1A6}" dt="2024-11-06T13:37:29.022" v="377"/>
        <pc:sldMkLst>
          <pc:docMk/>
          <pc:sldMk cId="1659100497" sldId="310"/>
        </pc:sldMkLst>
      </pc:sldChg>
      <pc:sldChg chg="modSp new mod">
        <pc:chgData name="Maurais, Melissa" userId="b40cf6bc-a45b-4af1-b310-8c2585c72a6e" providerId="ADAL" clId="{58B987AB-E6E3-4623-B05E-8A8FAAEDE1A6}" dt="2024-11-01T16:35:11.654" v="143" actId="207"/>
        <pc:sldMkLst>
          <pc:docMk/>
          <pc:sldMk cId="2007003858" sldId="311"/>
        </pc:sldMkLst>
        <pc:spChg chg="mod">
          <ac:chgData name="Maurais, Melissa" userId="b40cf6bc-a45b-4af1-b310-8c2585c72a6e" providerId="ADAL" clId="{58B987AB-E6E3-4623-B05E-8A8FAAEDE1A6}" dt="2024-11-01T16:35:11.654" v="143" actId="207"/>
          <ac:spMkLst>
            <pc:docMk/>
            <pc:sldMk cId="2007003858" sldId="311"/>
            <ac:spMk id="2" creationId="{30B38A96-72ED-F383-3829-4FCA86A1EEE2}"/>
          </ac:spMkLst>
        </pc:spChg>
        <pc:spChg chg="mod">
          <ac:chgData name="Maurais, Melissa" userId="b40cf6bc-a45b-4af1-b310-8c2585c72a6e" providerId="ADAL" clId="{58B987AB-E6E3-4623-B05E-8A8FAAEDE1A6}" dt="2024-11-01T16:25:25.815" v="72" actId="20577"/>
          <ac:spMkLst>
            <pc:docMk/>
            <pc:sldMk cId="2007003858" sldId="311"/>
            <ac:spMk id="3" creationId="{F08B722D-6F6F-BDC4-1F96-2482F5D3BB83}"/>
          </ac:spMkLst>
        </pc:spChg>
      </pc:sldChg>
      <pc:sldChg chg="modSp new mod">
        <pc:chgData name="Maurais, Melissa" userId="b40cf6bc-a45b-4af1-b310-8c2585c72a6e" providerId="ADAL" clId="{58B987AB-E6E3-4623-B05E-8A8FAAEDE1A6}" dt="2024-11-01T16:35:49.396" v="149" actId="5793"/>
        <pc:sldMkLst>
          <pc:docMk/>
          <pc:sldMk cId="3887794904" sldId="312"/>
        </pc:sldMkLst>
        <pc:spChg chg="mod">
          <ac:chgData name="Maurais, Melissa" userId="b40cf6bc-a45b-4af1-b310-8c2585c72a6e" providerId="ADAL" clId="{58B987AB-E6E3-4623-B05E-8A8FAAEDE1A6}" dt="2024-11-01T16:35:01.582" v="142" actId="207"/>
          <ac:spMkLst>
            <pc:docMk/>
            <pc:sldMk cId="3887794904" sldId="312"/>
            <ac:spMk id="2" creationId="{EAD71D27-4F46-A8AD-93CC-5A3ACADAD218}"/>
          </ac:spMkLst>
        </pc:spChg>
        <pc:spChg chg="mod">
          <ac:chgData name="Maurais, Melissa" userId="b40cf6bc-a45b-4af1-b310-8c2585c72a6e" providerId="ADAL" clId="{58B987AB-E6E3-4623-B05E-8A8FAAEDE1A6}" dt="2024-11-01T16:35:49.396" v="149" actId="5793"/>
          <ac:spMkLst>
            <pc:docMk/>
            <pc:sldMk cId="3887794904" sldId="312"/>
            <ac:spMk id="3" creationId="{A5DC3887-30E9-B00C-A0AF-66DC55DA4F53}"/>
          </ac:spMkLst>
        </pc:spChg>
      </pc:sldChg>
      <pc:sldChg chg="modSp new mod">
        <pc:chgData name="Maurais, Melissa" userId="b40cf6bc-a45b-4af1-b310-8c2585c72a6e" providerId="ADAL" clId="{58B987AB-E6E3-4623-B05E-8A8FAAEDE1A6}" dt="2024-11-01T16:39:22.371" v="245" actId="207"/>
        <pc:sldMkLst>
          <pc:docMk/>
          <pc:sldMk cId="1458677072" sldId="313"/>
        </pc:sldMkLst>
        <pc:spChg chg="mod">
          <ac:chgData name="Maurais, Melissa" userId="b40cf6bc-a45b-4af1-b310-8c2585c72a6e" providerId="ADAL" clId="{58B987AB-E6E3-4623-B05E-8A8FAAEDE1A6}" dt="2024-11-01T16:39:22.371" v="245" actId="207"/>
          <ac:spMkLst>
            <pc:docMk/>
            <pc:sldMk cId="1458677072" sldId="313"/>
            <ac:spMk id="2" creationId="{523EEFA7-38B0-ADB7-CA6C-FD2B613BA936}"/>
          </ac:spMkLst>
        </pc:spChg>
        <pc:spChg chg="mod">
          <ac:chgData name="Maurais, Melissa" userId="b40cf6bc-a45b-4af1-b310-8c2585c72a6e" providerId="ADAL" clId="{58B987AB-E6E3-4623-B05E-8A8FAAEDE1A6}" dt="2024-11-01T16:38:46.898" v="198" actId="113"/>
          <ac:spMkLst>
            <pc:docMk/>
            <pc:sldMk cId="1458677072" sldId="313"/>
            <ac:spMk id="3" creationId="{EC5B7345-4EE2-35AA-A5BA-951B095152DB}"/>
          </ac:spMkLst>
        </pc:spChg>
      </pc:sldChg>
      <pc:sldChg chg="modSp new mod">
        <pc:chgData name="Maurais, Melissa" userId="b40cf6bc-a45b-4af1-b310-8c2585c72a6e" providerId="ADAL" clId="{58B987AB-E6E3-4623-B05E-8A8FAAEDE1A6}" dt="2024-11-01T16:41:34.771" v="309" actId="207"/>
        <pc:sldMkLst>
          <pc:docMk/>
          <pc:sldMk cId="1132740480" sldId="314"/>
        </pc:sldMkLst>
        <pc:spChg chg="mod">
          <ac:chgData name="Maurais, Melissa" userId="b40cf6bc-a45b-4af1-b310-8c2585c72a6e" providerId="ADAL" clId="{58B987AB-E6E3-4623-B05E-8A8FAAEDE1A6}" dt="2024-11-01T16:41:34.771" v="309" actId="207"/>
          <ac:spMkLst>
            <pc:docMk/>
            <pc:sldMk cId="1132740480" sldId="314"/>
            <ac:spMk id="2" creationId="{D4B1C013-03D2-E75B-B647-771386B4B106}"/>
          </ac:spMkLst>
        </pc:spChg>
        <pc:spChg chg="mod">
          <ac:chgData name="Maurais, Melissa" userId="b40cf6bc-a45b-4af1-b310-8c2585c72a6e" providerId="ADAL" clId="{58B987AB-E6E3-4623-B05E-8A8FAAEDE1A6}" dt="2024-11-01T16:41:23.353" v="308" actId="20577"/>
          <ac:spMkLst>
            <pc:docMk/>
            <pc:sldMk cId="1132740480" sldId="314"/>
            <ac:spMk id="3" creationId="{72715683-CC39-C601-6C5A-8B56A9D4A3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ECA6-9A8B-8664-34B2-AC96F23328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0C1C7F-4110-357C-C8CE-AF20B4329B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9DB269-F1D2-3257-CAB3-4037707656A8}"/>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E1DC47D7-9467-181C-1FC6-94F9C9CC8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05F02-7162-9A99-5C3F-224CBD578AFF}"/>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131505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217CE-0FE4-D835-ACE3-65321650D6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ABE38D-1E72-D284-5A4E-7F5BE05929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82B575-ABE3-865B-5209-1D0BE6126A1A}"/>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9AA8F28B-EE84-DA18-98B2-BCBBCCCC0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1C9AE5-54E0-ED0B-2AE6-50490D48942D}"/>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114331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D42B80-3C95-7824-0C08-5E1C56C486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5B8E4D-9113-9251-1510-3953F4D06B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04674-24EE-4B6C-98B1-7594945CC9BD}"/>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55178FC5-BCF3-65EC-F819-2E3D28667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15FF07-6827-500B-DCB2-3DDAB7BD7A22}"/>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74553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1CE26-9519-E72D-C3AA-A8327A9669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B99857-C123-F081-D583-A17C09742E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695B1-518B-5028-4EA9-02A8DD42ED1A}"/>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98F3666B-00B9-B03F-9CD0-3299117326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588319-0059-0F08-82BE-D998CFBF7010}"/>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35528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6E48C-7F0D-25FC-7FDD-8B8666E4E0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E70CDD-4E85-E766-4032-07B60D651A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4311C3-F6BF-981E-6466-5936C870FE24}"/>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29C1D22F-24D3-4BD5-7C5C-1F2BBA6CC5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AFB5EC-93C6-E552-6F0C-4AAF40142EC3}"/>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424877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3F7C-D036-4F0A-F49E-0422A7F90E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58F2A9-9595-3744-9E2D-0FA3175F50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7A755D-64DC-1497-5B82-67B8F6AD55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88DC53-88C3-5C70-1004-3B1A7CE3768C}"/>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6" name="Footer Placeholder 5">
            <a:extLst>
              <a:ext uri="{FF2B5EF4-FFF2-40B4-BE49-F238E27FC236}">
                <a16:creationId xmlns:a16="http://schemas.microsoft.com/office/drawing/2014/main" id="{58957F3B-3158-FD32-43B3-0956BBD95A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67FD1E-7E52-F1CD-846A-52290B1080F6}"/>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370366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35C9D-B453-E995-7374-91C6C620F5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922C52-01E9-6209-1444-485D188485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51ABF8-4EEB-C104-CAB2-8339C91BD5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B17BA9-A3B5-F4D8-AB36-8B49ECB993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6F8B61-15C4-C004-A125-1A8C94724E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DF7C3C-6765-5805-FAD0-ECCA8281518C}"/>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8" name="Footer Placeholder 7">
            <a:extLst>
              <a:ext uri="{FF2B5EF4-FFF2-40B4-BE49-F238E27FC236}">
                <a16:creationId xmlns:a16="http://schemas.microsoft.com/office/drawing/2014/main" id="{9297C2D6-6F99-0BC4-2108-AC4F52C45E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7B7EC-6DB6-2BDC-16C4-541133FB325B}"/>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97089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9DEB-F8CF-649B-150A-7A3630ED5F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866D67-1704-686A-7B56-D406D37A9C01}"/>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4" name="Footer Placeholder 3">
            <a:extLst>
              <a:ext uri="{FF2B5EF4-FFF2-40B4-BE49-F238E27FC236}">
                <a16:creationId xmlns:a16="http://schemas.microsoft.com/office/drawing/2014/main" id="{60E8EFDD-B18B-FE14-D61A-AD9C603E50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0EC386-4E71-70A3-232A-3A15DD219811}"/>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48787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6EFBE-5912-A077-08CC-4D34E9252428}"/>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3" name="Footer Placeholder 2">
            <a:extLst>
              <a:ext uri="{FF2B5EF4-FFF2-40B4-BE49-F238E27FC236}">
                <a16:creationId xmlns:a16="http://schemas.microsoft.com/office/drawing/2014/main" id="{8B356733-E2A9-777A-9D72-6B4725C329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8812E6-1111-465C-7FB8-56EE5BBC9B94}"/>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220328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1E91-6EE7-1DBB-0D3E-650C16B57A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60B922-20AC-DC7A-FEE3-B21E13B680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0171DD-1E94-72C1-9627-D5447E1D0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37F28A-C197-071C-F510-863AB8755AA0}"/>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6" name="Footer Placeholder 5">
            <a:extLst>
              <a:ext uri="{FF2B5EF4-FFF2-40B4-BE49-F238E27FC236}">
                <a16:creationId xmlns:a16="http://schemas.microsoft.com/office/drawing/2014/main" id="{F1416467-6F39-F4AC-674B-2C9313D711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A5C1CA-6736-796F-3EBC-31DB580787F8}"/>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226369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42CF9-9D54-43CA-60DE-BF06B8D83E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D1AA6D-2775-35D0-AC5E-49315E8082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17B1F6-8C77-BB4E-517E-E31FA321C7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6AAC6-7C70-F007-BB38-1CC0693DB246}"/>
              </a:ext>
            </a:extLst>
          </p:cNvPr>
          <p:cNvSpPr>
            <a:spLocks noGrp="1"/>
          </p:cNvSpPr>
          <p:nvPr>
            <p:ph type="dt" sz="half" idx="10"/>
          </p:nvPr>
        </p:nvSpPr>
        <p:spPr/>
        <p:txBody>
          <a:bodyPr/>
          <a:lstStyle/>
          <a:p>
            <a:fld id="{2C92C5A5-6B71-44B5-9079-33E5BFC5A109}" type="datetimeFigureOut">
              <a:rPr lang="en-US" smtClean="0"/>
              <a:t>11/6/2024</a:t>
            </a:fld>
            <a:endParaRPr lang="en-US"/>
          </a:p>
        </p:txBody>
      </p:sp>
      <p:sp>
        <p:nvSpPr>
          <p:cNvPr id="6" name="Footer Placeholder 5">
            <a:extLst>
              <a:ext uri="{FF2B5EF4-FFF2-40B4-BE49-F238E27FC236}">
                <a16:creationId xmlns:a16="http://schemas.microsoft.com/office/drawing/2014/main" id="{092E8D9E-8324-0C4B-3A1E-3E2711B89B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48DA64-4417-19B2-01DD-FFA3E39FB703}"/>
              </a:ext>
            </a:extLst>
          </p:cNvPr>
          <p:cNvSpPr>
            <a:spLocks noGrp="1"/>
          </p:cNvSpPr>
          <p:nvPr>
            <p:ph type="sldNum" sz="quarter" idx="12"/>
          </p:nvPr>
        </p:nvSpPr>
        <p:spPr/>
        <p:txBody>
          <a:bodyPr/>
          <a:lstStyle/>
          <a:p>
            <a:fld id="{EF4F46C7-79FF-4C65-A5AE-1AC8EDC43E70}" type="slidenum">
              <a:rPr lang="en-US" smtClean="0"/>
              <a:t>‹#›</a:t>
            </a:fld>
            <a:endParaRPr lang="en-US"/>
          </a:p>
        </p:txBody>
      </p:sp>
    </p:spTree>
    <p:extLst>
      <p:ext uri="{BB962C8B-B14F-4D97-AF65-F5344CB8AC3E}">
        <p14:creationId xmlns:p14="http://schemas.microsoft.com/office/powerpoint/2010/main" val="260435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AA355B-6E99-7898-2DE0-1DA9AFAA79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FBACA8-9AEF-DD9E-47C6-EBA3E56E0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91DF4C-E4E0-5EFA-2F0A-7D78CE099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C92C5A5-6B71-44B5-9079-33E5BFC5A109}" type="datetimeFigureOut">
              <a:rPr lang="en-US" smtClean="0"/>
              <a:t>11/6/2024</a:t>
            </a:fld>
            <a:endParaRPr lang="en-US"/>
          </a:p>
        </p:txBody>
      </p:sp>
      <p:sp>
        <p:nvSpPr>
          <p:cNvPr id="5" name="Footer Placeholder 4">
            <a:extLst>
              <a:ext uri="{FF2B5EF4-FFF2-40B4-BE49-F238E27FC236}">
                <a16:creationId xmlns:a16="http://schemas.microsoft.com/office/drawing/2014/main" id="{CD1FF5EC-89AD-511D-0A5D-11CEEAA031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F3425B2-69CB-183F-FCB1-119ACCBFC9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4F46C7-79FF-4C65-A5AE-1AC8EDC43E70}" type="slidenum">
              <a:rPr lang="en-US" smtClean="0"/>
              <a:t>‹#›</a:t>
            </a:fld>
            <a:endParaRPr lang="en-US"/>
          </a:p>
        </p:txBody>
      </p:sp>
    </p:spTree>
    <p:extLst>
      <p:ext uri="{BB962C8B-B14F-4D97-AF65-F5344CB8AC3E}">
        <p14:creationId xmlns:p14="http://schemas.microsoft.com/office/powerpoint/2010/main" val="4195879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duclos@corhealthservices.com" TargetMode="External"/><Relationship Id="rId2" Type="http://schemas.openxmlformats.org/officeDocument/2006/relationships/hyperlink" Target="mailto:Melissa.Maurais@maine.gov"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www.maine.gov/dhhs/ocfs/support-for-families/childrens-behavioral-health/katie-beckett-option" TargetMode="External"/><Relationship Id="rId2" Type="http://schemas.openxmlformats.org/officeDocument/2006/relationships/hyperlink" Target="https://www.maine.gov/dhhs/ofi/programs-services/health-care-assistance"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s://www.maine.gov/dhhs/sites/maine.gov.dhhs/files/inline-files/FINAL%20BHH%20Info%20Sheet%204.8.22%20-%20Copy.pdf" TargetMode="External"/><Relationship Id="rId2" Type="http://schemas.openxmlformats.org/officeDocument/2006/relationships/hyperlink" Target="https://www.maine.gov/dhhs/oms/providers/value-based-purchasing/health-hom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ine.gov/dhhs/sites/maine.gov.dhhs/files/inline-files/FINAL%20TCM%20Info%20Sheet1.9.22.pdf" TargetMode="External"/><Relationship Id="rId2" Type="http://schemas.openxmlformats.org/officeDocument/2006/relationships/hyperlink" Target="https://www.maine.gov/dhhs/ocfs/support-for-families/childrens-behavioral-health/services/find-a-provid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762000"/>
            <a:ext cx="9143999" cy="1236921"/>
          </a:xfrm>
          <a:solidFill>
            <a:srgbClr val="004D80"/>
          </a:solidFill>
        </p:spPr>
        <p:txBody>
          <a:bodyPr>
            <a:noAutofit/>
          </a:bodyPr>
          <a:lstStyle/>
          <a:p>
            <a:r>
              <a:rPr lang="en-US" sz="3600" dirty="0">
                <a:solidFill>
                  <a:schemeClr val="bg1"/>
                </a:solidFill>
                <a:latin typeface="Times New Roman" panose="02020603050405020304" pitchFamily="18" charset="0"/>
                <a:cs typeface="Times New Roman" panose="02020603050405020304" pitchFamily="18" charset="0"/>
              </a:rPr>
              <a:t>Case Management Services </a:t>
            </a:r>
          </a:p>
        </p:txBody>
      </p:sp>
      <p:sp>
        <p:nvSpPr>
          <p:cNvPr id="3" name="Subtitle 2"/>
          <p:cNvSpPr>
            <a:spLocks noGrp="1"/>
          </p:cNvSpPr>
          <p:nvPr>
            <p:ph type="subTitle" idx="1"/>
          </p:nvPr>
        </p:nvSpPr>
        <p:spPr>
          <a:xfrm>
            <a:off x="3098173" y="2165940"/>
            <a:ext cx="6400800" cy="2526120"/>
          </a:xfrm>
        </p:spPr>
        <p:txBody>
          <a:bodyPr>
            <a:noAutofit/>
          </a:bodyPr>
          <a:lstStyle/>
          <a:p>
            <a:r>
              <a:rPr lang="en-US" sz="2800" dirty="0">
                <a:latin typeface="Times New Roman" panose="02020603050405020304" pitchFamily="18" charset="0"/>
                <a:cs typeface="Times New Roman" panose="02020603050405020304" pitchFamily="18" charset="0"/>
              </a:rPr>
              <a:t>Melissa Maurais, Quality </a:t>
            </a:r>
            <a:r>
              <a:rPr lang="en-US" sz="2800">
                <a:latin typeface="Times New Roman" panose="02020603050405020304" pitchFamily="18" charset="0"/>
                <a:cs typeface="Times New Roman" panose="02020603050405020304" pitchFamily="18" charset="0"/>
              </a:rPr>
              <a:t>Assurance Specialist, CBHS</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hlinkClick r:id="rId2"/>
              </a:rPr>
              <a:t>Melissa.Maurais@maine.gov</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Monica Duclos, COR Health </a:t>
            </a:r>
            <a:r>
              <a:rPr lang="it-IT" sz="2800" dirty="0">
                <a:latin typeface="Times New Roman" panose="02020603050405020304" pitchFamily="18" charset="0"/>
                <a:cs typeface="Times New Roman" panose="02020603050405020304" pitchFamily="18" charset="0"/>
                <a:hlinkClick r:id="rId3"/>
              </a:rPr>
              <a:t>mduclos@corhealthservices.com</a:t>
            </a:r>
            <a:endParaRPr lang="it-IT"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7756" y="4918645"/>
            <a:ext cx="1515539" cy="1515539"/>
          </a:xfrm>
          <a:prstGeom prst="rect">
            <a:avLst/>
          </a:prstGeom>
        </p:spPr>
      </p:pic>
      <p:pic>
        <p:nvPicPr>
          <p:cNvPr id="1026" name="Picture 2" descr="COR-Health_Logo-Color">
            <a:extLst>
              <a:ext uri="{FF2B5EF4-FFF2-40B4-BE49-F238E27FC236}">
                <a16:creationId xmlns:a16="http://schemas.microsoft.com/office/drawing/2014/main" id="{D050DD40-0CC5-E3E6-B2CD-812F12DA0F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7698" y="4918645"/>
            <a:ext cx="31908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151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200928"/>
            <a:ext cx="8839200" cy="4895073"/>
          </a:xfrm>
        </p:spPr>
        <p:txBody>
          <a:bodyPr>
            <a:noAutofit/>
          </a:bodyPr>
          <a:lstStyle/>
          <a:p>
            <a:r>
              <a:rPr lang="en-US" sz="2400" dirty="0"/>
              <a:t>CBHS provides information and assistance with referrals for children and youth ages 0-21  with developmental disabilities/delays, Autism Spectrum Disorders, mental health disorders, and intellectual disabilities, and contracts with private providers to provide treatment and support services for those needs</a:t>
            </a:r>
          </a:p>
          <a:p>
            <a:pPr marL="0" indent="0">
              <a:buNone/>
            </a:pPr>
            <a:endParaRPr lang="en-US" sz="2400" dirty="0"/>
          </a:p>
          <a:p>
            <a:pPr marL="0" indent="0">
              <a:buNone/>
            </a:pPr>
            <a:endParaRPr lang="en-US" sz="2400" dirty="0"/>
          </a:p>
          <a:p>
            <a:r>
              <a:rPr lang="en-US" sz="2400" dirty="0"/>
              <a:t>Funding Source </a:t>
            </a:r>
          </a:p>
          <a:p>
            <a:pPr lvl="1"/>
            <a:r>
              <a:rPr lang="en-US" sz="2000" dirty="0"/>
              <a:t>Maine Care – </a:t>
            </a:r>
            <a:r>
              <a:rPr lang="en-US" sz="2000" dirty="0">
                <a:hlinkClick r:id="rId2"/>
              </a:rPr>
              <a:t>https://www.maine.gov/dhhs/ofi/programs-services/health-care-assistance</a:t>
            </a:r>
            <a:endParaRPr lang="en-US" sz="2000" dirty="0"/>
          </a:p>
          <a:p>
            <a:pPr lvl="1"/>
            <a:endParaRPr lang="en-US" sz="2000" dirty="0"/>
          </a:p>
          <a:p>
            <a:pPr lvl="1"/>
            <a:r>
              <a:rPr lang="en-US" sz="2000" dirty="0"/>
              <a:t>Katie Beckett Waiver - </a:t>
            </a:r>
            <a:r>
              <a:rPr lang="en-US" sz="2000" dirty="0">
                <a:hlinkClick r:id="rId3"/>
              </a:rPr>
              <a:t>https://www.maine.gov/dhhs/ocfs/support-for-families/childrens-behavioral-health/katie-beckett-option</a:t>
            </a:r>
            <a:endParaRPr lang="en-US" sz="2000" dirty="0"/>
          </a:p>
          <a:p>
            <a:pPr lvl="1"/>
            <a:endParaRPr lang="en-US" sz="2000" dirty="0"/>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1559859" y="308375"/>
            <a:ext cx="9153378" cy="892552"/>
          </a:xfrm>
          <a:prstGeom prst="rect">
            <a:avLst/>
          </a:prstGeom>
          <a:solidFill>
            <a:srgbClr val="004D80"/>
          </a:solidFill>
          <a:ln/>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Who Is Eligible?</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a:t>
            </a:fld>
            <a:endParaRPr lang="en-US" dirty="0">
              <a:solidFill>
                <a:prstClr val="black">
                  <a:tint val="75000"/>
                </a:prstClr>
              </a:solidFill>
            </a:endParaRPr>
          </a:p>
        </p:txBody>
      </p:sp>
      <p:sp>
        <p:nvSpPr>
          <p:cNvPr id="5" name="Footer Placeholder 4"/>
          <p:cNvSpPr>
            <a:spLocks noGrp="1"/>
          </p:cNvSpPr>
          <p:nvPr>
            <p:ph type="ftr" sz="quarter" idx="11"/>
          </p:nvPr>
        </p:nvSpPr>
        <p:spPr>
          <a:xfrm>
            <a:off x="4191000" y="6356351"/>
            <a:ext cx="3657600" cy="365125"/>
          </a:xfrm>
        </p:spPr>
        <p:txBody>
          <a:bodyPr/>
          <a:lstStyle/>
          <a:p>
            <a:r>
              <a:rPr lang="en-US" dirty="0">
                <a:solidFill>
                  <a:prstClr val="black">
                    <a:tint val="75000"/>
                  </a:prstClr>
                </a:solidFill>
              </a:rPr>
              <a:t>Maine Department of Health and Human Services</a:t>
            </a:r>
          </a:p>
        </p:txBody>
      </p:sp>
      <p:pic>
        <p:nvPicPr>
          <p:cNvPr id="7" name="Picture 6" descr="Circle of smiling faces of children with heads together looking downwards">
            <a:extLst>
              <a:ext uri="{FF2B5EF4-FFF2-40B4-BE49-F238E27FC236}">
                <a16:creationId xmlns:a16="http://schemas.microsoft.com/office/drawing/2014/main" id="{F161C75F-0855-2632-0E35-2711CE0782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15994" y="2964126"/>
            <a:ext cx="2441108" cy="1629024"/>
          </a:xfrm>
          <a:prstGeom prst="rect">
            <a:avLst/>
          </a:prstGeom>
        </p:spPr>
      </p:pic>
    </p:spTree>
    <p:extLst>
      <p:ext uri="{BB962C8B-B14F-4D97-AF65-F5344CB8AC3E}">
        <p14:creationId xmlns:p14="http://schemas.microsoft.com/office/powerpoint/2010/main" val="839825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AF39D5-6CDD-5D1C-6216-EAD483D0DE86}"/>
              </a:ext>
            </a:extLst>
          </p:cNvPr>
          <p:cNvSpPr>
            <a:spLocks noGrp="1"/>
          </p:cNvSpPr>
          <p:nvPr>
            <p:ph idx="1"/>
          </p:nvPr>
        </p:nvSpPr>
        <p:spPr/>
        <p:txBody>
          <a:bodyPr/>
          <a:lstStyle/>
          <a:p>
            <a:r>
              <a:rPr lang="en-US" dirty="0"/>
              <a:t>Behavioral Health Homes</a:t>
            </a:r>
          </a:p>
          <a:p>
            <a:pPr lvl="1"/>
            <a:r>
              <a:rPr lang="en-US" dirty="0"/>
              <a:t>An all-inclusive support team that includes a case manager/care coordinator, a nurse, a psychiatric consultant, medical consultant, a clinical supervisor and youth and/or parent peer support</a:t>
            </a:r>
          </a:p>
          <a:p>
            <a:pPr lvl="1"/>
            <a:r>
              <a:rPr lang="en-US" dirty="0">
                <a:solidFill>
                  <a:srgbClr val="C00000"/>
                </a:solidFill>
              </a:rPr>
              <a:t>Parents can self refer: </a:t>
            </a:r>
          </a:p>
          <a:p>
            <a:pPr lvl="1"/>
            <a:r>
              <a:rPr lang="en-US" dirty="0">
                <a:solidFill>
                  <a:srgbClr val="C00000"/>
                </a:solidFill>
                <a:hlinkClick r:id="rId2">
                  <a:extLst>
                    <a:ext uri="{A12FA001-AC4F-418D-AE19-62706E023703}">
                      <ahyp:hlinkClr xmlns:ahyp="http://schemas.microsoft.com/office/drawing/2018/hyperlinkcolor" val="tx"/>
                    </a:ext>
                  </a:extLst>
                </a:hlinkClick>
              </a:rPr>
              <a:t>https://www.maine.gov/dhhs/oms/providers/value-based-purchasing/health-homes</a:t>
            </a:r>
            <a:endParaRPr lang="en-US" dirty="0">
              <a:solidFill>
                <a:srgbClr val="C00000"/>
              </a:solidFill>
            </a:endParaRPr>
          </a:p>
          <a:p>
            <a:pPr lvl="1"/>
            <a:r>
              <a:rPr lang="en-US" dirty="0">
                <a:solidFill>
                  <a:srgbClr val="0070C0"/>
                </a:solidFill>
              </a:rPr>
              <a:t>Information sheet for parents: </a:t>
            </a:r>
          </a:p>
          <a:p>
            <a:pPr lvl="1"/>
            <a:r>
              <a:rPr lang="en-US" dirty="0">
                <a:solidFill>
                  <a:srgbClr val="0070C0"/>
                </a:solidFill>
                <a:hlinkClick r:id="rId3">
                  <a:extLst>
                    <a:ext uri="{A12FA001-AC4F-418D-AE19-62706E023703}">
                      <ahyp:hlinkClr xmlns:ahyp="http://schemas.microsoft.com/office/drawing/2018/hyperlinkcolor" val="tx"/>
                    </a:ext>
                  </a:extLst>
                </a:hlinkClick>
              </a:rPr>
              <a:t>https://www.maine.gov/dhhs/sites/maine.gov.dhhs/files/inline-files/FINAL%20BHH%20Info%20Sheet%204.8.22%20-%20Copy.pdf</a:t>
            </a:r>
            <a:endParaRPr lang="en-US" dirty="0">
              <a:solidFill>
                <a:srgbClr val="0070C0"/>
              </a:solidFill>
            </a:endParaRPr>
          </a:p>
          <a:p>
            <a:pPr lvl="1"/>
            <a:endParaRPr lang="en-US" dirty="0"/>
          </a:p>
          <a:p>
            <a:endParaRPr lang="en-US" dirty="0"/>
          </a:p>
        </p:txBody>
      </p:sp>
      <p:sp>
        <p:nvSpPr>
          <p:cNvPr id="4" name="Text Box 5">
            <a:extLst>
              <a:ext uri="{FF2B5EF4-FFF2-40B4-BE49-F238E27FC236}">
                <a16:creationId xmlns:a16="http://schemas.microsoft.com/office/drawing/2014/main" id="{79A1A6D5-DF27-A18A-A197-7D4FA0BDAAE3}"/>
              </a:ext>
            </a:extLst>
          </p:cNvPr>
          <p:cNvSpPr txBox="1">
            <a:spLocks noGrp="1" noChangeArrowheads="1"/>
          </p:cNvSpPr>
          <p:nvPr>
            <p:ph type="title"/>
          </p:nvPr>
        </p:nvSpPr>
        <p:spPr bwMode="auto">
          <a:xfrm>
            <a:off x="838200" y="621641"/>
            <a:ext cx="10515600" cy="812530"/>
          </a:xfrm>
          <a:prstGeom prst="rect">
            <a:avLst/>
          </a:prstGeom>
          <a:solidFill>
            <a:srgbClr val="004D80"/>
          </a:solidFill>
          <a:ln/>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Behavioral Health Homes (BHH)</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10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0B498F-F65B-59A3-B3C1-0855F8A9A8B3}"/>
              </a:ext>
            </a:extLst>
          </p:cNvPr>
          <p:cNvSpPr>
            <a:spLocks noGrp="1"/>
          </p:cNvSpPr>
          <p:nvPr>
            <p:ph idx="1"/>
          </p:nvPr>
        </p:nvSpPr>
        <p:spPr>
          <a:xfrm>
            <a:off x="838199" y="1382233"/>
            <a:ext cx="10113335" cy="4974117"/>
          </a:xfrm>
        </p:spPr>
        <p:txBody>
          <a:bodyPr>
            <a:normAutofit lnSpcReduction="10000"/>
          </a:bodyPr>
          <a:lstStyle/>
          <a:p>
            <a:pPr marL="457200" lvl="1" indent="0">
              <a:buNone/>
            </a:pPr>
            <a:r>
              <a:rPr lang="en-US" sz="1800" dirty="0"/>
              <a:t>Identify the child and family’s strengths and needs for medical, educational, social, or other services </a:t>
            </a:r>
          </a:p>
          <a:p>
            <a:pPr marL="457200" lvl="1" indent="0">
              <a:buNone/>
            </a:pPr>
            <a:r>
              <a:rPr lang="en-US" sz="1800" dirty="0"/>
              <a:t>• Assist with creating a plan to support and address those needs</a:t>
            </a:r>
          </a:p>
          <a:p>
            <a:pPr marL="457200" lvl="1" indent="0">
              <a:buNone/>
            </a:pPr>
            <a:r>
              <a:rPr lang="en-US" sz="1800" dirty="0"/>
              <a:t> • Identify a variety of appropriate and available resources</a:t>
            </a:r>
          </a:p>
          <a:p>
            <a:pPr marL="457200" lvl="1" indent="0">
              <a:buNone/>
            </a:pPr>
            <a:r>
              <a:rPr lang="en-US" sz="1800" dirty="0"/>
              <a:t> • Identify treatment services and make referrals to services </a:t>
            </a:r>
          </a:p>
          <a:p>
            <a:pPr marL="457200" lvl="1" indent="0">
              <a:buNone/>
            </a:pPr>
            <a:r>
              <a:rPr lang="en-US" sz="1800" dirty="0"/>
              <a:t>• Set up appointments</a:t>
            </a:r>
          </a:p>
          <a:p>
            <a:pPr marL="457200" lvl="1" indent="0">
              <a:buNone/>
            </a:pPr>
            <a:r>
              <a:rPr lang="en-US" sz="1800" dirty="0"/>
              <a:t> • Coordinate and monitor services</a:t>
            </a:r>
          </a:p>
          <a:p>
            <a:pPr marL="457200" lvl="1" indent="0">
              <a:buNone/>
            </a:pPr>
            <a:r>
              <a:rPr lang="en-US" sz="1800" dirty="0"/>
              <a:t> • Family members with organizational tasks and skills, including paperwork, attending meetings to support the youth’s needs including, when appropriate, IEP meetings, and/or advocating for family and child needs</a:t>
            </a:r>
          </a:p>
          <a:p>
            <a:pPr marL="457200" lvl="1" indent="0">
              <a:buNone/>
            </a:pPr>
            <a:r>
              <a:rPr lang="en-US" sz="1800" dirty="0"/>
              <a:t> • Educate families and children on services and systems </a:t>
            </a:r>
          </a:p>
          <a:p>
            <a:pPr marL="457200" lvl="1" indent="0">
              <a:buNone/>
            </a:pPr>
            <a:endParaRPr lang="en-US" sz="1800" dirty="0"/>
          </a:p>
          <a:p>
            <a:pPr marL="457200" lvl="1" indent="0">
              <a:buNone/>
            </a:pPr>
            <a:r>
              <a:rPr lang="en-US" sz="2000" dirty="0">
                <a:solidFill>
                  <a:srgbClr val="C00000"/>
                </a:solidFill>
              </a:rPr>
              <a:t>Parents can self refer</a:t>
            </a:r>
            <a:r>
              <a:rPr lang="en-US" sz="1800" dirty="0"/>
              <a:t>: </a:t>
            </a:r>
          </a:p>
          <a:p>
            <a:pPr marL="457200" lvl="1" indent="0">
              <a:buNone/>
            </a:pPr>
            <a:r>
              <a:rPr lang="en-US" sz="2000" dirty="0">
                <a:solidFill>
                  <a:srgbClr val="C00000"/>
                </a:solidFill>
                <a:hlinkClick r:id="rId2">
                  <a:extLst>
                    <a:ext uri="{A12FA001-AC4F-418D-AE19-62706E023703}">
                      <ahyp:hlinkClr xmlns:ahyp="http://schemas.microsoft.com/office/drawing/2018/hyperlinkcolor" val="tx"/>
                    </a:ext>
                  </a:extLst>
                </a:hlinkClick>
              </a:rPr>
              <a:t>Find a Provider | Department of Health and Human Services (maine.gov)</a:t>
            </a:r>
            <a:endParaRPr lang="en-US" sz="2000" dirty="0">
              <a:solidFill>
                <a:srgbClr val="C00000"/>
              </a:solidFill>
            </a:endParaRPr>
          </a:p>
          <a:p>
            <a:pPr marL="457200" lvl="1" indent="0">
              <a:buNone/>
            </a:pPr>
            <a:r>
              <a:rPr lang="en-US" sz="2000" dirty="0">
                <a:solidFill>
                  <a:srgbClr val="0070C0"/>
                </a:solidFill>
              </a:rPr>
              <a:t>Parent Information Sheet: </a:t>
            </a:r>
            <a:r>
              <a:rPr lang="en-US" sz="2000" dirty="0">
                <a:solidFill>
                  <a:srgbClr val="0070C0"/>
                </a:solidFill>
                <a:hlinkClick r:id="rId3">
                  <a:extLst>
                    <a:ext uri="{A12FA001-AC4F-418D-AE19-62706E023703}">
                      <ahyp:hlinkClr xmlns:ahyp="http://schemas.microsoft.com/office/drawing/2018/hyperlinkcolor" val="tx"/>
                    </a:ext>
                  </a:extLst>
                </a:hlinkClick>
              </a:rPr>
              <a:t>https://www.maine.gov/dhhs/sites/maine.gov.dhhs/files/inline-files/FINAL%20TCM%20Info%20Sheet1.9.22.pdf</a:t>
            </a:r>
            <a:endParaRPr lang="en-US" sz="2000" dirty="0">
              <a:solidFill>
                <a:srgbClr val="0070C0"/>
              </a:solidFill>
            </a:endParaRPr>
          </a:p>
          <a:p>
            <a:pPr marL="457200" lvl="1" indent="0">
              <a:buNone/>
            </a:pPr>
            <a:endParaRPr lang="en-US" sz="2000" dirty="0">
              <a:solidFill>
                <a:srgbClr val="C00000"/>
              </a:solidFill>
            </a:endParaRPr>
          </a:p>
          <a:p>
            <a:pPr lvl="1"/>
            <a:endParaRPr lang="en-US" sz="2000" dirty="0">
              <a:solidFill>
                <a:srgbClr val="C00000"/>
              </a:solidFill>
            </a:endParaRPr>
          </a:p>
          <a:p>
            <a:pPr lvl="1"/>
            <a:endParaRPr lang="en-US" sz="2000" dirty="0">
              <a:solidFill>
                <a:srgbClr val="C00000"/>
              </a:solidFill>
            </a:endParaRPr>
          </a:p>
          <a:p>
            <a:pPr lvl="1"/>
            <a:endParaRPr lang="en-US" sz="2000" dirty="0">
              <a:solidFill>
                <a:srgbClr val="C00000"/>
              </a:solidFill>
            </a:endParaRPr>
          </a:p>
          <a:p>
            <a:pPr marL="457200" lvl="1" indent="0">
              <a:buNone/>
            </a:pPr>
            <a:endParaRPr lang="en-US" dirty="0"/>
          </a:p>
          <a:p>
            <a:pPr lvl="1"/>
            <a:endParaRPr lang="en-US" dirty="0"/>
          </a:p>
        </p:txBody>
      </p:sp>
      <p:sp>
        <p:nvSpPr>
          <p:cNvPr id="4" name="Footer Placeholder 3">
            <a:extLst>
              <a:ext uri="{FF2B5EF4-FFF2-40B4-BE49-F238E27FC236}">
                <a16:creationId xmlns:a16="http://schemas.microsoft.com/office/drawing/2014/main" id="{449216E8-9D8F-1F17-191D-91A3FA0892DB}"/>
              </a:ext>
            </a:extLst>
          </p:cNvPr>
          <p:cNvSpPr>
            <a:spLocks noGrp="1"/>
          </p:cNvSpPr>
          <p:nvPr>
            <p:ph type="ftr" sz="quarter" idx="11"/>
          </p:nvPr>
        </p:nvSpPr>
        <p:spPr/>
        <p:txBody>
          <a:bodyPr/>
          <a:lstStyle/>
          <a:p>
            <a:r>
              <a:rPr lang="en-US"/>
              <a:t>Maine Department of Health and Human Services</a:t>
            </a:r>
            <a:endParaRPr lang="en-US" dirty="0"/>
          </a:p>
        </p:txBody>
      </p:sp>
      <p:sp>
        <p:nvSpPr>
          <p:cNvPr id="5" name="Slide Number Placeholder 4">
            <a:extLst>
              <a:ext uri="{FF2B5EF4-FFF2-40B4-BE49-F238E27FC236}">
                <a16:creationId xmlns:a16="http://schemas.microsoft.com/office/drawing/2014/main" id="{CED7E8CB-12D6-03E2-B510-4B5346AFC851}"/>
              </a:ext>
            </a:extLst>
          </p:cNvPr>
          <p:cNvSpPr>
            <a:spLocks noGrp="1"/>
          </p:cNvSpPr>
          <p:nvPr>
            <p:ph type="sldNum" sz="quarter" idx="12"/>
          </p:nvPr>
        </p:nvSpPr>
        <p:spPr/>
        <p:txBody>
          <a:bodyPr/>
          <a:lstStyle/>
          <a:p>
            <a:fld id="{5FD82BC9-63B1-475F-82C3-3D3DE5316FF5}" type="slidenum">
              <a:rPr lang="en-US" smtClean="0"/>
              <a:t>4</a:t>
            </a:fld>
            <a:endParaRPr lang="en-US" dirty="0"/>
          </a:p>
        </p:txBody>
      </p:sp>
      <p:sp>
        <p:nvSpPr>
          <p:cNvPr id="6" name="Text Box 5">
            <a:extLst>
              <a:ext uri="{FF2B5EF4-FFF2-40B4-BE49-F238E27FC236}">
                <a16:creationId xmlns:a16="http://schemas.microsoft.com/office/drawing/2014/main" id="{318B102F-4B67-40D8-7A12-0FD9CB8D76CE}"/>
              </a:ext>
            </a:extLst>
          </p:cNvPr>
          <p:cNvSpPr txBox="1">
            <a:spLocks noGrp="1" noChangeArrowheads="1"/>
          </p:cNvSpPr>
          <p:nvPr>
            <p:ph type="title"/>
          </p:nvPr>
        </p:nvSpPr>
        <p:spPr bwMode="auto">
          <a:xfrm>
            <a:off x="1981200" y="439873"/>
            <a:ext cx="8229600" cy="812530"/>
          </a:xfrm>
          <a:prstGeom prst="rect">
            <a:avLst/>
          </a:prstGeom>
          <a:solidFill>
            <a:srgbClr val="004D80"/>
          </a:solidFill>
          <a:ln/>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Targeted Case Management (TCM)</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00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38A96-72ED-F383-3829-4FCA86A1EEE2}"/>
              </a:ext>
            </a:extLst>
          </p:cNvPr>
          <p:cNvSpPr>
            <a:spLocks noGrp="1"/>
          </p:cNvSpPr>
          <p:nvPr>
            <p:ph type="title"/>
          </p:nvPr>
        </p:nvSpPr>
        <p:spPr/>
        <p:txBody>
          <a:bodyPr/>
          <a:lstStyle/>
          <a:p>
            <a:r>
              <a:rPr lang="en-US" dirty="0">
                <a:solidFill>
                  <a:schemeClr val="tx2">
                    <a:lumMod val="75000"/>
                    <a:lumOff val="25000"/>
                  </a:schemeClr>
                </a:solidFill>
              </a:rPr>
              <a:t>Behavioral Health Homes VS Targeted Case Management</a:t>
            </a:r>
          </a:p>
        </p:txBody>
      </p:sp>
      <p:sp>
        <p:nvSpPr>
          <p:cNvPr id="3" name="Content Placeholder 2">
            <a:extLst>
              <a:ext uri="{FF2B5EF4-FFF2-40B4-BE49-F238E27FC236}">
                <a16:creationId xmlns:a16="http://schemas.microsoft.com/office/drawing/2014/main" id="{F08B722D-6F6F-BDC4-1F96-2482F5D3BB83}"/>
              </a:ext>
            </a:extLst>
          </p:cNvPr>
          <p:cNvSpPr>
            <a:spLocks noGrp="1"/>
          </p:cNvSpPr>
          <p:nvPr>
            <p:ph idx="1"/>
          </p:nvPr>
        </p:nvSpPr>
        <p:spPr/>
        <p:txBody>
          <a:bodyPr/>
          <a:lstStyle/>
          <a:p>
            <a:pPr marL="0" marR="0">
              <a:spcBef>
                <a:spcPts val="0"/>
              </a:spcBef>
              <a:spcAft>
                <a:spcPts val="0"/>
              </a:spcAft>
            </a:pPr>
            <a:r>
              <a:rPr lang="en-US" sz="2400" dirty="0">
                <a:effectLst/>
                <a:latin typeface="Aptos" panose="020B0004020202020204" pitchFamily="34" charset="0"/>
                <a:ea typeface="Aptos" panose="020B0004020202020204" pitchFamily="34" charset="0"/>
                <a:cs typeface="Aptos" panose="020B0004020202020204" pitchFamily="34" charset="0"/>
              </a:rPr>
              <a:t>Both services have case managers with similar role functions, however, have differences in meeting requirements, billing, licensure within the agencies, and level of care. </a:t>
            </a:r>
          </a:p>
          <a:p>
            <a:pPr marL="0" marR="0">
              <a:spcBef>
                <a:spcPts val="0"/>
              </a:spcBef>
              <a:spcAft>
                <a:spcPts val="0"/>
              </a:spcAft>
            </a:pPr>
            <a:r>
              <a:rPr lang="en-US" sz="2400" dirty="0">
                <a:effectLst/>
                <a:latin typeface="Aptos" panose="020B0004020202020204" pitchFamily="34" charset="0"/>
                <a:ea typeface="Aptos" panose="020B0004020202020204" pitchFamily="34" charset="0"/>
                <a:cs typeface="Aptos" panose="020B0004020202020204" pitchFamily="34" charset="0"/>
              </a:rPr>
              <a:t>BHH is more catered to residential-level services and clients more commonly experiencing mental health crisis. </a:t>
            </a:r>
          </a:p>
          <a:p>
            <a:pPr marL="0" marR="0">
              <a:spcBef>
                <a:spcPts val="0"/>
              </a:spcBef>
              <a:spcAft>
                <a:spcPts val="0"/>
              </a:spcAft>
            </a:pPr>
            <a:r>
              <a:rPr lang="en-US" sz="2400" dirty="0">
                <a:effectLst/>
                <a:latin typeface="Aptos" panose="020B0004020202020204" pitchFamily="34" charset="0"/>
                <a:ea typeface="Aptos" panose="020B0004020202020204" pitchFamily="34" charset="0"/>
                <a:cs typeface="Aptos" panose="020B0004020202020204" pitchFamily="34" charset="0"/>
              </a:rPr>
              <a:t>TCM is more catered to connecting to services and resources to provide support and prevent the need for a higher level of care.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0700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71D27-4F46-A8AD-93CC-5A3ACADAD218}"/>
              </a:ext>
            </a:extLst>
          </p:cNvPr>
          <p:cNvSpPr>
            <a:spLocks noGrp="1"/>
          </p:cNvSpPr>
          <p:nvPr>
            <p:ph type="title"/>
          </p:nvPr>
        </p:nvSpPr>
        <p:spPr/>
        <p:txBody>
          <a:bodyPr/>
          <a:lstStyle/>
          <a:p>
            <a:r>
              <a:rPr lang="en-US" dirty="0">
                <a:solidFill>
                  <a:schemeClr val="tx2">
                    <a:lumMod val="75000"/>
                    <a:lumOff val="25000"/>
                  </a:schemeClr>
                </a:solidFill>
              </a:rPr>
              <a:t>An Example of TCM – COR Health </a:t>
            </a:r>
          </a:p>
        </p:txBody>
      </p:sp>
      <p:sp>
        <p:nvSpPr>
          <p:cNvPr id="3" name="Content Placeholder 2">
            <a:extLst>
              <a:ext uri="{FF2B5EF4-FFF2-40B4-BE49-F238E27FC236}">
                <a16:creationId xmlns:a16="http://schemas.microsoft.com/office/drawing/2014/main" id="{A5DC3887-30E9-B00C-A0AF-66DC55DA4F53}"/>
              </a:ext>
            </a:extLst>
          </p:cNvPr>
          <p:cNvSpPr>
            <a:spLocks noGrp="1"/>
          </p:cNvSpPr>
          <p:nvPr>
            <p:ph idx="1"/>
          </p:nvPr>
        </p:nvSpPr>
        <p:spPr>
          <a:xfrm>
            <a:off x="838200" y="1403498"/>
            <a:ext cx="10515600" cy="4773465"/>
          </a:xfrm>
        </p:spPr>
        <p:txBody>
          <a:bodyPr/>
          <a:lstStyle/>
          <a:p>
            <a:pPr marL="0" marR="0" indent="0">
              <a:spcBef>
                <a:spcPts val="0"/>
              </a:spcBef>
              <a:spcAft>
                <a:spcPts val="0"/>
              </a:spcAft>
              <a:buNone/>
            </a:pPr>
            <a:r>
              <a:rPr lang="en-US" sz="1800" dirty="0">
                <a:effectLst/>
                <a:latin typeface="Aptos" panose="020B0004020202020204" pitchFamily="34" charset="0"/>
                <a:ea typeface="Aptos" panose="020B0004020202020204" pitchFamily="34" charset="0"/>
                <a:cs typeface="Aptos" panose="020B0004020202020204" pitchFamily="34" charset="0"/>
              </a:rPr>
              <a:t> </a:t>
            </a:r>
          </a:p>
          <a:p>
            <a:pPr marL="0" marR="0" indent="0">
              <a:spcBef>
                <a:spcPts val="0"/>
              </a:spcBef>
              <a:spcAft>
                <a:spcPts val="0"/>
              </a:spcAft>
              <a:buNone/>
            </a:pPr>
            <a:r>
              <a:rPr lang="en-US" sz="1800" b="1" dirty="0">
                <a:effectLst/>
                <a:latin typeface="Aptos" panose="020B0004020202020204" pitchFamily="34" charset="0"/>
                <a:ea typeface="Aptos" panose="020B0004020202020204" pitchFamily="34" charset="0"/>
                <a:cs typeface="Aptos" panose="020B0004020202020204" pitchFamily="34" charset="0"/>
              </a:rPr>
              <a:t>Service Area for COR Health</a:t>
            </a:r>
            <a:r>
              <a:rPr lang="en-US" sz="1800" dirty="0">
                <a:effectLst/>
                <a:latin typeface="Aptos" panose="020B0004020202020204" pitchFamily="34" charset="0"/>
                <a:ea typeface="Aptos" panose="020B0004020202020204" pitchFamily="34" charset="0"/>
                <a:cs typeface="Aptos" panose="020B0004020202020204" pitchFamily="34" charset="0"/>
              </a:rPr>
              <a:t>:</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Some areas of York, Cumberland, Androscoggin, Kennebec, Sagadahoc and Knox County- with continued plans for expansion.</a:t>
            </a:r>
          </a:p>
          <a:p>
            <a:pPr marL="0" marR="0">
              <a:spcBef>
                <a:spcPts val="0"/>
              </a:spcBef>
              <a:spcAft>
                <a:spcPts val="0"/>
              </a:spcAft>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1800" b="1" dirty="0">
                <a:effectLst/>
                <a:latin typeface="Aptos" panose="020B0004020202020204" pitchFamily="34" charset="0"/>
                <a:ea typeface="Aptos" panose="020B0004020202020204" pitchFamily="34" charset="0"/>
                <a:cs typeface="Aptos" panose="020B0004020202020204" pitchFamily="34" charset="0"/>
              </a:rPr>
              <a:t>Type of Services:</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Most TCM and BHH agencies provide Developmental, and Behavioral case management Services, COR Health also provides Medical TCM Services.</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Service Type is based on the client’s primary diagnosis, Medical TCM services can include similar goals of advocacy and coordination, with the addition of assistance in obtaining medical supplies, equipment, medications, etc. </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In addition to TCM services, COR Health also provides Nursing and PSS in-home services, medical staffing in facilities, and Section 28 Behavioral Health Services. </a:t>
            </a:r>
          </a:p>
          <a:p>
            <a:pPr marL="0" marR="0" indent="0">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1800" b="1" dirty="0">
                <a:effectLst/>
                <a:latin typeface="Aptos" panose="020B0004020202020204" pitchFamily="34" charset="0"/>
                <a:ea typeface="Aptos" panose="020B0004020202020204" pitchFamily="34" charset="0"/>
                <a:cs typeface="Aptos" panose="020B0004020202020204" pitchFamily="34" charset="0"/>
              </a:rPr>
              <a:t>TCMs meet with the client/family at the client’s home, appointments, school, in the community, and via telehealth.</a:t>
            </a:r>
          </a:p>
          <a:p>
            <a:endParaRPr lang="en-US" dirty="0"/>
          </a:p>
        </p:txBody>
      </p:sp>
    </p:spTree>
    <p:extLst>
      <p:ext uri="{BB962C8B-B14F-4D97-AF65-F5344CB8AC3E}">
        <p14:creationId xmlns:p14="http://schemas.microsoft.com/office/powerpoint/2010/main" val="388779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EEFA7-38B0-ADB7-CA6C-FD2B613BA936}"/>
              </a:ext>
            </a:extLst>
          </p:cNvPr>
          <p:cNvSpPr>
            <a:spLocks noGrp="1"/>
          </p:cNvSpPr>
          <p:nvPr>
            <p:ph type="title"/>
          </p:nvPr>
        </p:nvSpPr>
        <p:spPr>
          <a:xfrm>
            <a:off x="838200" y="365126"/>
            <a:ext cx="10515600" cy="315912"/>
          </a:xfrm>
        </p:spPr>
        <p:txBody>
          <a:bodyPr>
            <a:normAutofit fontScale="90000"/>
          </a:bodyPr>
          <a:lstStyle/>
          <a:p>
            <a:r>
              <a:rPr lang="en-US" dirty="0">
                <a:solidFill>
                  <a:schemeClr val="tx2">
                    <a:lumMod val="75000"/>
                    <a:lumOff val="25000"/>
                  </a:schemeClr>
                </a:solidFill>
              </a:rPr>
              <a:t>What case management looks like:</a:t>
            </a:r>
          </a:p>
        </p:txBody>
      </p:sp>
      <p:sp>
        <p:nvSpPr>
          <p:cNvPr id="3" name="Content Placeholder 2">
            <a:extLst>
              <a:ext uri="{FF2B5EF4-FFF2-40B4-BE49-F238E27FC236}">
                <a16:creationId xmlns:a16="http://schemas.microsoft.com/office/drawing/2014/main" id="{EC5B7345-4EE2-35AA-A5BA-951B095152DB}"/>
              </a:ext>
            </a:extLst>
          </p:cNvPr>
          <p:cNvSpPr>
            <a:spLocks noGrp="1"/>
          </p:cNvSpPr>
          <p:nvPr>
            <p:ph idx="1"/>
          </p:nvPr>
        </p:nvSpPr>
        <p:spPr>
          <a:xfrm>
            <a:off x="838200" y="1010093"/>
            <a:ext cx="10515600" cy="5166870"/>
          </a:xfrm>
        </p:spPr>
        <p:txBody>
          <a:bodyPr>
            <a:normAutofit lnSpcReduction="10000"/>
          </a:bodyPr>
          <a:lstStyle/>
          <a:p>
            <a:pPr marL="0" marR="0" indent="0">
              <a:spcBef>
                <a:spcPts val="0"/>
              </a:spcBef>
              <a:spcAft>
                <a:spcPts val="0"/>
              </a:spcAft>
              <a:buNone/>
            </a:pPr>
            <a:r>
              <a:rPr lang="en-US" sz="2000" b="1" dirty="0">
                <a:effectLst/>
                <a:latin typeface="Aptos" panose="020B0004020202020204" pitchFamily="34" charset="0"/>
                <a:ea typeface="Aptos" panose="020B0004020202020204" pitchFamily="34" charset="0"/>
                <a:cs typeface="Aptos" panose="020B0004020202020204" pitchFamily="34" charset="0"/>
              </a:rPr>
              <a:t>Making Referrals</a:t>
            </a:r>
            <a:r>
              <a:rPr lang="en-US" sz="1800" dirty="0">
                <a:effectLst/>
                <a:latin typeface="Aptos" panose="020B0004020202020204" pitchFamily="34" charset="0"/>
                <a:ea typeface="Aptos" panose="020B0004020202020204" pitchFamily="34" charset="0"/>
                <a:cs typeface="Aptos" panose="020B0004020202020204" pitchFamily="34" charset="0"/>
              </a:rPr>
              <a:t>:</a:t>
            </a:r>
          </a:p>
          <a:p>
            <a:pPr marL="0" marR="0" indent="0">
              <a:spcBef>
                <a:spcPts val="0"/>
              </a:spcBef>
              <a:spcAft>
                <a:spcPts val="0"/>
              </a:spcAft>
              <a:buNone/>
            </a:pPr>
            <a:r>
              <a:rPr lang="en-US" sz="1800" dirty="0">
                <a:effectLst/>
                <a:latin typeface="Aptos" panose="020B0004020202020204" pitchFamily="34" charset="0"/>
                <a:ea typeface="Aptos" panose="020B0004020202020204" pitchFamily="34" charset="0"/>
                <a:cs typeface="Aptos" panose="020B0004020202020204" pitchFamily="34" charset="0"/>
              </a:rPr>
              <a:t>Anyone can refer (parent, family member, provider, school, DHS) but legal guardian must be willing to engage. </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COR Health referrals are online on our website, additional providers can be located via the DHS website.</a:t>
            </a:r>
          </a:p>
          <a:p>
            <a:pPr marL="0" marR="0" indent="0">
              <a:spcBef>
                <a:spcPts val="0"/>
              </a:spcBef>
              <a:spcAft>
                <a:spcPts val="0"/>
              </a:spcAft>
              <a:buNone/>
            </a:pPr>
            <a:r>
              <a:rPr lang="en-US" sz="1800" dirty="0">
                <a:effectLst/>
                <a:latin typeface="Aptos" panose="020B0004020202020204" pitchFamily="34" charset="0"/>
                <a:ea typeface="Aptos" panose="020B0004020202020204" pitchFamily="34" charset="0"/>
                <a:cs typeface="Aptos" panose="020B0004020202020204" pitchFamily="34" charset="0"/>
              </a:rPr>
              <a:t> </a:t>
            </a:r>
          </a:p>
          <a:p>
            <a:pPr marL="0" marR="0" indent="0">
              <a:spcBef>
                <a:spcPts val="0"/>
              </a:spcBef>
              <a:spcAft>
                <a:spcPts val="0"/>
              </a:spcAft>
              <a:buNone/>
            </a:pPr>
            <a:r>
              <a:rPr lang="en-US" sz="2000" b="1" dirty="0">
                <a:effectLst/>
                <a:latin typeface="Aptos" panose="020B0004020202020204" pitchFamily="34" charset="0"/>
                <a:ea typeface="Aptos" panose="020B0004020202020204" pitchFamily="34" charset="0"/>
                <a:cs typeface="Aptos" panose="020B0004020202020204" pitchFamily="34" charset="0"/>
              </a:rPr>
              <a:t>Intake Process:</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The TCM 30-day intake process includes gathering basic information, obtaining consents and provider releases, completing assessments including the CANS and Comprehensive Assessment, and developing an Individualized Service Plan based on needs, utilizing strengths, and following a parent-led approach. </a:t>
            </a:r>
          </a:p>
          <a:p>
            <a:pPr marL="0" marR="0" indent="0">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000" b="1" dirty="0">
                <a:effectLst/>
                <a:latin typeface="Aptos" panose="020B0004020202020204" pitchFamily="34" charset="0"/>
                <a:ea typeface="Aptos" panose="020B0004020202020204" pitchFamily="34" charset="0"/>
                <a:cs typeface="Aptos" panose="020B0004020202020204" pitchFamily="34" charset="0"/>
              </a:rPr>
              <a:t>Goals can be related to</a:t>
            </a:r>
            <a:r>
              <a:rPr lang="en-US" sz="1800" dirty="0">
                <a:effectLst/>
                <a:latin typeface="Aptos" panose="020B0004020202020204" pitchFamily="34" charset="0"/>
                <a:ea typeface="Aptos" panose="020B0004020202020204" pitchFamily="34" charset="0"/>
                <a:cs typeface="Aptos" panose="020B0004020202020204" pitchFamily="34" charset="0"/>
              </a:rPr>
              <a:t>: </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Academics, medical, behavioral, safety, psycho-social, access to financial and transportation resources.</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Commonly including: Advocacy and coordination of care, obtaining and reviewing records, diagnostic clarification, assessing/monitoring the effectiveness of existing supports/services, exploring and referring to new supports/services.</a:t>
            </a:r>
          </a:p>
          <a:p>
            <a:pPr marL="0" marR="0" indent="0">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2000" b="1" dirty="0">
                <a:effectLst/>
                <a:latin typeface="Aptos" panose="020B0004020202020204" pitchFamily="34" charset="0"/>
                <a:ea typeface="Aptos" panose="020B0004020202020204" pitchFamily="34" charset="0"/>
                <a:cs typeface="Aptos" panose="020B0004020202020204" pitchFamily="34" charset="0"/>
              </a:rPr>
              <a:t>Timeframe:</a:t>
            </a:r>
          </a:p>
          <a:p>
            <a:pPr marL="0" marR="0">
              <a:spcBef>
                <a:spcPts val="0"/>
              </a:spcBef>
              <a:spcAft>
                <a:spcPts val="0"/>
              </a:spcAft>
            </a:pPr>
            <a:r>
              <a:rPr lang="en-US" sz="1800" dirty="0">
                <a:effectLst/>
                <a:latin typeface="Aptos" panose="020B0004020202020204" pitchFamily="34" charset="0"/>
                <a:ea typeface="Aptos" panose="020B0004020202020204" pitchFamily="34" charset="0"/>
                <a:cs typeface="Aptos" panose="020B0004020202020204" pitchFamily="34" charset="0"/>
              </a:rPr>
              <a:t>-Cases can be open with TCM services for months to years depending on needs and engagement- most commonly TCM services are open 6 months-1 year.</a:t>
            </a:r>
          </a:p>
          <a:p>
            <a:endParaRPr lang="en-US" dirty="0"/>
          </a:p>
        </p:txBody>
      </p:sp>
    </p:spTree>
    <p:extLst>
      <p:ext uri="{BB962C8B-B14F-4D97-AF65-F5344CB8AC3E}">
        <p14:creationId xmlns:p14="http://schemas.microsoft.com/office/powerpoint/2010/main" val="145867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1C013-03D2-E75B-B647-771386B4B106}"/>
              </a:ext>
            </a:extLst>
          </p:cNvPr>
          <p:cNvSpPr>
            <a:spLocks noGrp="1"/>
          </p:cNvSpPr>
          <p:nvPr>
            <p:ph type="title"/>
          </p:nvPr>
        </p:nvSpPr>
        <p:spPr/>
        <p:txBody>
          <a:bodyPr/>
          <a:lstStyle/>
          <a:p>
            <a:r>
              <a:rPr lang="en-US" dirty="0">
                <a:solidFill>
                  <a:schemeClr val="tx2">
                    <a:lumMod val="75000"/>
                    <a:lumOff val="25000"/>
                  </a:schemeClr>
                </a:solidFill>
              </a:rPr>
              <a:t>TCM does not</a:t>
            </a:r>
            <a:r>
              <a:rPr lang="en-US" dirty="0"/>
              <a:t>: </a:t>
            </a:r>
          </a:p>
        </p:txBody>
      </p:sp>
      <p:sp>
        <p:nvSpPr>
          <p:cNvPr id="3" name="Content Placeholder 2">
            <a:extLst>
              <a:ext uri="{FF2B5EF4-FFF2-40B4-BE49-F238E27FC236}">
                <a16:creationId xmlns:a16="http://schemas.microsoft.com/office/drawing/2014/main" id="{72715683-CC39-C601-6C5A-8B56A9D4A354}"/>
              </a:ext>
            </a:extLst>
          </p:cNvPr>
          <p:cNvSpPr>
            <a:spLocks noGrp="1"/>
          </p:cNvSpPr>
          <p:nvPr>
            <p:ph idx="1"/>
          </p:nvPr>
        </p:nvSpPr>
        <p:spPr/>
        <p:txBody>
          <a:bodyPr/>
          <a:lstStyle/>
          <a:p>
            <a:pPr marL="0" marR="0">
              <a:spcBef>
                <a:spcPts val="0"/>
              </a:spcBef>
              <a:spcAft>
                <a:spcPts val="0"/>
              </a:spcAft>
            </a:pPr>
            <a:r>
              <a:rPr lang="en-US" sz="2400" dirty="0">
                <a:latin typeface="Aptos" panose="020B0004020202020204" pitchFamily="34" charset="0"/>
                <a:ea typeface="Aptos" panose="020B0004020202020204" pitchFamily="34" charset="0"/>
                <a:cs typeface="Aptos" panose="020B0004020202020204" pitchFamily="34" charset="0"/>
              </a:rPr>
              <a:t>P</a:t>
            </a:r>
            <a:r>
              <a:rPr lang="en-US" sz="2400" dirty="0">
                <a:effectLst/>
                <a:latin typeface="Aptos" panose="020B0004020202020204" pitchFamily="34" charset="0"/>
                <a:ea typeface="Aptos" panose="020B0004020202020204" pitchFamily="34" charset="0"/>
                <a:cs typeface="Aptos" panose="020B0004020202020204" pitchFamily="34" charset="0"/>
              </a:rPr>
              <a:t>rovide legal support, or provide direct transportation- but TCM can provide resources for the client/family to explore.</a:t>
            </a:r>
          </a:p>
          <a:p>
            <a:pPr marL="0" marR="0">
              <a:spcBef>
                <a:spcPts val="0"/>
              </a:spcBef>
              <a:spcAft>
                <a:spcPts val="0"/>
              </a:spcAft>
            </a:pP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2400" dirty="0">
                <a:latin typeface="Aptos" panose="020B0004020202020204" pitchFamily="34" charset="0"/>
                <a:ea typeface="Aptos" panose="020B0004020202020204" pitchFamily="34" charset="0"/>
                <a:cs typeface="Aptos" panose="020B0004020202020204" pitchFamily="34" charset="0"/>
              </a:rPr>
              <a:t>O</a:t>
            </a:r>
            <a:r>
              <a:rPr lang="en-US" sz="2400" dirty="0">
                <a:effectLst/>
                <a:latin typeface="Aptos" panose="020B0004020202020204" pitchFamily="34" charset="0"/>
                <a:ea typeface="Aptos" panose="020B0004020202020204" pitchFamily="34" charset="0"/>
                <a:cs typeface="Aptos" panose="020B0004020202020204" pitchFamily="34" charset="0"/>
              </a:rPr>
              <a:t>pen services if client does not meet eligibility requirements, or is engaged with another case management/duplicative care coordination service.</a:t>
            </a:r>
          </a:p>
          <a:p>
            <a:pPr marL="0" marR="0">
              <a:spcBef>
                <a:spcPts val="0"/>
              </a:spcBef>
              <a:spcAft>
                <a:spcPts val="0"/>
              </a:spcAft>
            </a:pP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0" marR="0">
              <a:spcBef>
                <a:spcPts val="0"/>
              </a:spcBef>
              <a:spcAft>
                <a:spcPts val="0"/>
              </a:spcAft>
            </a:pPr>
            <a:r>
              <a:rPr lang="en-US" sz="2400" dirty="0">
                <a:latin typeface="Aptos" panose="020B0004020202020204" pitchFamily="34" charset="0"/>
                <a:ea typeface="Aptos" panose="020B0004020202020204" pitchFamily="34" charset="0"/>
                <a:cs typeface="Aptos" panose="020B0004020202020204" pitchFamily="34" charset="0"/>
              </a:rPr>
              <a:t>F</a:t>
            </a:r>
            <a:r>
              <a:rPr lang="en-US" sz="2400" dirty="0">
                <a:effectLst/>
                <a:latin typeface="Aptos" panose="020B0004020202020204" pitchFamily="34" charset="0"/>
                <a:ea typeface="Aptos" panose="020B0004020202020204" pitchFamily="34" charset="0"/>
                <a:cs typeface="Aptos" panose="020B0004020202020204" pitchFamily="34" charset="0"/>
              </a:rPr>
              <a:t>unction without the parent/legal guardian’s active engagement </a:t>
            </a:r>
          </a:p>
          <a:p>
            <a:endParaRPr lang="en-US" dirty="0"/>
          </a:p>
          <a:p>
            <a:endParaRPr lang="en-US" dirty="0"/>
          </a:p>
          <a:p>
            <a:r>
              <a:rPr lang="en-US" dirty="0"/>
              <a:t>Questions?</a:t>
            </a:r>
          </a:p>
        </p:txBody>
      </p:sp>
    </p:spTree>
    <p:extLst>
      <p:ext uri="{BB962C8B-B14F-4D97-AF65-F5344CB8AC3E}">
        <p14:creationId xmlns:p14="http://schemas.microsoft.com/office/powerpoint/2010/main" val="1132740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380</TotalTime>
  <Words>883</Words>
  <Application>Microsoft Office PowerPoint</Application>
  <PresentationFormat>Widescreen</PresentationFormat>
  <Paragraphs>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Times New Roman</vt:lpstr>
      <vt:lpstr>Office Theme</vt:lpstr>
      <vt:lpstr>Case Management Services </vt:lpstr>
      <vt:lpstr>PowerPoint Presentation</vt:lpstr>
      <vt:lpstr>Behavioral Health Homes (BHH) </vt:lpstr>
      <vt:lpstr>Targeted Case Management (TCM) </vt:lpstr>
      <vt:lpstr>Behavioral Health Homes VS Targeted Case Management</vt:lpstr>
      <vt:lpstr>An Example of TCM – COR Health </vt:lpstr>
      <vt:lpstr>What case management looks like:</vt:lpstr>
      <vt:lpstr>TCM does not: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Maurais, Melissa</dc:creator>
  <cp:lastModifiedBy>Maurais, Melissa</cp:lastModifiedBy>
  <cp:revision>1</cp:revision>
  <dcterms:created xsi:type="dcterms:W3CDTF">2024-09-17T14:46:44Z</dcterms:created>
  <dcterms:modified xsi:type="dcterms:W3CDTF">2024-11-06T13:37:39Z</dcterms:modified>
</cp:coreProperties>
</file>